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32" r:id="rId1"/>
  </p:sldMasterIdLst>
  <p:sldIdLst>
    <p:sldId id="256" r:id="rId2"/>
    <p:sldId id="273" r:id="rId3"/>
    <p:sldId id="257" r:id="rId4"/>
    <p:sldId id="258" r:id="rId5"/>
    <p:sldId id="274" r:id="rId6"/>
    <p:sldId id="261" r:id="rId7"/>
    <p:sldId id="262" r:id="rId8"/>
    <p:sldId id="263" r:id="rId9"/>
    <p:sldId id="264" r:id="rId10"/>
    <p:sldId id="265" r:id="rId11"/>
    <p:sldId id="272" r:id="rId12"/>
    <p:sldId id="275" r:id="rId13"/>
    <p:sldId id="267" r:id="rId14"/>
    <p:sldId id="276" r:id="rId15"/>
    <p:sldId id="270" r:id="rId16"/>
    <p:sldId id="268" r:id="rId17"/>
    <p:sldId id="271"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5" d="100"/>
          <a:sy n="65" d="100"/>
        </p:scale>
        <p:origin x="66" y="2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45ADA6F9-F50B-4335-80A9-29C0EAF2C769}" type="datetimeFigureOut">
              <a:rPr lang="en-US" smtClean="0"/>
              <a:t>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D6F814-DDBC-41BE-BB03-141BBA427D7C}" type="slidenum">
              <a:rPr lang="en-US" smtClean="0"/>
              <a:t>‹#›</a:t>
            </a:fld>
            <a:endParaRPr lang="en-US"/>
          </a:p>
        </p:txBody>
      </p:sp>
    </p:spTree>
    <p:extLst>
      <p:ext uri="{BB962C8B-B14F-4D97-AF65-F5344CB8AC3E}">
        <p14:creationId xmlns:p14="http://schemas.microsoft.com/office/powerpoint/2010/main" val="1656371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5ADA6F9-F50B-4335-80A9-29C0EAF2C769}" type="datetimeFigureOut">
              <a:rPr lang="en-US" smtClean="0"/>
              <a:t>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D6F814-DDBC-41BE-BB03-141BBA427D7C}" type="slidenum">
              <a:rPr lang="en-US" smtClean="0"/>
              <a:t>‹#›</a:t>
            </a:fld>
            <a:endParaRPr lang="en-US"/>
          </a:p>
        </p:txBody>
      </p:sp>
    </p:spTree>
    <p:extLst>
      <p:ext uri="{BB962C8B-B14F-4D97-AF65-F5344CB8AC3E}">
        <p14:creationId xmlns:p14="http://schemas.microsoft.com/office/powerpoint/2010/main" val="3094026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5ADA6F9-F50B-4335-80A9-29C0EAF2C769}" type="datetimeFigureOut">
              <a:rPr lang="en-US" smtClean="0"/>
              <a:t>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D6F814-DDBC-41BE-BB03-141BBA427D7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331886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5ADA6F9-F50B-4335-80A9-29C0EAF2C769}" type="datetimeFigureOut">
              <a:rPr lang="en-US" smtClean="0"/>
              <a:t>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D6F814-DDBC-41BE-BB03-141BBA427D7C}" type="slidenum">
              <a:rPr lang="en-US" smtClean="0"/>
              <a:t>‹#›</a:t>
            </a:fld>
            <a:endParaRPr lang="en-US"/>
          </a:p>
        </p:txBody>
      </p:sp>
    </p:spTree>
    <p:extLst>
      <p:ext uri="{BB962C8B-B14F-4D97-AF65-F5344CB8AC3E}">
        <p14:creationId xmlns:p14="http://schemas.microsoft.com/office/powerpoint/2010/main" val="11204970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5ADA6F9-F50B-4335-80A9-29C0EAF2C769}" type="datetimeFigureOut">
              <a:rPr lang="en-US" smtClean="0"/>
              <a:t>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D6F814-DDBC-41BE-BB03-141BBA427D7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744359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5ADA6F9-F50B-4335-80A9-29C0EAF2C769}" type="datetimeFigureOut">
              <a:rPr lang="en-US" smtClean="0"/>
              <a:t>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D6F814-DDBC-41BE-BB03-141BBA427D7C}" type="slidenum">
              <a:rPr lang="en-US" smtClean="0"/>
              <a:t>‹#›</a:t>
            </a:fld>
            <a:endParaRPr lang="en-US"/>
          </a:p>
        </p:txBody>
      </p:sp>
    </p:spTree>
    <p:extLst>
      <p:ext uri="{BB962C8B-B14F-4D97-AF65-F5344CB8AC3E}">
        <p14:creationId xmlns:p14="http://schemas.microsoft.com/office/powerpoint/2010/main" val="20735430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5ADA6F9-F50B-4335-80A9-29C0EAF2C769}" type="datetimeFigureOut">
              <a:rPr lang="en-US" smtClean="0"/>
              <a:t>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D6F814-DDBC-41BE-BB03-141BBA427D7C}" type="slidenum">
              <a:rPr lang="en-US" smtClean="0"/>
              <a:t>‹#›</a:t>
            </a:fld>
            <a:endParaRPr lang="en-US"/>
          </a:p>
        </p:txBody>
      </p:sp>
    </p:spTree>
    <p:extLst>
      <p:ext uri="{BB962C8B-B14F-4D97-AF65-F5344CB8AC3E}">
        <p14:creationId xmlns:p14="http://schemas.microsoft.com/office/powerpoint/2010/main" val="25770990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5ADA6F9-F50B-4335-80A9-29C0EAF2C769}" type="datetimeFigureOut">
              <a:rPr lang="en-US" smtClean="0"/>
              <a:t>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D6F814-DDBC-41BE-BB03-141BBA427D7C}" type="slidenum">
              <a:rPr lang="en-US" smtClean="0"/>
              <a:t>‹#›</a:t>
            </a:fld>
            <a:endParaRPr lang="en-US"/>
          </a:p>
        </p:txBody>
      </p:sp>
    </p:spTree>
    <p:extLst>
      <p:ext uri="{BB962C8B-B14F-4D97-AF65-F5344CB8AC3E}">
        <p14:creationId xmlns:p14="http://schemas.microsoft.com/office/powerpoint/2010/main" val="3514119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5ADA6F9-F50B-4335-80A9-29C0EAF2C769}" type="datetimeFigureOut">
              <a:rPr lang="en-US" smtClean="0"/>
              <a:t>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D6F814-DDBC-41BE-BB03-141BBA427D7C}" type="slidenum">
              <a:rPr lang="en-US" smtClean="0"/>
              <a:t>‹#›</a:t>
            </a:fld>
            <a:endParaRPr lang="en-US"/>
          </a:p>
        </p:txBody>
      </p:sp>
    </p:spTree>
    <p:extLst>
      <p:ext uri="{BB962C8B-B14F-4D97-AF65-F5344CB8AC3E}">
        <p14:creationId xmlns:p14="http://schemas.microsoft.com/office/powerpoint/2010/main" val="3217719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5ADA6F9-F50B-4335-80A9-29C0EAF2C769}" type="datetimeFigureOut">
              <a:rPr lang="en-US" smtClean="0"/>
              <a:t>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D6F814-DDBC-41BE-BB03-141BBA427D7C}" type="slidenum">
              <a:rPr lang="en-US" smtClean="0"/>
              <a:t>‹#›</a:t>
            </a:fld>
            <a:endParaRPr lang="en-US"/>
          </a:p>
        </p:txBody>
      </p:sp>
    </p:spTree>
    <p:extLst>
      <p:ext uri="{BB962C8B-B14F-4D97-AF65-F5344CB8AC3E}">
        <p14:creationId xmlns:p14="http://schemas.microsoft.com/office/powerpoint/2010/main" val="2919953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45ADA6F9-F50B-4335-80A9-29C0EAF2C769}" type="datetimeFigureOut">
              <a:rPr lang="en-US" smtClean="0"/>
              <a:t>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D6F814-DDBC-41BE-BB03-141BBA427D7C}" type="slidenum">
              <a:rPr lang="en-US" smtClean="0"/>
              <a:t>‹#›</a:t>
            </a:fld>
            <a:endParaRPr lang="en-US"/>
          </a:p>
        </p:txBody>
      </p:sp>
    </p:spTree>
    <p:extLst>
      <p:ext uri="{BB962C8B-B14F-4D97-AF65-F5344CB8AC3E}">
        <p14:creationId xmlns:p14="http://schemas.microsoft.com/office/powerpoint/2010/main" val="3166188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45ADA6F9-F50B-4335-80A9-29C0EAF2C769}" type="datetimeFigureOut">
              <a:rPr lang="en-US" smtClean="0"/>
              <a:t>2/4/2016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D6F814-DDBC-41BE-BB03-141BBA427D7C}" type="slidenum">
              <a:rPr lang="en-US" smtClean="0"/>
              <a:t>‹#›</a:t>
            </a:fld>
            <a:endParaRPr lang="en-US"/>
          </a:p>
        </p:txBody>
      </p:sp>
    </p:spTree>
    <p:extLst>
      <p:ext uri="{BB962C8B-B14F-4D97-AF65-F5344CB8AC3E}">
        <p14:creationId xmlns:p14="http://schemas.microsoft.com/office/powerpoint/2010/main" val="1987043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45ADA6F9-F50B-4335-80A9-29C0EAF2C769}" type="datetimeFigureOut">
              <a:rPr lang="en-US" smtClean="0"/>
              <a:t>2/4/2016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D6F814-DDBC-41BE-BB03-141BBA427D7C}" type="slidenum">
              <a:rPr lang="en-US" smtClean="0"/>
              <a:t>‹#›</a:t>
            </a:fld>
            <a:endParaRPr lang="en-US"/>
          </a:p>
        </p:txBody>
      </p:sp>
    </p:spTree>
    <p:extLst>
      <p:ext uri="{BB962C8B-B14F-4D97-AF65-F5344CB8AC3E}">
        <p14:creationId xmlns:p14="http://schemas.microsoft.com/office/powerpoint/2010/main" val="3104688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ADA6F9-F50B-4335-80A9-29C0EAF2C769}" type="datetimeFigureOut">
              <a:rPr lang="en-US" smtClean="0"/>
              <a:t>2/4/2016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D6F814-DDBC-41BE-BB03-141BBA427D7C}" type="slidenum">
              <a:rPr lang="en-US" smtClean="0"/>
              <a:t>‹#›</a:t>
            </a:fld>
            <a:endParaRPr lang="en-US"/>
          </a:p>
        </p:txBody>
      </p:sp>
    </p:spTree>
    <p:extLst>
      <p:ext uri="{BB962C8B-B14F-4D97-AF65-F5344CB8AC3E}">
        <p14:creationId xmlns:p14="http://schemas.microsoft.com/office/powerpoint/2010/main" val="3386075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5ADA6F9-F50B-4335-80A9-29C0EAF2C769}" type="datetimeFigureOut">
              <a:rPr lang="en-US" smtClean="0"/>
              <a:t>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D6F814-DDBC-41BE-BB03-141BBA427D7C}" type="slidenum">
              <a:rPr lang="en-US" smtClean="0"/>
              <a:t>‹#›</a:t>
            </a:fld>
            <a:endParaRPr lang="en-US"/>
          </a:p>
        </p:txBody>
      </p:sp>
    </p:spTree>
    <p:extLst>
      <p:ext uri="{BB962C8B-B14F-4D97-AF65-F5344CB8AC3E}">
        <p14:creationId xmlns:p14="http://schemas.microsoft.com/office/powerpoint/2010/main" val="342104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5ADA6F9-F50B-4335-80A9-29C0EAF2C769}" type="datetimeFigureOut">
              <a:rPr lang="en-US" smtClean="0"/>
              <a:t>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D6F814-DDBC-41BE-BB03-141BBA427D7C}" type="slidenum">
              <a:rPr lang="en-US" smtClean="0"/>
              <a:t>‹#›</a:t>
            </a:fld>
            <a:endParaRPr lang="en-US"/>
          </a:p>
        </p:txBody>
      </p:sp>
    </p:spTree>
    <p:extLst>
      <p:ext uri="{BB962C8B-B14F-4D97-AF65-F5344CB8AC3E}">
        <p14:creationId xmlns:p14="http://schemas.microsoft.com/office/powerpoint/2010/main" val="212046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5ADA6F9-F50B-4335-80A9-29C0EAF2C769}" type="datetimeFigureOut">
              <a:rPr lang="en-US" smtClean="0"/>
              <a:t>2/4/2016</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BD6F814-DDBC-41BE-BB03-141BBA427D7C}" type="slidenum">
              <a:rPr lang="en-US" smtClean="0"/>
              <a:t>‹#›</a:t>
            </a:fld>
            <a:endParaRPr lang="en-US"/>
          </a:p>
        </p:txBody>
      </p:sp>
    </p:spTree>
    <p:extLst>
      <p:ext uri="{BB962C8B-B14F-4D97-AF65-F5344CB8AC3E}">
        <p14:creationId xmlns:p14="http://schemas.microsoft.com/office/powerpoint/2010/main" val="1338652835"/>
      </p:ext>
    </p:extLst>
  </p:cSld>
  <p:clrMap bg1="lt1" tx1="dk1" bg2="lt2" tx2="dk2" accent1="accent1" accent2="accent2" accent3="accent3" accent4="accent4" accent5="accent5" accent6="accent6" hlink="hlink" folHlink="folHlink"/>
  <p:sldLayoutIdLst>
    <p:sldLayoutId id="2147484333" r:id="rId1"/>
    <p:sldLayoutId id="2147484334" r:id="rId2"/>
    <p:sldLayoutId id="2147484335" r:id="rId3"/>
    <p:sldLayoutId id="2147484336" r:id="rId4"/>
    <p:sldLayoutId id="2147484337" r:id="rId5"/>
    <p:sldLayoutId id="2147484338" r:id="rId6"/>
    <p:sldLayoutId id="2147484339" r:id="rId7"/>
    <p:sldLayoutId id="2147484340" r:id="rId8"/>
    <p:sldLayoutId id="2147484341" r:id="rId9"/>
    <p:sldLayoutId id="2147484342" r:id="rId10"/>
    <p:sldLayoutId id="2147484343" r:id="rId11"/>
    <p:sldLayoutId id="2147484344" r:id="rId12"/>
    <p:sldLayoutId id="2147484345" r:id="rId13"/>
    <p:sldLayoutId id="2147484346" r:id="rId14"/>
    <p:sldLayoutId id="2147484347" r:id="rId15"/>
    <p:sldLayoutId id="214748434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75763" y="1017432"/>
            <a:ext cx="8564451" cy="2640168"/>
          </a:xfrm>
        </p:spPr>
        <p:txBody>
          <a:bodyPr>
            <a:normAutofit fontScale="90000"/>
          </a:bodyPr>
          <a:lstStyle/>
          <a:p>
            <a:pPr>
              <a:lnSpc>
                <a:spcPct val="100000"/>
              </a:lnSpc>
            </a:pPr>
            <a:r>
              <a:rPr lang="en-US" dirty="0" smtClean="0">
                <a:latin typeface="Times New Roman" panose="02020603050405020304" pitchFamily="18" charset="0"/>
                <a:cs typeface="Times New Roman" panose="02020603050405020304" pitchFamily="18" charset="0"/>
              </a:rPr>
              <a:t>Transitioning from Low-Income Growth to High-Income Growth</a:t>
            </a:r>
            <a:r>
              <a:rPr lang="en-US" dirty="0" smtClean="0"/>
              <a:t/>
            </a:r>
            <a:br>
              <a:rPr lang="en-US" dirty="0" smtClean="0"/>
            </a:br>
            <a:endParaRPr lang="en-US" sz="4400" dirty="0">
              <a:latin typeface="Times New Roman" panose="02020603050405020304" pitchFamily="18" charset="0"/>
              <a:cs typeface="Times New Roman" panose="02020603050405020304" pitchFamily="18" charset="0"/>
            </a:endParaRPr>
          </a:p>
        </p:txBody>
      </p:sp>
      <p:sp>
        <p:nvSpPr>
          <p:cNvPr id="3" name="副标题 2"/>
          <p:cNvSpPr>
            <a:spLocks noGrp="1"/>
          </p:cNvSpPr>
          <p:nvPr>
            <p:ph type="subTitle" idx="1"/>
          </p:nvPr>
        </p:nvSpPr>
        <p:spPr>
          <a:xfrm>
            <a:off x="875763" y="4650827"/>
            <a:ext cx="3964252" cy="1545021"/>
          </a:xfrm>
        </p:spPr>
        <p:txBody>
          <a:bodyPr>
            <a:noAutofit/>
          </a:bodyPr>
          <a:lstStyle/>
          <a:p>
            <a:pPr algn="l"/>
            <a:r>
              <a:rPr lang="en-US" sz="2000" dirty="0" smtClean="0">
                <a:latin typeface="Times New Roman" panose="02020603050405020304" pitchFamily="18" charset="0"/>
                <a:cs typeface="Times New Roman" panose="02020603050405020304" pitchFamily="18" charset="0"/>
              </a:rPr>
              <a:t>W</a:t>
            </a:r>
            <a:r>
              <a:rPr lang="en-US" altLang="zh-CN" sz="2000" dirty="0" smtClean="0">
                <a:latin typeface="Times New Roman" panose="02020603050405020304" pitchFamily="18" charset="0"/>
                <a:cs typeface="Times New Roman" panose="02020603050405020304" pitchFamily="18" charset="0"/>
              </a:rPr>
              <a:t>orld Bank Group</a:t>
            </a:r>
            <a:endParaRPr lang="en-US" altLang="zh-CN" sz="2000" dirty="0">
              <a:latin typeface="Times New Roman" panose="02020603050405020304" pitchFamily="18" charset="0"/>
              <a:cs typeface="Times New Roman" panose="02020603050405020304" pitchFamily="18" charset="0"/>
            </a:endParaRPr>
          </a:p>
          <a:p>
            <a:pPr algn="l"/>
            <a:r>
              <a:rPr lang="en-US" sz="2000" dirty="0" smtClean="0">
                <a:latin typeface="Times New Roman" panose="02020603050405020304" pitchFamily="18" charset="0"/>
                <a:cs typeface="Times New Roman" panose="02020603050405020304" pitchFamily="18" charset="0"/>
              </a:rPr>
              <a:t>Development </a:t>
            </a:r>
            <a:r>
              <a:rPr lang="en-US" sz="2000" dirty="0">
                <a:latin typeface="Times New Roman" panose="02020603050405020304" pitchFamily="18" charset="0"/>
                <a:cs typeface="Times New Roman" panose="02020603050405020304" pitchFamily="18" charset="0"/>
              </a:rPr>
              <a:t>Research Group</a:t>
            </a:r>
          </a:p>
          <a:p>
            <a:pPr algn="l"/>
            <a:r>
              <a:rPr lang="en-US" sz="2000" dirty="0">
                <a:latin typeface="Times New Roman" panose="02020603050405020304" pitchFamily="18" charset="0"/>
                <a:cs typeface="Times New Roman" panose="02020603050405020304" pitchFamily="18" charset="0"/>
              </a:rPr>
              <a:t>Macroeconomics and Growth Team</a:t>
            </a:r>
          </a:p>
          <a:p>
            <a:pPr algn="l"/>
            <a:r>
              <a:rPr lang="en-US" sz="2000" dirty="0">
                <a:latin typeface="Times New Roman" panose="02020603050405020304" pitchFamily="18" charset="0"/>
                <a:cs typeface="Times New Roman" panose="02020603050405020304" pitchFamily="18" charset="0"/>
              </a:rPr>
              <a:t>November 2014 </a:t>
            </a:r>
          </a:p>
        </p:txBody>
      </p:sp>
      <p:sp>
        <p:nvSpPr>
          <p:cNvPr id="4" name="文本框 3"/>
          <p:cNvSpPr txBox="1"/>
          <p:nvPr/>
        </p:nvSpPr>
        <p:spPr>
          <a:xfrm>
            <a:off x="6274676" y="3137338"/>
            <a:ext cx="2853558" cy="1477328"/>
          </a:xfrm>
          <a:prstGeom prst="rect">
            <a:avLst/>
          </a:prstGeom>
          <a:noFill/>
        </p:spPr>
        <p:txBody>
          <a:bodyPr wrap="square" rtlCol="0">
            <a:spAutoFit/>
          </a:bodyPr>
          <a:lstStyle/>
          <a:p>
            <a:pPr algn="r"/>
            <a:endParaRPr lang="en-US" i="1" dirty="0">
              <a:solidFill>
                <a:schemeClr val="tx2"/>
              </a:solidFill>
              <a:latin typeface="Times New Roman" panose="02020603050405020304" pitchFamily="18" charset="0"/>
              <a:cs typeface="Times New Roman" panose="02020603050405020304" pitchFamily="18" charset="0"/>
            </a:endParaRPr>
          </a:p>
          <a:p>
            <a:pPr algn="r"/>
            <a:r>
              <a:rPr lang="en-US" sz="2000" dirty="0">
                <a:solidFill>
                  <a:schemeClr val="tx2"/>
                </a:solidFill>
                <a:latin typeface="Times New Roman" panose="02020603050405020304" pitchFamily="18" charset="0"/>
                <a:cs typeface="Times New Roman" panose="02020603050405020304" pitchFamily="18" charset="0"/>
              </a:rPr>
              <a:t> </a:t>
            </a:r>
            <a:r>
              <a:rPr lang="en-US" sz="2400" dirty="0">
                <a:solidFill>
                  <a:schemeClr val="tx2"/>
                </a:solidFill>
                <a:latin typeface="Times New Roman" panose="02020603050405020304" pitchFamily="18" charset="0"/>
                <a:cs typeface="Times New Roman" panose="02020603050405020304" pitchFamily="18" charset="0"/>
              </a:rPr>
              <a:t>David Bulman</a:t>
            </a:r>
          </a:p>
          <a:p>
            <a:pPr algn="r"/>
            <a:r>
              <a:rPr lang="en-US" sz="2400" dirty="0">
                <a:solidFill>
                  <a:schemeClr val="tx2"/>
                </a:solidFill>
                <a:latin typeface="Times New Roman" panose="02020603050405020304" pitchFamily="18" charset="0"/>
                <a:cs typeface="Times New Roman" panose="02020603050405020304" pitchFamily="18" charset="0"/>
              </a:rPr>
              <a:t>Maya Eden</a:t>
            </a:r>
          </a:p>
          <a:p>
            <a:pPr algn="r"/>
            <a:r>
              <a:rPr lang="en-US" sz="2400" dirty="0">
                <a:solidFill>
                  <a:schemeClr val="tx2"/>
                </a:solidFill>
                <a:latin typeface="Times New Roman" panose="02020603050405020304" pitchFamily="18" charset="0"/>
                <a:cs typeface="Times New Roman" panose="02020603050405020304" pitchFamily="18" charset="0"/>
              </a:rPr>
              <a:t>Ha Nguyen </a:t>
            </a:r>
          </a:p>
        </p:txBody>
      </p:sp>
      <p:sp>
        <p:nvSpPr>
          <p:cNvPr id="5" name="文本框 4"/>
          <p:cNvSpPr txBox="1"/>
          <p:nvPr/>
        </p:nvSpPr>
        <p:spPr>
          <a:xfrm>
            <a:off x="6574221" y="5777507"/>
            <a:ext cx="2865993" cy="461665"/>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Presenter: Nan </a:t>
            </a:r>
            <a:r>
              <a:rPr lang="en-US" sz="2400" dirty="0" err="1" smtClean="0">
                <a:latin typeface="Times New Roman" panose="02020603050405020304" pitchFamily="18" charset="0"/>
                <a:cs typeface="Times New Roman" panose="02020603050405020304" pitchFamily="18" charset="0"/>
              </a:rPr>
              <a:t>Zhi</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74816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Alternative Analysis on Fundamentals </a:t>
            </a:r>
            <a:endParaRPr lang="en-US" dirty="0">
              <a:latin typeface="Times New Roman" panose="02020603050405020304" pitchFamily="18" charset="0"/>
              <a:cs typeface="Times New Roman" panose="02020603050405020304" pitchFamily="18" charset="0"/>
            </a:endParaRPr>
          </a:p>
        </p:txBody>
      </p:sp>
      <p:sp>
        <p:nvSpPr>
          <p:cNvPr id="5" name="内容占位符 4"/>
          <p:cNvSpPr>
            <a:spLocks noGrp="1"/>
          </p:cNvSpPr>
          <p:nvPr>
            <p:ph idx="1"/>
          </p:nvPr>
        </p:nvSpPr>
        <p:spPr>
          <a:xfrm>
            <a:off x="488731" y="1529255"/>
            <a:ext cx="8785271" cy="4512107"/>
          </a:xfrm>
        </p:spPr>
        <p:txBody>
          <a:bodyPr>
            <a:normAutofit/>
          </a:bodyPr>
          <a:lstStyle/>
          <a:p>
            <a:r>
              <a:rPr lang="en-US" sz="2400" dirty="0" smtClean="0">
                <a:latin typeface="Times New Roman" panose="02020603050405020304" pitchFamily="18" charset="0"/>
                <a:cs typeface="Times New Roman" panose="02020603050405020304" pitchFamily="18" charset="0"/>
              </a:rPr>
              <a:t>Previous slides shows that fasting-growing countries have better fundamentals than slow-growing countries. </a:t>
            </a:r>
          </a:p>
          <a:p>
            <a:r>
              <a:rPr lang="en-US" sz="2400" dirty="0" smtClean="0">
                <a:latin typeface="Times New Roman" panose="02020603050405020304" pitchFamily="18" charset="0"/>
                <a:cs typeface="Times New Roman" panose="02020603050405020304" pitchFamily="18" charset="0"/>
              </a:rPr>
              <a:t>Alternative analysis </a:t>
            </a:r>
            <a:r>
              <a:rPr lang="en-US" sz="2400" dirty="0">
                <a:latin typeface="Times New Roman" panose="02020603050405020304" pitchFamily="18" charset="0"/>
                <a:cs typeface="Times New Roman" panose="02020603050405020304" pitchFamily="18" charset="0"/>
              </a:rPr>
              <a:t>looks at growth performance based on </a:t>
            </a:r>
            <a:r>
              <a:rPr lang="en-US" sz="2400" dirty="0" smtClean="0">
                <a:latin typeface="Times New Roman" panose="02020603050405020304" pitchFamily="18" charset="0"/>
                <a:cs typeface="Times New Roman" panose="02020603050405020304" pitchFamily="18" charset="0"/>
              </a:rPr>
              <a:t>fundamentals. </a:t>
            </a:r>
          </a:p>
          <a:p>
            <a:r>
              <a:rPr lang="en-US" sz="2400" dirty="0" smtClean="0">
                <a:latin typeface="Times New Roman" panose="02020603050405020304" pitchFamily="18" charset="0"/>
                <a:cs typeface="Times New Roman" panose="02020603050405020304" pitchFamily="18" charset="0"/>
              </a:rPr>
              <a:t>Separating </a:t>
            </a:r>
            <a:r>
              <a:rPr lang="en-US" sz="2400" dirty="0">
                <a:latin typeface="Times New Roman" panose="02020603050405020304" pitchFamily="18" charset="0"/>
                <a:cs typeface="Times New Roman" panose="02020603050405020304" pitchFamily="18" charset="0"/>
              </a:rPr>
              <a:t>results for lower middle income countries (10-30% of U.S. income) and upper middle income countries (30-50% of U.S. income) in order to see how growth determinants </a:t>
            </a:r>
            <a:r>
              <a:rPr lang="en-US" sz="2400" dirty="0" smtClean="0">
                <a:latin typeface="Times New Roman" panose="02020603050405020304" pitchFamily="18" charset="0"/>
                <a:cs typeface="Times New Roman" panose="02020603050405020304" pitchFamily="18" charset="0"/>
              </a:rPr>
              <a:t>differ </a:t>
            </a:r>
            <a:r>
              <a:rPr lang="en-US" sz="2400" dirty="0">
                <a:latin typeface="Times New Roman" panose="02020603050405020304" pitchFamily="18" charset="0"/>
                <a:cs typeface="Times New Roman" panose="02020603050405020304" pitchFamily="18" charset="0"/>
              </a:rPr>
              <a:t>across the middle income </a:t>
            </a:r>
            <a:r>
              <a:rPr lang="en-US" sz="2400" dirty="0" smtClean="0">
                <a:latin typeface="Times New Roman" panose="02020603050405020304" pitchFamily="18" charset="0"/>
                <a:cs typeface="Times New Roman" panose="02020603050405020304" pitchFamily="18" charset="0"/>
              </a:rPr>
              <a:t>spectrum</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7651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rotWithShape="1">
          <a:blip r:embed="rId2"/>
          <a:srcRect l="10103" t="23690" r="20422" b="15438"/>
          <a:stretch/>
        </p:blipFill>
        <p:spPr bwMode="auto">
          <a:xfrm>
            <a:off x="746975" y="-231820"/>
            <a:ext cx="9847454" cy="4803818"/>
          </a:xfrm>
          <a:prstGeom prst="rect">
            <a:avLst/>
          </a:prstGeom>
          <a:ln>
            <a:noFill/>
          </a:ln>
          <a:extLst>
            <a:ext uri="{53640926-AAD7-44D8-BBD7-CCE9431645EC}">
              <a14:shadowObscured xmlns:a14="http://schemas.microsoft.com/office/drawing/2010/main"/>
            </a:ext>
          </a:extLst>
        </p:spPr>
      </p:pic>
      <p:sp>
        <p:nvSpPr>
          <p:cNvPr id="5" name="文本框 4"/>
          <p:cNvSpPr txBox="1"/>
          <p:nvPr/>
        </p:nvSpPr>
        <p:spPr>
          <a:xfrm>
            <a:off x="283335" y="4443212"/>
            <a:ext cx="10311093" cy="2246769"/>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a:t>
            </a:r>
            <a:r>
              <a:rPr lang="en-US" sz="2000" dirty="0" smtClean="0">
                <a:latin typeface="Times New Roman" panose="02020603050405020304" pitchFamily="18" charset="0"/>
                <a:cs typeface="Times New Roman" panose="02020603050405020304" pitchFamily="18" charset="0"/>
              </a:rPr>
              <a:t>he </a:t>
            </a:r>
            <a:r>
              <a:rPr lang="en-US" sz="2000" dirty="0">
                <a:latin typeface="Times New Roman" panose="02020603050405020304" pitchFamily="18" charset="0"/>
                <a:cs typeface="Times New Roman" panose="02020603050405020304" pitchFamily="18" charset="0"/>
              </a:rPr>
              <a:t>blue bars represent the average future 10-year average growth rates for all country/year observations in which the </a:t>
            </a:r>
            <a:r>
              <a:rPr lang="en-US" sz="2000" dirty="0" smtClean="0">
                <a:latin typeface="Times New Roman" panose="02020603050405020304" pitchFamily="18" charset="0"/>
                <a:cs typeface="Times New Roman" panose="02020603050405020304" pitchFamily="18" charset="0"/>
              </a:rPr>
              <a:t>agricultural share of GDP is </a:t>
            </a:r>
            <a:r>
              <a:rPr lang="en-US" sz="2000" dirty="0">
                <a:latin typeface="Times New Roman" panose="02020603050405020304" pitchFamily="18" charset="0"/>
                <a:cs typeface="Times New Roman" panose="02020603050405020304" pitchFamily="18" charset="0"/>
              </a:rPr>
              <a:t>lower than the median value for all lower/upper middle income countries in that particular year</a:t>
            </a:r>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Medians </a:t>
            </a:r>
            <a:r>
              <a:rPr lang="en-US" sz="2000" dirty="0">
                <a:latin typeface="Times New Roman" panose="02020603050405020304" pitchFamily="18" charset="0"/>
                <a:cs typeface="Times New Roman" panose="02020603050405020304" pitchFamily="18" charset="0"/>
              </a:rPr>
              <a:t>are calculated on an annual basis for lower and upper middle income countries separately</a:t>
            </a:r>
            <a:r>
              <a:rPr lang="en-US" sz="2000"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Lower-middle income countries </a:t>
            </a:r>
            <a:r>
              <a:rPr lang="en-US" sz="2000" dirty="0" smtClean="0">
                <a:latin typeface="Times New Roman" panose="02020603050405020304" pitchFamily="18" charset="0"/>
                <a:cs typeface="Times New Roman" panose="02020603050405020304" pitchFamily="18" charset="0"/>
              </a:rPr>
              <a:t>experience larger </a:t>
            </a:r>
            <a:r>
              <a:rPr lang="en-US" sz="2000" dirty="0">
                <a:latin typeface="Times New Roman" panose="02020603050405020304" pitchFamily="18" charset="0"/>
                <a:cs typeface="Times New Roman" panose="02020603050405020304" pitchFamily="18" charset="0"/>
              </a:rPr>
              <a:t>declines in the agricultural share and increases in the industry share grow much faster on </a:t>
            </a:r>
            <a:r>
              <a:rPr lang="en-US" sz="2000" dirty="0" smtClean="0">
                <a:latin typeface="Times New Roman" panose="02020603050405020304" pitchFamily="18" charset="0"/>
                <a:cs typeface="Times New Roman" panose="02020603050405020304" pitchFamily="18" charset="0"/>
              </a:rPr>
              <a:t>average.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2176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08993" y="693683"/>
            <a:ext cx="8481848" cy="5632311"/>
          </a:xfrm>
          <a:prstGeom prst="rect">
            <a:avLst/>
          </a:prstGeom>
          <a:noFill/>
        </p:spPr>
        <p:txBody>
          <a:bodyPr wrap="square" rtlCol="0">
            <a:spAutoFit/>
          </a:bodyPr>
          <a:lstStyle/>
          <a:p>
            <a:pPr marL="342900" indent="-342900">
              <a:buFont typeface="Wingdings" panose="05000000000000000000" pitchFamily="2" charset="2"/>
              <a:buChar char="Ø"/>
            </a:pPr>
            <a:r>
              <a:rPr lang="en-US" sz="2000" b="1" dirty="0" smtClean="0">
                <a:latin typeface="Times New Roman" panose="02020603050405020304" pitchFamily="18" charset="0"/>
                <a:cs typeface="Times New Roman" panose="02020603050405020304" pitchFamily="18" charset="0"/>
              </a:rPr>
              <a:t>Human Capital: </a:t>
            </a:r>
          </a:p>
          <a:p>
            <a:r>
              <a:rPr lang="en-US" sz="2000" dirty="0">
                <a:latin typeface="Times New Roman" panose="02020603050405020304" pitchFamily="18" charset="0"/>
                <a:cs typeface="Times New Roman" panose="02020603050405020304" pitchFamily="18" charset="0"/>
              </a:rPr>
              <a:t>lower middle income countries benefit from more tertiary education </a:t>
            </a:r>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lower middle income countries with above-median patents grow faster, upper middle income countries grow slower. </a:t>
            </a:r>
            <a:r>
              <a:rPr lang="en-US" sz="2000" dirty="0" smtClean="0">
                <a:latin typeface="Times New Roman" panose="02020603050405020304" pitchFamily="18" charset="0"/>
                <a:cs typeface="Times New Roman" panose="02020603050405020304" pitchFamily="18" charset="0"/>
              </a:rPr>
              <a:t>(This </a:t>
            </a:r>
            <a:r>
              <a:rPr lang="en-US" sz="2000" dirty="0">
                <a:latin typeface="Times New Roman" panose="02020603050405020304" pitchFamily="18" charset="0"/>
                <a:cs typeface="Times New Roman" panose="02020603050405020304" pitchFamily="18" charset="0"/>
              </a:rPr>
              <a:t>contrasts </a:t>
            </a:r>
            <a:r>
              <a:rPr lang="en-US" sz="2000" dirty="0" smtClean="0">
                <a:latin typeface="Times New Roman" panose="02020603050405020304" pitchFamily="18" charset="0"/>
                <a:cs typeface="Times New Roman" panose="02020603050405020304" pitchFamily="18" charset="0"/>
              </a:rPr>
              <a:t>with previous chart since that result was </a:t>
            </a:r>
            <a:r>
              <a:rPr lang="en-US" sz="2000" dirty="0">
                <a:latin typeface="Times New Roman" panose="02020603050405020304" pitchFamily="18" charset="0"/>
                <a:cs typeface="Times New Roman" panose="02020603050405020304" pitchFamily="18" charset="0"/>
              </a:rPr>
              <a:t>driven by the patent performance of Korea and </a:t>
            </a:r>
            <a:r>
              <a:rPr lang="en-US" sz="2000" dirty="0" smtClean="0">
                <a:latin typeface="Times New Roman" panose="02020603050405020304" pitchFamily="18" charset="0"/>
                <a:cs typeface="Times New Roman" panose="02020603050405020304" pitchFamily="18" charset="0"/>
              </a:rPr>
              <a:t>Japan) </a:t>
            </a:r>
          </a:p>
          <a:p>
            <a:pPr marL="342900" indent="-342900">
              <a:buFont typeface="Wingdings" panose="05000000000000000000" pitchFamily="2" charset="2"/>
              <a:buChar char="Ø"/>
            </a:pPr>
            <a:r>
              <a:rPr lang="en-US" sz="2000" b="1" dirty="0" smtClean="0">
                <a:latin typeface="Times New Roman" panose="02020603050405020304" pitchFamily="18" charset="0"/>
                <a:cs typeface="Times New Roman" panose="02020603050405020304" pitchFamily="18" charset="0"/>
              </a:rPr>
              <a:t>Openness:</a:t>
            </a:r>
          </a:p>
          <a:p>
            <a:r>
              <a:rPr lang="en-US" sz="2000" dirty="0">
                <a:latin typeface="Times New Roman" panose="02020603050405020304" pitchFamily="18" charset="0"/>
                <a:cs typeface="Times New Roman" panose="02020603050405020304" pitchFamily="18" charset="0"/>
              </a:rPr>
              <a:t>For both lower and upper middle income countries, export-orientation is associated with higher growth and undervaluation is associated with lower growth. These trends are particularly strong for upper middle income countries. </a:t>
            </a:r>
            <a:endParaRPr lang="en-US" sz="20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Governance and </a:t>
            </a:r>
            <a:r>
              <a:rPr lang="en-US" sz="2000" b="1" dirty="0" smtClean="0">
                <a:latin typeface="Times New Roman" panose="02020603050405020304" pitchFamily="18" charset="0"/>
                <a:cs typeface="Times New Roman" panose="02020603050405020304" pitchFamily="18" charset="0"/>
              </a:rPr>
              <a:t>politics:</a:t>
            </a:r>
            <a:endParaRPr lang="en-US" sz="2000" b="1"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Similar </a:t>
            </a:r>
            <a:r>
              <a:rPr lang="en-US" sz="2000" dirty="0">
                <a:latin typeface="Times New Roman" panose="02020603050405020304" pitchFamily="18" charset="0"/>
                <a:cs typeface="Times New Roman" panose="02020603050405020304" pitchFamily="18" charset="0"/>
              </a:rPr>
              <a:t>to the previous results, Democracy has little if any predicted effect on growth for either lower or upper middle income countries. </a:t>
            </a:r>
            <a:endParaRPr lang="en-US" sz="20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Inequality and </a:t>
            </a:r>
            <a:r>
              <a:rPr lang="en-US" sz="2000" b="1" dirty="0" smtClean="0">
                <a:latin typeface="Times New Roman" panose="02020603050405020304" pitchFamily="18" charset="0"/>
                <a:cs typeface="Times New Roman" panose="02020603050405020304" pitchFamily="18" charset="0"/>
              </a:rPr>
              <a:t>demographics:</a:t>
            </a:r>
          </a:p>
          <a:p>
            <a:r>
              <a:rPr lang="en-US" sz="2000" dirty="0" smtClean="0">
                <a:latin typeface="Times New Roman" panose="02020603050405020304" pitchFamily="18" charset="0"/>
                <a:cs typeface="Times New Roman" panose="02020603050405020304" pitchFamily="18" charset="0"/>
              </a:rPr>
              <a:t>Similar to the previous results, lower </a:t>
            </a:r>
            <a:r>
              <a:rPr lang="en-US" sz="2000" dirty="0">
                <a:latin typeface="Times New Roman" panose="02020603050405020304" pitchFamily="18" charset="0"/>
                <a:cs typeface="Times New Roman" panose="02020603050405020304" pitchFamily="18" charset="0"/>
              </a:rPr>
              <a:t>dependency ratios result in faster </a:t>
            </a:r>
            <a:r>
              <a:rPr lang="en-US" sz="2000" dirty="0" smtClean="0">
                <a:latin typeface="Times New Roman" panose="02020603050405020304" pitchFamily="18" charset="0"/>
                <a:cs typeface="Times New Roman" panose="02020603050405020304" pitchFamily="18" charset="0"/>
              </a:rPr>
              <a:t>growth for both level. </a:t>
            </a:r>
          </a:p>
          <a:p>
            <a:r>
              <a:rPr lang="en-US" sz="2000" dirty="0">
                <a:latin typeface="Times New Roman" panose="02020603050405020304" pitchFamily="18" charset="0"/>
                <a:cs typeface="Times New Roman" panose="02020603050405020304" pitchFamily="18" charset="0"/>
              </a:rPr>
              <a:t>In terms of </a:t>
            </a:r>
            <a:r>
              <a:rPr lang="en-US" sz="2000" dirty="0" smtClean="0">
                <a:latin typeface="Times New Roman" panose="02020603050405020304" pitchFamily="18" charset="0"/>
                <a:cs typeface="Times New Roman" panose="02020603050405020304" pitchFamily="18" charset="0"/>
              </a:rPr>
              <a:t>inequality, larger </a:t>
            </a:r>
            <a:r>
              <a:rPr lang="en-US" sz="2000" dirty="0">
                <a:latin typeface="Times New Roman" panose="02020603050405020304" pitchFamily="18" charset="0"/>
                <a:cs typeface="Times New Roman" panose="02020603050405020304" pitchFamily="18" charset="0"/>
              </a:rPr>
              <a:t>increases in the Gini coefficient are associated with slower growth, with a particularly pronounced effect for upper middle income countries. </a:t>
            </a:r>
            <a:r>
              <a:rPr lang="en-US" sz="2000" dirty="0" smtClean="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550371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latin typeface="Times New Roman" panose="02020603050405020304" pitchFamily="18" charset="0"/>
                <a:cs typeface="Times New Roman" panose="02020603050405020304" pitchFamily="18" charset="0"/>
              </a:rPr>
              <a:t>Regressions</a:t>
            </a:r>
            <a:r>
              <a:rPr lang="en-US" dirty="0" smtClean="0"/>
              <a:t/>
            </a:r>
            <a:br>
              <a:rPr lang="en-US" dirty="0" smtClean="0"/>
            </a:br>
            <a:endParaRPr lang="en-US" dirty="0"/>
          </a:p>
        </p:txBody>
      </p:sp>
      <p:graphicFrame>
        <p:nvGraphicFramePr>
          <p:cNvPr id="6" name="内容占位符 5"/>
          <p:cNvGraphicFramePr>
            <a:graphicFrameLocks noGrp="1"/>
          </p:cNvGraphicFramePr>
          <p:nvPr>
            <p:ph idx="1"/>
            <p:extLst>
              <p:ext uri="{D42A27DB-BD31-4B8C-83A1-F6EECF244321}">
                <p14:modId xmlns:p14="http://schemas.microsoft.com/office/powerpoint/2010/main" val="567291999"/>
              </p:ext>
            </p:extLst>
          </p:nvPr>
        </p:nvGraphicFramePr>
        <p:xfrm>
          <a:off x="838200" y="1198173"/>
          <a:ext cx="8794532" cy="4599973"/>
        </p:xfrm>
        <a:graphic>
          <a:graphicData uri="http://schemas.openxmlformats.org/drawingml/2006/table">
            <a:tbl>
              <a:tblPr firstRow="1" bandRow="1">
                <a:tableStyleId>{073A0DAA-6AF3-43AB-8588-CEC1D06C72B9}</a:tableStyleId>
              </a:tblPr>
              <a:tblGrid>
                <a:gridCol w="2724807"/>
                <a:gridCol w="6069725"/>
              </a:tblGrid>
              <a:tr h="734884">
                <a:tc>
                  <a:txBody>
                    <a:bodyPr/>
                    <a:lstStyle/>
                    <a:p>
                      <a:r>
                        <a:rPr lang="en-US" sz="2000" b="0" i="0" dirty="0" smtClean="0">
                          <a:solidFill>
                            <a:schemeClr val="tx1"/>
                          </a:solidFill>
                          <a:latin typeface="Times New Roman" panose="02020603050405020304" pitchFamily="18" charset="0"/>
                          <a:cs typeface="Times New Roman" panose="02020603050405020304" pitchFamily="18" charset="0"/>
                        </a:rPr>
                        <a:t>Dependent</a:t>
                      </a:r>
                      <a:r>
                        <a:rPr lang="en-US" sz="2000" b="0" i="0" baseline="0" dirty="0" smtClean="0">
                          <a:solidFill>
                            <a:schemeClr val="tx1"/>
                          </a:solidFill>
                          <a:latin typeface="Times New Roman" panose="02020603050405020304" pitchFamily="18" charset="0"/>
                          <a:cs typeface="Times New Roman" panose="02020603050405020304" pitchFamily="18" charset="0"/>
                        </a:rPr>
                        <a:t> variable</a:t>
                      </a:r>
                      <a:endParaRPr lang="en-US" sz="2000" b="0" i="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i="0" dirty="0" smtClean="0">
                          <a:solidFill>
                            <a:schemeClr val="tx1"/>
                          </a:solidFill>
                          <a:latin typeface="Times New Roman" panose="02020603050405020304" pitchFamily="18" charset="0"/>
                          <a:cs typeface="Times New Roman" panose="02020603050405020304" pitchFamily="18" charset="0"/>
                        </a:rPr>
                        <a:t>Average</a:t>
                      </a:r>
                      <a:r>
                        <a:rPr lang="en-US" sz="2000" b="0" i="0" baseline="0" dirty="0" smtClean="0">
                          <a:solidFill>
                            <a:schemeClr val="tx1"/>
                          </a:solidFill>
                          <a:latin typeface="Times New Roman" panose="02020603050405020304" pitchFamily="18" charset="0"/>
                          <a:cs typeface="Times New Roman" panose="02020603050405020304" pitchFamily="18" charset="0"/>
                        </a:rPr>
                        <a:t> growth of annual PPP GDP per capita</a:t>
                      </a:r>
                      <a:endParaRPr lang="en-US" sz="2000" b="0" i="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42129">
                <a:tc>
                  <a:txBody>
                    <a:bodyPr/>
                    <a:lstStyle/>
                    <a:p>
                      <a:r>
                        <a:rPr lang="en-US" sz="2000" b="0" i="0" dirty="0" smtClean="0">
                          <a:latin typeface="Times New Roman" panose="02020603050405020304" pitchFamily="18" charset="0"/>
                          <a:cs typeface="Times New Roman" panose="02020603050405020304" pitchFamily="18" charset="0"/>
                        </a:rPr>
                        <a:t>Independent variables</a:t>
                      </a:r>
                      <a:endParaRPr lang="en-US" sz="2000" b="0" i="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i="0" dirty="0" smtClean="0">
                          <a:latin typeface="Times New Roman" panose="02020603050405020304" pitchFamily="18" charset="0"/>
                          <a:cs typeface="Times New Roman" panose="02020603050405020304" pitchFamily="18" charset="0"/>
                        </a:rPr>
                        <a:t>Gini coefficient (-)</a:t>
                      </a:r>
                      <a:endParaRPr lang="en-US" sz="2000" b="0" i="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15370">
                <a:tc>
                  <a:txBody>
                    <a:bodyPr/>
                    <a:lstStyle/>
                    <a:p>
                      <a:endParaRPr lang="en-US" sz="2000" b="0" i="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Fertility Rate   </a:t>
                      </a:r>
                      <a:endParaRPr lang="en-US" sz="2000" b="0" i="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15370">
                <a:tc>
                  <a:txBody>
                    <a:bodyPr/>
                    <a:lstStyle/>
                    <a:p>
                      <a:endParaRPr lang="en-US" sz="2000" b="0" i="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Age Dependency (-)</a:t>
                      </a:r>
                      <a:endParaRPr lang="en-US" sz="2000" b="0" i="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15370">
                <a:tc>
                  <a:txBody>
                    <a:bodyPr/>
                    <a:lstStyle/>
                    <a:p>
                      <a:endParaRPr lang="en-US" sz="2000" b="0" i="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Agriculture share of GDP (-)</a:t>
                      </a:r>
                      <a:endParaRPr lang="en-US" sz="2000" b="0" i="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15370">
                <a:tc>
                  <a:txBody>
                    <a:bodyPr/>
                    <a:lstStyle/>
                    <a:p>
                      <a:endParaRPr lang="en-US" sz="2000" b="0" i="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Tertiary education level relative to the U.S. (+)</a:t>
                      </a:r>
                      <a:endParaRPr lang="en-US" sz="2000" b="0" i="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15370">
                <a:tc>
                  <a:txBody>
                    <a:bodyPr/>
                    <a:lstStyle/>
                    <a:p>
                      <a:endParaRPr lang="en-US" sz="2000" b="0" i="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Inflation (-)</a:t>
                      </a:r>
                      <a:endParaRPr lang="en-US" sz="2000" b="0" i="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15370">
                <a:tc>
                  <a:txBody>
                    <a:bodyPr/>
                    <a:lstStyle/>
                    <a:p>
                      <a:endParaRPr lang="en-US" sz="2000" b="0" i="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Polity score </a:t>
                      </a:r>
                      <a:endParaRPr lang="en-US" sz="2000" b="0" i="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15370">
                <a:tc>
                  <a:txBody>
                    <a:bodyPr/>
                    <a:lstStyle/>
                    <a:p>
                      <a:endParaRPr lang="en-US" sz="2000" b="0" i="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Trade share of GDP (+)</a:t>
                      </a:r>
                      <a:endParaRPr lang="en-US" sz="2000" b="0" i="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15370">
                <a:tc>
                  <a:txBody>
                    <a:bodyPr/>
                    <a:lstStyle/>
                    <a:p>
                      <a:endParaRPr lang="en-US" sz="2000" b="0" i="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Log of undervaluation (-)</a:t>
                      </a:r>
                      <a:endParaRPr lang="en-US" sz="2000" b="0" i="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15704808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latin typeface="Times New Roman" panose="02020603050405020304" pitchFamily="18" charset="0"/>
                <a:cs typeface="Times New Roman" panose="02020603050405020304" pitchFamily="18" charset="0"/>
              </a:rPr>
              <a:t>Data</a:t>
            </a:r>
            <a:endParaRPr 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504497" y="1418897"/>
            <a:ext cx="8769505" cy="4622465"/>
          </a:xfrm>
        </p:spPr>
        <p:txBody>
          <a:bodyPr>
            <a:normAutofit/>
          </a:bodyPr>
          <a:lstStyle/>
          <a:p>
            <a:r>
              <a:rPr lang="en-US" sz="2000" dirty="0">
                <a:latin typeface="Times New Roman" panose="02020603050405020304" pitchFamily="18" charset="0"/>
                <a:cs typeface="Times New Roman" panose="02020603050405020304" pitchFamily="18" charset="0"/>
              </a:rPr>
              <a:t>S</a:t>
            </a:r>
            <a:r>
              <a:rPr lang="en-US" sz="2000" dirty="0" smtClean="0">
                <a:latin typeface="Times New Roman" panose="02020603050405020304" pitchFamily="18" charset="0"/>
                <a:cs typeface="Times New Roman" panose="02020603050405020304" pitchFamily="18" charset="0"/>
              </a:rPr>
              <a:t>everal </a:t>
            </a:r>
            <a:r>
              <a:rPr lang="en-US" sz="2000" dirty="0">
                <a:latin typeface="Times New Roman" panose="02020603050405020304" pitchFamily="18" charset="0"/>
                <a:cs typeface="Times New Roman" panose="02020603050405020304" pitchFamily="18" charset="0"/>
              </a:rPr>
              <a:t>issues exist with cross-country growth regressions </a:t>
            </a:r>
            <a:r>
              <a:rPr lang="en-US" sz="2000" dirty="0" smtClean="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Esterly</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et al, 1993)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Baseline </a:t>
            </a:r>
            <a:r>
              <a:rPr lang="en-US" sz="2000" dirty="0">
                <a:latin typeface="Times New Roman" panose="02020603050405020304" pitchFamily="18" charset="0"/>
                <a:cs typeface="Times New Roman" panose="02020603050405020304" pitchFamily="18" charset="0"/>
              </a:rPr>
              <a:t>data used for growth accounting exercise, including per capita GDP, employment, and investment, come from the Penn World Tables Version 7.0 (</a:t>
            </a:r>
            <a:r>
              <a:rPr lang="en-US" sz="2000" dirty="0" err="1">
                <a:latin typeface="Times New Roman" panose="02020603050405020304" pitchFamily="18" charset="0"/>
                <a:cs typeface="Times New Roman" panose="02020603050405020304" pitchFamily="18" charset="0"/>
              </a:rPr>
              <a:t>Heston</a:t>
            </a:r>
            <a:r>
              <a:rPr lang="en-US" sz="2000" dirty="0">
                <a:latin typeface="Times New Roman" panose="02020603050405020304" pitchFamily="18" charset="0"/>
                <a:cs typeface="Times New Roman" panose="02020603050405020304" pitchFamily="18" charset="0"/>
              </a:rPr>
              <a:t>, et al., 2011). </a:t>
            </a:r>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Inequality data on Gini coefficients comes from </a:t>
            </a:r>
            <a:r>
              <a:rPr lang="en-US" sz="2000" dirty="0" err="1">
                <a:latin typeface="Times New Roman" panose="02020603050405020304" pitchFamily="18" charset="0"/>
                <a:cs typeface="Times New Roman" panose="02020603050405020304" pitchFamily="18" charset="0"/>
              </a:rPr>
              <a:t>Milanovic</a:t>
            </a:r>
            <a:r>
              <a:rPr lang="en-US" sz="2000" dirty="0">
                <a:latin typeface="Times New Roman" panose="02020603050405020304" pitchFamily="18" charset="0"/>
                <a:cs typeface="Times New Roman" panose="02020603050405020304" pitchFamily="18" charset="0"/>
              </a:rPr>
              <a:t> (2005). </a:t>
            </a:r>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Governance indicators come from the Polity IV database. </a:t>
            </a:r>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Undervaluation is calculated following </a:t>
            </a:r>
            <a:r>
              <a:rPr lang="en-US" sz="2000" dirty="0" err="1">
                <a:latin typeface="Times New Roman" panose="02020603050405020304" pitchFamily="18" charset="0"/>
                <a:cs typeface="Times New Roman" panose="02020603050405020304" pitchFamily="18" charset="0"/>
              </a:rPr>
              <a:t>Rodrik</a:t>
            </a:r>
            <a:r>
              <a:rPr lang="en-US" sz="2000" dirty="0">
                <a:latin typeface="Times New Roman" panose="02020603050405020304" pitchFamily="18" charset="0"/>
                <a:cs typeface="Times New Roman" panose="02020603050405020304" pitchFamily="18" charset="0"/>
              </a:rPr>
              <a:t> (2008</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Other </a:t>
            </a:r>
            <a:r>
              <a:rPr lang="en-US" sz="2000" dirty="0">
                <a:latin typeface="Times New Roman" panose="02020603050405020304" pitchFamily="18" charset="0"/>
                <a:cs typeface="Times New Roman" panose="02020603050405020304" pitchFamily="18" charset="0"/>
              </a:rPr>
              <a:t>data comes from the World Bank World Development Indicators </a:t>
            </a:r>
            <a:r>
              <a:rPr lang="en-US" sz="2000" dirty="0" smtClean="0">
                <a:latin typeface="Times New Roman" panose="02020603050405020304" pitchFamily="18" charset="0"/>
                <a:cs typeface="Times New Roman" panose="02020603050405020304" pitchFamily="18" charset="0"/>
              </a:rPr>
              <a:t>dataset.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9083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latin typeface="Times New Roman" panose="02020603050405020304" pitchFamily="18" charset="0"/>
                <a:cs typeface="Times New Roman" panose="02020603050405020304" pitchFamily="18" charset="0"/>
              </a:rPr>
              <a:t>Regressions</a:t>
            </a:r>
            <a:endParaRPr 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488731" y="1639615"/>
            <a:ext cx="8785271" cy="4401748"/>
          </a:xfrm>
        </p:spPr>
        <p:txBody>
          <a:bodyPr/>
          <a:lstStyle/>
          <a:p>
            <a:pP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baseline regression pools low and middle income countries and looks at nine variables and their interaction terms with the middle income dummy, along with controls for lagged income growth and income relative to the United </a:t>
            </a:r>
            <a:r>
              <a:rPr lang="en-US" sz="2000" dirty="0" smtClean="0">
                <a:latin typeface="Times New Roman" panose="02020603050405020304" pitchFamily="18" charset="0"/>
                <a:cs typeface="Times New Roman" panose="02020603050405020304" pitchFamily="18" charset="0"/>
              </a:rPr>
              <a:t>States.</a:t>
            </a:r>
          </a:p>
          <a:p>
            <a:pP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 In order to </a:t>
            </a:r>
            <a:r>
              <a:rPr lang="en-US" sz="2000" dirty="0">
                <a:latin typeface="Times New Roman" panose="02020603050405020304" pitchFamily="18" charset="0"/>
                <a:cs typeface="Times New Roman" panose="02020603050405020304" pitchFamily="18" charset="0"/>
              </a:rPr>
              <a:t>identify which factors matter for poor countries but not for middle income </a:t>
            </a:r>
            <a:r>
              <a:rPr lang="en-US" sz="2000" dirty="0" smtClean="0">
                <a:latin typeface="Times New Roman" panose="02020603050405020304" pitchFamily="18" charset="0"/>
                <a:cs typeface="Times New Roman" panose="02020603050405020304" pitchFamily="18" charset="0"/>
              </a:rPr>
              <a:t>countries. </a:t>
            </a:r>
          </a:p>
          <a:p>
            <a:pPr marL="0" indent="0">
              <a:buNone/>
            </a:pPr>
            <a:endParaRPr lang="en-US" dirty="0"/>
          </a:p>
        </p:txBody>
      </p:sp>
    </p:spTree>
    <p:extLst>
      <p:ext uri="{BB962C8B-B14F-4D97-AF65-F5344CB8AC3E}">
        <p14:creationId xmlns:p14="http://schemas.microsoft.com/office/powerpoint/2010/main" val="28988609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rotWithShape="1">
          <a:blip r:embed="rId2"/>
          <a:srcRect l="12180" t="18270" r="27083" b="19217"/>
          <a:stretch/>
        </p:blipFill>
        <p:spPr bwMode="auto">
          <a:xfrm>
            <a:off x="103031" y="167425"/>
            <a:ext cx="5644626" cy="6275328"/>
          </a:xfrm>
          <a:prstGeom prst="rect">
            <a:avLst/>
          </a:prstGeom>
          <a:ln>
            <a:noFill/>
          </a:ln>
          <a:extLst>
            <a:ext uri="{53640926-AAD7-44D8-BBD7-CCE9431645EC}">
              <a14:shadowObscured xmlns:a14="http://schemas.microsoft.com/office/drawing/2010/main"/>
            </a:ext>
          </a:extLst>
        </p:spPr>
      </p:pic>
      <p:pic>
        <p:nvPicPr>
          <p:cNvPr id="5" name="图片 4"/>
          <p:cNvPicPr/>
          <p:nvPr/>
        </p:nvPicPr>
        <p:blipFill rotWithShape="1">
          <a:blip r:embed="rId3"/>
          <a:srcRect l="13088" t="17359" r="31099" b="11959"/>
          <a:stretch/>
        </p:blipFill>
        <p:spPr bwMode="auto">
          <a:xfrm>
            <a:off x="5460642" y="296214"/>
            <a:ext cx="6016655" cy="4250029"/>
          </a:xfrm>
          <a:prstGeom prst="rect">
            <a:avLst/>
          </a:prstGeom>
          <a:ln>
            <a:noFill/>
          </a:ln>
          <a:extLst>
            <a:ext uri="{53640926-AAD7-44D8-BBD7-CCE9431645EC}">
              <a14:shadowObscured xmlns:a14="http://schemas.microsoft.com/office/drawing/2010/main"/>
            </a:ext>
          </a:extLst>
        </p:spPr>
      </p:pic>
      <p:pic>
        <p:nvPicPr>
          <p:cNvPr id="6" name="图片 5"/>
          <p:cNvPicPr/>
          <p:nvPr/>
        </p:nvPicPr>
        <p:blipFill rotWithShape="1">
          <a:blip r:embed="rId4"/>
          <a:srcRect l="7350" t="33292" r="23760" b="18719"/>
          <a:stretch/>
        </p:blipFill>
        <p:spPr bwMode="auto">
          <a:xfrm>
            <a:off x="5532651" y="4443212"/>
            <a:ext cx="6109849" cy="212833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269015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latin typeface="Times New Roman" panose="02020603050405020304" pitchFamily="18" charset="0"/>
                <a:cs typeface="Times New Roman" panose="02020603050405020304" pitchFamily="18" charset="0"/>
              </a:rPr>
              <a:t>Results </a:t>
            </a:r>
            <a:endParaRPr lang="en-US" dirty="0">
              <a:latin typeface="Times New Roman" panose="02020603050405020304" pitchFamily="18" charset="0"/>
              <a:cs typeface="Times New Roman" panose="02020603050405020304" pitchFamily="18" charset="0"/>
            </a:endParaRPr>
          </a:p>
        </p:txBody>
      </p:sp>
      <p:sp>
        <p:nvSpPr>
          <p:cNvPr id="3" name="文本框 2"/>
          <p:cNvSpPr txBox="1"/>
          <p:nvPr/>
        </p:nvSpPr>
        <p:spPr>
          <a:xfrm>
            <a:off x="965915" y="1690688"/>
            <a:ext cx="9684913" cy="3693319"/>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a:t>
            </a:r>
            <a:r>
              <a:rPr lang="en-US" sz="2400" dirty="0" smtClean="0">
                <a:latin typeface="Times New Roman" panose="02020603050405020304" pitchFamily="18" charset="0"/>
                <a:cs typeface="Times New Roman" panose="02020603050405020304" pitchFamily="18" charset="0"/>
              </a:rPr>
              <a:t>agged </a:t>
            </a:r>
            <a:r>
              <a:rPr lang="en-US" sz="2400" dirty="0">
                <a:latin typeface="Times New Roman" panose="02020603050405020304" pitchFamily="18" charset="0"/>
                <a:cs typeface="Times New Roman" panose="02020603050405020304" pitchFamily="18" charset="0"/>
              </a:rPr>
              <a:t>five year growth is significant in all specifications</a:t>
            </a:r>
            <a:r>
              <a:rPr lang="en-US" sz="2400"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following factors are significant for growth of middle income </a:t>
            </a:r>
            <a:r>
              <a:rPr lang="en-US" sz="2400" dirty="0" smtClean="0">
                <a:latin typeface="Times New Roman" panose="02020603050405020304" pitchFamily="18" charset="0"/>
                <a:cs typeface="Times New Roman" panose="02020603050405020304" pitchFamily="18" charset="0"/>
              </a:rPr>
              <a:t>countries: </a:t>
            </a:r>
            <a:r>
              <a:rPr lang="en-US" altLang="zh-CN" sz="2400" dirty="0" smtClean="0">
                <a:latin typeface="Times New Roman" panose="02020603050405020304" pitchFamily="18" charset="0"/>
                <a:cs typeface="Times New Roman" panose="02020603050405020304" pitchFamily="18" charset="0"/>
              </a:rPr>
              <a:t>Gini coefficient, fertility rate, decline in the agricultural share of GDP, the trade share of GDP.</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a:t>
            </a:r>
            <a:r>
              <a:rPr lang="en-US" sz="2400" dirty="0" smtClean="0">
                <a:latin typeface="Times New Roman" panose="02020603050405020304" pitchFamily="18" charset="0"/>
                <a:cs typeface="Times New Roman" panose="02020603050405020304" pitchFamily="18" charset="0"/>
              </a:rPr>
              <a:t>he </a:t>
            </a:r>
            <a:r>
              <a:rPr lang="en-US" sz="2400" dirty="0">
                <a:latin typeface="Times New Roman" panose="02020603050405020304" pitchFamily="18" charset="0"/>
                <a:cs typeface="Times New Roman" panose="02020603050405020304" pitchFamily="18" charset="0"/>
              </a:rPr>
              <a:t>coefficient on the change in the agricultural share of GDP is significantly negative, suggesting that declining agriculture shares of GDP are important for </a:t>
            </a:r>
            <a:r>
              <a:rPr lang="en-US" sz="2400" dirty="0" smtClean="0">
                <a:latin typeface="Times New Roman" panose="02020603050405020304" pitchFamily="18" charset="0"/>
                <a:cs typeface="Times New Roman" panose="02020603050405020304" pitchFamily="18" charset="0"/>
              </a:rPr>
              <a:t>growth.</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lagged level of years of tertiary education is insignificant in the pooled sample, as is the interaction term.</a:t>
            </a:r>
            <a:endParaRPr lang="en-US" altLang="zh-CN" sz="2400" dirty="0" smtClean="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5385658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p:txBody>
      </p:sp>
      <p:sp>
        <p:nvSpPr>
          <p:cNvPr id="3" name="文本框 2"/>
          <p:cNvSpPr txBox="1"/>
          <p:nvPr/>
        </p:nvSpPr>
        <p:spPr>
          <a:xfrm>
            <a:off x="1133341" y="1584101"/>
            <a:ext cx="9298546" cy="4093428"/>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Is there a middle income </a:t>
            </a:r>
            <a:r>
              <a:rPr lang="en-US" sz="2000" dirty="0" smtClean="0">
                <a:latin typeface="Times New Roman" panose="02020603050405020304" pitchFamily="18" charset="0"/>
                <a:cs typeface="Times New Roman" panose="02020603050405020304" pitchFamily="18" charset="0"/>
              </a:rPr>
              <a:t>trap?</a:t>
            </a:r>
          </a:p>
          <a:p>
            <a:r>
              <a:rPr lang="en-US" sz="2000" dirty="0" smtClean="0">
                <a:latin typeface="Times New Roman" panose="02020603050405020304" pitchFamily="18" charset="0"/>
                <a:cs typeface="Times New Roman" panose="02020603050405020304" pitchFamily="18" charset="0"/>
              </a:rPr>
              <a:t>Countries </a:t>
            </a:r>
            <a:r>
              <a:rPr lang="en-US" sz="2000" dirty="0">
                <a:latin typeface="Times New Roman" panose="02020603050405020304" pitchFamily="18" charset="0"/>
                <a:cs typeface="Times New Roman" panose="02020603050405020304" pitchFamily="18" charset="0"/>
              </a:rPr>
              <a:t>that grow fast continue to grow fast, and they do not get “stuck” at any particular middle income level. </a:t>
            </a:r>
            <a:r>
              <a:rPr lang="en-US" sz="2000" dirty="0" smtClean="0">
                <a:latin typeface="Times New Roman" panose="02020603050405020304" pitchFamily="18" charset="0"/>
                <a:cs typeface="Times New Roman" panose="02020603050405020304" pitchFamily="18" charset="0"/>
              </a:rPr>
              <a:t>However</a:t>
            </a:r>
            <a:r>
              <a:rPr lang="en-US" sz="2000" dirty="0">
                <a:latin typeface="Times New Roman" panose="02020603050405020304" pitchFamily="18" charset="0"/>
                <a:cs typeface="Times New Roman" panose="02020603050405020304" pitchFamily="18" charset="0"/>
              </a:rPr>
              <a:t>, this finding does not mean that there are no countries that are </a:t>
            </a:r>
            <a:r>
              <a:rPr lang="en-US" sz="2000" dirty="0" smtClean="0">
                <a:latin typeface="Times New Roman" panose="02020603050405020304" pitchFamily="18" charset="0"/>
                <a:cs typeface="Times New Roman" panose="02020603050405020304" pitchFamily="18" charset="0"/>
              </a:rPr>
              <a:t>trapped</a:t>
            </a:r>
            <a:r>
              <a:rPr lang="en-US" sz="2000" i="1"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at a middle income level. M</a:t>
            </a:r>
            <a:r>
              <a:rPr lang="en-US" sz="2000" dirty="0" smtClean="0">
                <a:latin typeface="Times New Roman" panose="02020603050405020304" pitchFamily="18" charset="0"/>
                <a:cs typeface="Times New Roman" panose="02020603050405020304" pitchFamily="18" charset="0"/>
              </a:rPr>
              <a:t>iddle </a:t>
            </a:r>
            <a:r>
              <a:rPr lang="en-US" sz="2000" dirty="0">
                <a:latin typeface="Times New Roman" panose="02020603050405020304" pitchFamily="18" charset="0"/>
                <a:cs typeface="Times New Roman" panose="02020603050405020304" pitchFamily="18" charset="0"/>
              </a:rPr>
              <a:t>income countries that did not “escape” remain stagnant with low growth at all levels of relative </a:t>
            </a:r>
            <a:r>
              <a:rPr lang="en-US" sz="2000" dirty="0" smtClean="0">
                <a:latin typeface="Times New Roman" panose="02020603050405020304" pitchFamily="18" charset="0"/>
                <a:cs typeface="Times New Roman" panose="02020603050405020304" pitchFamily="18" charset="0"/>
              </a:rPr>
              <a:t>income. Transitioning </a:t>
            </a:r>
            <a:r>
              <a:rPr lang="en-US" sz="2000" dirty="0">
                <a:latin typeface="Times New Roman" panose="02020603050405020304" pitchFamily="18" charset="0"/>
                <a:cs typeface="Times New Roman" panose="02020603050405020304" pitchFamily="18" charset="0"/>
              </a:rPr>
              <a:t>from middle income to high income is hard</a:t>
            </a:r>
            <a:r>
              <a:rPr lang="en-US" sz="2000" dirty="0" smtClean="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Different fundamental of escapees and non-escapees: </a:t>
            </a:r>
            <a:r>
              <a:rPr lang="en-US" sz="2000" dirty="0">
                <a:latin typeface="Times New Roman" panose="02020603050405020304" pitchFamily="18" charset="0"/>
                <a:cs typeface="Times New Roman" panose="02020603050405020304" pitchFamily="18" charset="0"/>
              </a:rPr>
              <a:t>e</a:t>
            </a:r>
            <a:r>
              <a:rPr lang="en-US" sz="2000" dirty="0" smtClean="0">
                <a:latin typeface="Times New Roman" panose="02020603050405020304" pitchFamily="18" charset="0"/>
                <a:cs typeface="Times New Roman" panose="02020603050405020304" pitchFamily="18" charset="0"/>
              </a:rPr>
              <a:t>scapees </a:t>
            </a:r>
            <a:r>
              <a:rPr lang="en-US" sz="2000" dirty="0">
                <a:latin typeface="Times New Roman" panose="02020603050405020304" pitchFamily="18" charset="0"/>
                <a:cs typeface="Times New Roman" panose="02020603050405020304" pitchFamily="18" charset="0"/>
              </a:rPr>
              <a:t>have higher growth at all relative income levels, higher TFP growth, and experience a faster transformation towards industry. They have better macroeconomic </a:t>
            </a:r>
            <a:r>
              <a:rPr lang="en-US" sz="2000" dirty="0" smtClean="0">
                <a:latin typeface="Times New Roman" panose="02020603050405020304" pitchFamily="18" charset="0"/>
                <a:cs typeface="Times New Roman" panose="02020603050405020304" pitchFamily="18" charset="0"/>
              </a:rPr>
              <a:t>management, greater </a:t>
            </a:r>
            <a:r>
              <a:rPr lang="en-US" sz="2000" dirty="0">
                <a:latin typeface="Times New Roman" panose="02020603050405020304" pitchFamily="18" charset="0"/>
                <a:cs typeface="Times New Roman" panose="02020603050405020304" pitchFamily="18" charset="0"/>
              </a:rPr>
              <a:t>income </a:t>
            </a:r>
            <a:r>
              <a:rPr lang="en-US" sz="2000" dirty="0" smtClean="0">
                <a:latin typeface="Times New Roman" panose="02020603050405020304" pitchFamily="18" charset="0"/>
                <a:cs typeface="Times New Roman" panose="02020603050405020304" pitchFamily="18" charset="0"/>
              </a:rPr>
              <a:t>equality and more </a:t>
            </a:r>
            <a:r>
              <a:rPr lang="en-US" sz="2000" dirty="0">
                <a:latin typeface="Times New Roman" panose="02020603050405020304" pitchFamily="18" charset="0"/>
                <a:cs typeface="Times New Roman" panose="02020603050405020304" pitchFamily="18" charset="0"/>
              </a:rPr>
              <a:t>export-oriented. </a:t>
            </a:r>
            <a:endParaRPr lang="en-US" sz="20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a:t>
            </a:r>
            <a:r>
              <a:rPr lang="en-US" sz="2000" dirty="0" smtClean="0">
                <a:latin typeface="Times New Roman" panose="02020603050405020304" pitchFamily="18" charset="0"/>
                <a:cs typeface="Times New Roman" panose="02020603050405020304" pitchFamily="18" charset="0"/>
              </a:rPr>
              <a:t>egressions suggests that </a:t>
            </a:r>
            <a:r>
              <a:rPr lang="en-US" sz="2000" dirty="0">
                <a:latin typeface="Times New Roman" panose="02020603050405020304" pitchFamily="18" charset="0"/>
                <a:cs typeface="Times New Roman" panose="02020603050405020304" pitchFamily="18" charset="0"/>
              </a:rPr>
              <a:t>growth in middle income countries is positively associated with industrialization, openness, and equality. However, </a:t>
            </a:r>
            <a:r>
              <a:rPr lang="en-US" sz="2000" dirty="0" smtClean="0">
                <a:latin typeface="Times New Roman" panose="02020603050405020304" pitchFamily="18" charset="0"/>
                <a:cs typeface="Times New Roman" panose="02020603050405020304" pitchFamily="18" charset="0"/>
              </a:rPr>
              <a:t>there is no clear </a:t>
            </a:r>
            <a:r>
              <a:rPr lang="en-US" sz="2000" dirty="0">
                <a:latin typeface="Times New Roman" panose="02020603050405020304" pitchFamily="18" charset="0"/>
                <a:cs typeface="Times New Roman" panose="02020603050405020304" pitchFamily="18" charset="0"/>
              </a:rPr>
              <a:t>associations between education and innovation to growth in middle and low income countries.</a:t>
            </a:r>
          </a:p>
        </p:txBody>
      </p:sp>
    </p:spTree>
    <p:extLst>
      <p:ext uri="{BB962C8B-B14F-4D97-AF65-F5344CB8AC3E}">
        <p14:creationId xmlns:p14="http://schemas.microsoft.com/office/powerpoint/2010/main" val="1996230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Questions?</a:t>
            </a:r>
            <a:endParaRPr 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677334" y="1608796"/>
            <a:ext cx="8596668" cy="3880773"/>
          </a:xfrm>
        </p:spPr>
        <p:txBody>
          <a:bodyPr>
            <a:normAutofit/>
          </a:bodyPr>
          <a:lstStyle/>
          <a:p>
            <a:pPr marL="0" indent="0">
              <a:buNone/>
            </a:pPr>
            <a:endParaRPr lang="en-US" sz="2400" dirty="0"/>
          </a:p>
          <a:p>
            <a:r>
              <a:rPr lang="en-US" sz="2400" dirty="0">
                <a:latin typeface="Times New Roman" panose="02020603050405020304" pitchFamily="18" charset="0"/>
                <a:cs typeface="Times New Roman" panose="02020603050405020304" pitchFamily="18" charset="0"/>
              </a:rPr>
              <a:t> Is </a:t>
            </a:r>
            <a:r>
              <a:rPr lang="en-US" sz="2400" dirty="0" smtClean="0">
                <a:latin typeface="Times New Roman" panose="02020603050405020304" pitchFamily="18" charset="0"/>
                <a:cs typeface="Times New Roman" panose="02020603050405020304" pitchFamily="18" charset="0"/>
              </a:rPr>
              <a:t>there </a:t>
            </a:r>
            <a:r>
              <a:rPr lang="en-US" sz="2400" dirty="0">
                <a:latin typeface="Times New Roman" panose="02020603050405020304" pitchFamily="18" charset="0"/>
                <a:cs typeface="Times New Roman" panose="02020603050405020304" pitchFamily="18" charset="0"/>
              </a:rPr>
              <a:t>a </a:t>
            </a:r>
            <a:r>
              <a:rPr lang="en-US" sz="2400" dirty="0" smtClean="0">
                <a:latin typeface="Times New Roman" panose="02020603050405020304" pitchFamily="18" charset="0"/>
                <a:cs typeface="Times New Roman" panose="02020603050405020304" pitchFamily="18" charset="0"/>
              </a:rPr>
              <a:t>middle </a:t>
            </a:r>
            <a:r>
              <a:rPr lang="en-US" sz="2400" dirty="0">
                <a:latin typeface="Times New Roman" panose="02020603050405020304" pitchFamily="18" charset="0"/>
                <a:cs typeface="Times New Roman" panose="02020603050405020304" pitchFamily="18" charset="0"/>
              </a:rPr>
              <a:t>i</a:t>
            </a:r>
            <a:r>
              <a:rPr lang="en-US" sz="2400" dirty="0" smtClean="0">
                <a:latin typeface="Times New Roman" panose="02020603050405020304" pitchFamily="18" charset="0"/>
                <a:cs typeface="Times New Roman" panose="02020603050405020304" pitchFamily="18" charset="0"/>
              </a:rPr>
              <a:t>ncome </a:t>
            </a:r>
            <a:r>
              <a:rPr lang="en-US" sz="2400" dirty="0">
                <a:latin typeface="Times New Roman" panose="02020603050405020304" pitchFamily="18" charset="0"/>
                <a:cs typeface="Times New Roman" panose="02020603050405020304" pitchFamily="18" charset="0"/>
              </a:rPr>
              <a:t>t</a:t>
            </a:r>
            <a:r>
              <a:rPr lang="en-US" sz="2400" dirty="0" smtClean="0">
                <a:latin typeface="Times New Roman" panose="02020603050405020304" pitchFamily="18" charset="0"/>
                <a:cs typeface="Times New Roman" panose="02020603050405020304" pitchFamily="18" charset="0"/>
              </a:rPr>
              <a:t>rap?</a:t>
            </a:r>
          </a:p>
          <a:p>
            <a:r>
              <a:rPr lang="en-US" sz="2400" dirty="0">
                <a:latin typeface="Times New Roman" panose="02020603050405020304" pitchFamily="18" charset="0"/>
                <a:cs typeface="Times New Roman" panose="02020603050405020304" pitchFamily="18" charset="0"/>
              </a:rPr>
              <a:t>If there is a middle income trap, what causes it? </a:t>
            </a:r>
          </a:p>
        </p:txBody>
      </p:sp>
    </p:spTree>
    <p:extLst>
      <p:ext uri="{BB962C8B-B14F-4D97-AF65-F5344CB8AC3E}">
        <p14:creationId xmlns:p14="http://schemas.microsoft.com/office/powerpoint/2010/main" val="761184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Introduction</a:t>
            </a:r>
            <a:endParaRPr lang="en-US" dirty="0">
              <a:latin typeface="Times New Roman" panose="02020603050405020304" pitchFamily="18" charset="0"/>
              <a:cs typeface="Times New Roman" panose="02020603050405020304" pitchFamily="18" charset="0"/>
            </a:endParaRPr>
          </a:p>
        </p:txBody>
      </p:sp>
      <p:sp>
        <p:nvSpPr>
          <p:cNvPr id="3" name="文本框 2"/>
          <p:cNvSpPr txBox="1"/>
          <p:nvPr/>
        </p:nvSpPr>
        <p:spPr>
          <a:xfrm>
            <a:off x="838200" y="1560786"/>
            <a:ext cx="9141372" cy="4524315"/>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“Middle Income </a:t>
            </a:r>
            <a:r>
              <a:rPr lang="en-US" sz="2400" dirty="0" smtClean="0">
                <a:latin typeface="Times New Roman" panose="02020603050405020304" pitchFamily="18" charset="0"/>
                <a:cs typeface="Times New Roman" panose="02020603050405020304" pitchFamily="18" charset="0"/>
              </a:rPr>
              <a:t>Trap”: If </a:t>
            </a:r>
            <a:r>
              <a:rPr lang="en-US" sz="2400" dirty="0">
                <a:latin typeface="Times New Roman" panose="02020603050405020304" pitchFamily="18" charset="0"/>
                <a:cs typeface="Times New Roman" panose="02020603050405020304" pitchFamily="18" charset="0"/>
              </a:rPr>
              <a:t>countries struggle to transition from growth strategies that are effective at low income levels to growth strategies that are effective at high income levels, they may </a:t>
            </a:r>
            <a:r>
              <a:rPr lang="en-US" sz="2400" b="1" dirty="0">
                <a:latin typeface="Times New Roman" panose="02020603050405020304" pitchFamily="18" charset="0"/>
                <a:cs typeface="Times New Roman" panose="02020603050405020304" pitchFamily="18" charset="0"/>
              </a:rPr>
              <a:t>stagnate</a:t>
            </a:r>
            <a:r>
              <a:rPr lang="en-US" sz="2400" dirty="0">
                <a:latin typeface="Times New Roman" panose="02020603050405020304" pitchFamily="18" charset="0"/>
                <a:cs typeface="Times New Roman" panose="02020603050405020304" pitchFamily="18" charset="0"/>
              </a:rPr>
              <a:t> at some middle income </a:t>
            </a:r>
            <a:r>
              <a:rPr lang="en-US" sz="2400" dirty="0" smtClean="0">
                <a:latin typeface="Times New Roman" panose="02020603050405020304" pitchFamily="18" charset="0"/>
                <a:cs typeface="Times New Roman" panose="02020603050405020304" pitchFamily="18" charset="0"/>
              </a:rPr>
              <a:t>leve</a:t>
            </a:r>
            <a:r>
              <a:rPr lang="en-US" altLang="zh-CN" sz="2400" dirty="0" smtClean="0">
                <a:latin typeface="Times New Roman" panose="02020603050405020304" pitchFamily="18" charset="0"/>
                <a:cs typeface="Times New Roman" panose="02020603050405020304" pitchFamily="18" charset="0"/>
              </a:rPr>
              <a:t>l.</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For middle income countries:</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e</a:t>
            </a:r>
            <a:r>
              <a:rPr lang="en-US" sz="2400" dirty="0" smtClean="0">
                <a:latin typeface="Times New Roman" panose="02020603050405020304" pitchFamily="18" charset="0"/>
                <a:cs typeface="Times New Roman" panose="02020603050405020304" pitchFamily="18" charset="0"/>
              </a:rPr>
              <a:t>xisting policies </a:t>
            </a:r>
            <a:r>
              <a:rPr lang="en-US" sz="2400" dirty="0">
                <a:latin typeface="Times New Roman" panose="02020603050405020304" pitchFamily="18" charset="0"/>
                <a:cs typeface="Times New Roman" panose="02020603050405020304" pitchFamily="18" charset="0"/>
              </a:rPr>
              <a:t>that facilitated earlier growth from low income to middle income might not work as well for transitioning from middle income to high income. </a:t>
            </a:r>
            <a:endParaRPr lang="en-US" altLang="zh-CN" sz="24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a:t>
            </a:r>
            <a:r>
              <a:rPr lang="en-US" sz="2400" dirty="0" smtClean="0">
                <a:latin typeface="Times New Roman" panose="02020603050405020304" pitchFamily="18" charset="0"/>
                <a:cs typeface="Times New Roman" panose="02020603050405020304" pitchFamily="18" charset="0"/>
              </a:rPr>
              <a:t>eek </a:t>
            </a:r>
            <a:r>
              <a:rPr lang="en-US" sz="2400" dirty="0">
                <a:latin typeface="Times New Roman" panose="02020603050405020304" pitchFamily="18" charset="0"/>
                <a:cs typeface="Times New Roman" panose="02020603050405020304" pitchFamily="18" charset="0"/>
              </a:rPr>
              <a:t>a set of policies that can help them achieve strong and sustained growth and eventually help them </a:t>
            </a:r>
            <a:r>
              <a:rPr lang="en-US" sz="2400" dirty="0" smtClean="0">
                <a:latin typeface="Times New Roman" panose="02020603050405020304" pitchFamily="18" charset="0"/>
                <a:cs typeface="Times New Roman" panose="02020603050405020304" pitchFamily="18" charset="0"/>
              </a:rPr>
              <a:t>join high </a:t>
            </a:r>
            <a:r>
              <a:rPr lang="en-US" sz="2400" dirty="0">
                <a:latin typeface="Times New Roman" panose="02020603050405020304" pitchFamily="18" charset="0"/>
                <a:cs typeface="Times New Roman" panose="02020603050405020304" pitchFamily="18" charset="0"/>
              </a:rPr>
              <a:t>income countries. </a:t>
            </a:r>
            <a:endParaRPr lang="en-US" sz="24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a:t>
            </a:r>
            <a:r>
              <a:rPr lang="en-US" altLang="zh-CN" sz="2400" dirty="0" smtClean="0">
                <a:latin typeface="Times New Roman" panose="02020603050405020304" pitchFamily="18" charset="0"/>
                <a:cs typeface="Times New Roman" panose="02020603050405020304" pitchFamily="18" charset="0"/>
              </a:rPr>
              <a:t>his paper</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provides a set of stylized facts about middle income countries and about fundamentals that might facilitate the transition from middle to high income. </a:t>
            </a:r>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14212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latin typeface="Times New Roman" panose="02020603050405020304" pitchFamily="18" charset="0"/>
                <a:cs typeface="Times New Roman" panose="02020603050405020304" pitchFamily="18" charset="0"/>
              </a:rPr>
              <a:t>Basic Facts on Countries’ Income Dynamics</a:t>
            </a:r>
            <a:endParaRPr lang="en-US" dirty="0">
              <a:latin typeface="Times New Roman" panose="02020603050405020304" pitchFamily="18" charset="0"/>
              <a:cs typeface="Times New Roman" panose="02020603050405020304" pitchFamily="18" charset="0"/>
            </a:endParaRPr>
          </a:p>
        </p:txBody>
      </p:sp>
      <p:sp>
        <p:nvSpPr>
          <p:cNvPr id="3" name="文本框 2"/>
          <p:cNvSpPr txBox="1"/>
          <p:nvPr/>
        </p:nvSpPr>
        <p:spPr>
          <a:xfrm>
            <a:off x="838200" y="1517074"/>
            <a:ext cx="9015248" cy="4893647"/>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paper focus on </a:t>
            </a:r>
            <a:r>
              <a:rPr lang="en-US" sz="2400" dirty="0" smtClean="0">
                <a:latin typeface="Times New Roman" panose="02020603050405020304" pitchFamily="18" charset="0"/>
                <a:cs typeface="Times New Roman" panose="02020603050405020304" pitchFamily="18" charset="0"/>
              </a:rPr>
              <a:t>r</a:t>
            </a:r>
            <a:r>
              <a:rPr lang="en-US" altLang="zh-CN" sz="2400" dirty="0" smtClean="0">
                <a:latin typeface="Times New Roman" panose="02020603050405020304" pitchFamily="18" charset="0"/>
                <a:cs typeface="Times New Roman" panose="02020603050405020304" pitchFamily="18" charset="0"/>
              </a:rPr>
              <a:t>elative income, which is highly persistent.</a:t>
            </a:r>
            <a:endParaRPr lang="en-US" sz="24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Low income:</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less than or equal to 10%</a:t>
            </a:r>
          </a:p>
          <a:p>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Middle income: between 10</a:t>
            </a:r>
            <a:r>
              <a:rPr lang="en-US" altLang="zh-CN" sz="2400" dirty="0" smtClean="0">
                <a:latin typeface="Times New Roman" panose="02020603050405020304" pitchFamily="18" charset="0"/>
                <a:cs typeface="Times New Roman" panose="02020603050405020304" pitchFamily="18" charset="0"/>
              </a:rPr>
              <a:t>%-50%</a:t>
            </a:r>
          </a:p>
          <a:p>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High income: above 50%                      </a:t>
            </a:r>
          </a:p>
          <a:p>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of U.S. PPP GDP per capita</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Against the existence of a middle income trap:</a:t>
            </a:r>
          </a:p>
          <a:p>
            <a:r>
              <a:rPr lang="en-US" sz="2400" dirty="0" smtClean="0">
                <a:latin typeface="Times New Roman" panose="02020603050405020304" pitchFamily="18" charset="0"/>
                <a:cs typeface="Times New Roman" panose="02020603050405020304" pitchFamily="18" charset="0"/>
              </a:rPr>
              <a:t>Escapees: middle income countries that successfully transitioned to high income countries </a:t>
            </a:r>
          </a:p>
          <a:p>
            <a:pPr marL="342900" indent="-342900">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Non-escapees: </a:t>
            </a:r>
            <a:r>
              <a:rPr lang="en-US" sz="2400" dirty="0">
                <a:latin typeface="Times New Roman" panose="02020603050405020304" pitchFamily="18" charset="0"/>
                <a:cs typeface="Times New Roman" panose="02020603050405020304" pitchFamily="18" charset="0"/>
              </a:rPr>
              <a:t>middle income countries that have yet to transition </a:t>
            </a:r>
          </a:p>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list of escapees includes </a:t>
            </a:r>
            <a:r>
              <a:rPr lang="en-US" sz="2400" dirty="0" smtClean="0">
                <a:latin typeface="Times New Roman" panose="02020603050405020304" pitchFamily="18" charset="0"/>
                <a:cs typeface="Times New Roman" panose="02020603050405020304" pitchFamily="18" charset="0"/>
              </a:rPr>
              <a:t>Greece; Hong </a:t>
            </a:r>
            <a:r>
              <a:rPr lang="en-US" sz="2400" dirty="0">
                <a:latin typeface="Times New Roman" panose="02020603050405020304" pitchFamily="18" charset="0"/>
                <a:cs typeface="Times New Roman" panose="02020603050405020304" pitchFamily="18" charset="0"/>
              </a:rPr>
              <a:t>Kong SAR, </a:t>
            </a:r>
            <a:r>
              <a:rPr lang="en-US" sz="2400" dirty="0" smtClean="0">
                <a:latin typeface="Times New Roman" panose="02020603050405020304" pitchFamily="18" charset="0"/>
                <a:cs typeface="Times New Roman" panose="02020603050405020304" pitchFamily="18" charset="0"/>
              </a:rPr>
              <a:t>China; Ireland</a:t>
            </a:r>
            <a:r>
              <a:rPr lang="en-US" sz="2400" dirty="0">
                <a:latin typeface="Times New Roman" panose="02020603050405020304" pitchFamily="18" charset="0"/>
                <a:cs typeface="Times New Roman" panose="02020603050405020304" pitchFamily="18" charset="0"/>
              </a:rPr>
              <a:t>;</a:t>
            </a:r>
            <a:r>
              <a:rPr lang="en-US" sz="2400" dirty="0" smtClean="0">
                <a:latin typeface="Times New Roman" panose="02020603050405020304" pitchFamily="18" charset="0"/>
                <a:cs typeface="Times New Roman" panose="02020603050405020304" pitchFamily="18" charset="0"/>
              </a:rPr>
              <a:t> Japan; </a:t>
            </a:r>
            <a:r>
              <a:rPr lang="en-US" sz="2400" dirty="0">
                <a:latin typeface="Times New Roman" panose="02020603050405020304" pitchFamily="18" charset="0"/>
                <a:cs typeface="Times New Roman" panose="02020603050405020304" pitchFamily="18" charset="0"/>
              </a:rPr>
              <a:t>Puerto </a:t>
            </a:r>
            <a:r>
              <a:rPr lang="en-US" sz="2400" dirty="0" smtClean="0">
                <a:latin typeface="Times New Roman" panose="02020603050405020304" pitchFamily="18" charset="0"/>
                <a:cs typeface="Times New Roman" panose="02020603050405020304" pitchFamily="18" charset="0"/>
              </a:rPr>
              <a:t>Rico; the </a:t>
            </a:r>
            <a:r>
              <a:rPr lang="en-US" sz="2400" dirty="0">
                <a:latin typeface="Times New Roman" panose="02020603050405020304" pitchFamily="18" charset="0"/>
                <a:cs typeface="Times New Roman" panose="02020603050405020304" pitchFamily="18" charset="0"/>
              </a:rPr>
              <a:t>Republic of </a:t>
            </a:r>
            <a:r>
              <a:rPr lang="en-US" sz="2400" dirty="0" smtClean="0">
                <a:latin typeface="Times New Roman" panose="02020603050405020304" pitchFamily="18" charset="0"/>
                <a:cs typeface="Times New Roman" panose="02020603050405020304" pitchFamily="18" charset="0"/>
              </a:rPr>
              <a:t>Korea; Seychelles; Singapore; Spain; and </a:t>
            </a:r>
            <a:r>
              <a:rPr lang="en-US" sz="2400" dirty="0">
                <a:latin typeface="Times New Roman" panose="02020603050405020304" pitchFamily="18" charset="0"/>
                <a:cs typeface="Times New Roman" panose="02020603050405020304" pitchFamily="18" charset="0"/>
              </a:rPr>
              <a:t>Taiwan, </a:t>
            </a:r>
            <a:r>
              <a:rPr lang="en-US" sz="2400" dirty="0" smtClean="0">
                <a:latin typeface="Times New Roman" panose="02020603050405020304" pitchFamily="18" charset="0"/>
                <a:cs typeface="Times New Roman" panose="02020603050405020304" pitchFamily="18" charset="0"/>
              </a:rPr>
              <a:t>China(During 1960-2009). 10 of 58 are escapees. </a:t>
            </a:r>
          </a:p>
        </p:txBody>
      </p:sp>
    </p:spTree>
    <p:extLst>
      <p:ext uri="{BB962C8B-B14F-4D97-AF65-F5344CB8AC3E}">
        <p14:creationId xmlns:p14="http://schemas.microsoft.com/office/powerpoint/2010/main" val="42852885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p:nvPr/>
        </p:nvPicPr>
        <p:blipFill rotWithShape="1">
          <a:blip r:embed="rId2"/>
          <a:srcRect l="16347" t="15679" r="32852" b="11345"/>
          <a:stretch/>
        </p:blipFill>
        <p:spPr bwMode="auto">
          <a:xfrm>
            <a:off x="0" y="0"/>
            <a:ext cx="4809961" cy="4096407"/>
          </a:xfrm>
          <a:prstGeom prst="rect">
            <a:avLst/>
          </a:prstGeom>
          <a:ln>
            <a:noFill/>
          </a:ln>
          <a:extLst>
            <a:ext uri="{53640926-AAD7-44D8-BBD7-CCE9431645EC}">
              <a14:shadowObscured xmlns:a14="http://schemas.microsoft.com/office/drawing/2010/main"/>
            </a:ext>
          </a:extLst>
        </p:spPr>
      </p:pic>
      <p:sp>
        <p:nvSpPr>
          <p:cNvPr id="5" name="文本框 4"/>
          <p:cNvSpPr txBox="1"/>
          <p:nvPr/>
        </p:nvSpPr>
        <p:spPr>
          <a:xfrm>
            <a:off x="315311" y="4096407"/>
            <a:ext cx="5218386" cy="2554545"/>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Escapees as a whole grow strongly towards high income and they do not exhibit significant signs of slowing down, </a:t>
            </a:r>
            <a:r>
              <a:rPr lang="en-US" altLang="zh-CN" sz="2000" dirty="0">
                <a:latin typeface="Times New Roman" panose="02020603050405020304" pitchFamily="18" charset="0"/>
                <a:cs typeface="Times New Roman" panose="02020603050405020304" pitchFamily="18" charset="0"/>
              </a:rPr>
              <a:t>which </a:t>
            </a:r>
            <a:r>
              <a:rPr lang="en-US" sz="2000" dirty="0">
                <a:latin typeface="Times New Roman" panose="02020603050405020304" pitchFamily="18" charset="0"/>
                <a:cs typeface="Times New Roman" panose="02020603050405020304" pitchFamily="18" charset="0"/>
              </a:rPr>
              <a:t>presents evidence against the existence of a middle income trap that causes growth to stagnate at a particular income level.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Non-escapees on average have slower growth at all levels of income</a:t>
            </a:r>
            <a:endParaRPr lang="en-US" sz="2000" dirty="0"/>
          </a:p>
        </p:txBody>
      </p:sp>
      <p:pic>
        <p:nvPicPr>
          <p:cNvPr id="6" name="图片 5"/>
          <p:cNvPicPr/>
          <p:nvPr/>
        </p:nvPicPr>
        <p:blipFill rotWithShape="1">
          <a:blip r:embed="rId3"/>
          <a:srcRect l="18429" t="15679" r="32052" b="13341"/>
          <a:stretch/>
        </p:blipFill>
        <p:spPr bwMode="auto">
          <a:xfrm>
            <a:off x="5113117" y="257749"/>
            <a:ext cx="5449779" cy="3838657"/>
          </a:xfrm>
          <a:prstGeom prst="rect">
            <a:avLst/>
          </a:prstGeom>
          <a:ln>
            <a:noFill/>
          </a:ln>
          <a:extLst>
            <a:ext uri="{53640926-AAD7-44D8-BBD7-CCE9431645EC}">
              <a14:shadowObscured xmlns:a14="http://schemas.microsoft.com/office/drawing/2010/main"/>
            </a:ext>
          </a:extLst>
        </p:spPr>
      </p:pic>
      <p:sp>
        <p:nvSpPr>
          <p:cNvPr id="8" name="文本框 7"/>
          <p:cNvSpPr txBox="1"/>
          <p:nvPr/>
        </p:nvSpPr>
        <p:spPr>
          <a:xfrm>
            <a:off x="5533698" y="4096406"/>
            <a:ext cx="4473188" cy="2585323"/>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x axis presents average growth over t-10 through t-1, while the y axis presents average growth from t+1 through t+10, for all available </a:t>
            </a:r>
            <a:r>
              <a:rPr lang="en-US" dirty="0" smtClean="0">
                <a:latin typeface="Times New Roman" panose="02020603050405020304" pitchFamily="18" charset="0"/>
                <a:cs typeface="Times New Roman" panose="02020603050405020304" pitchFamily="18" charset="0"/>
              </a:rPr>
              <a:t>years. The </a:t>
            </a:r>
            <a:r>
              <a:rPr lang="en-US" dirty="0">
                <a:latin typeface="Times New Roman" panose="02020603050405020304" pitchFamily="18" charset="0"/>
                <a:cs typeface="Times New Roman" panose="02020603050405020304" pitchFamily="18" charset="0"/>
              </a:rPr>
              <a:t>correlation coefficient for middle income escapees is 0.47, while the correlation coefficient for middle income non-escapees is </a:t>
            </a:r>
            <a:r>
              <a:rPr lang="en-US" dirty="0" smtClean="0">
                <a:latin typeface="Times New Roman" panose="02020603050405020304" pitchFamily="18" charset="0"/>
                <a:cs typeface="Times New Roman" panose="02020603050405020304" pitchFamily="18" charset="0"/>
              </a:rPr>
              <a:t>0.25. </a:t>
            </a:r>
            <a:r>
              <a:rPr lang="en-US" dirty="0">
                <a:latin typeface="Times New Roman" panose="02020603050405020304" pitchFamily="18" charset="0"/>
                <a:cs typeface="Times New Roman" panose="02020603050405020304" pitchFamily="18" charset="0"/>
              </a:rPr>
              <a:t>E</a:t>
            </a:r>
            <a:r>
              <a:rPr lang="en-US" dirty="0" smtClean="0">
                <a:latin typeface="Times New Roman" panose="02020603050405020304" pitchFamily="18" charset="0"/>
                <a:cs typeface="Times New Roman" panose="02020603050405020304" pitchFamily="18" charset="0"/>
              </a:rPr>
              <a:t>scapees</a:t>
            </a:r>
            <a:r>
              <a:rPr lang="en-US" dirty="0">
                <a:latin typeface="Times New Roman" panose="02020603050405020304" pitchFamily="18" charset="0"/>
                <a:cs typeface="Times New Roman" panose="02020603050405020304" pitchFamily="18" charset="0"/>
              </a:rPr>
              <a:t>’ GDP growth is not only higher, but also more stable than other countries.</a:t>
            </a:r>
          </a:p>
        </p:txBody>
      </p:sp>
    </p:spTree>
    <p:extLst>
      <p:ext uri="{BB962C8B-B14F-4D97-AF65-F5344CB8AC3E}">
        <p14:creationId xmlns:p14="http://schemas.microsoft.com/office/powerpoint/2010/main" val="27827323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0945" y="365125"/>
            <a:ext cx="11062855" cy="1325563"/>
          </a:xfrm>
        </p:spPr>
        <p:txBody>
          <a:bodyPr>
            <a:normAutofit/>
          </a:bodyPr>
          <a:lstStyle/>
          <a:p>
            <a:r>
              <a:rPr lang="en-US" sz="3600" dirty="0" smtClean="0">
                <a:latin typeface="Times New Roman" panose="02020603050405020304" pitchFamily="18" charset="0"/>
                <a:cs typeface="Times New Roman" panose="02020603050405020304" pitchFamily="18" charset="0"/>
              </a:rPr>
              <a:t>Comparing Fundamentals of Escapees and Non-escapees</a:t>
            </a:r>
            <a:endParaRPr lang="en-US" sz="3600" dirty="0">
              <a:latin typeface="Times New Roman" panose="02020603050405020304" pitchFamily="18" charset="0"/>
              <a:cs typeface="Times New Roman" panose="02020603050405020304" pitchFamily="18" charset="0"/>
            </a:endParaRPr>
          </a:p>
        </p:txBody>
      </p:sp>
      <p:sp>
        <p:nvSpPr>
          <p:cNvPr id="3" name="文本框 2"/>
          <p:cNvSpPr txBox="1"/>
          <p:nvPr/>
        </p:nvSpPr>
        <p:spPr>
          <a:xfrm>
            <a:off x="693683" y="1690688"/>
            <a:ext cx="10660117" cy="2308324"/>
          </a:xfrm>
          <a:prstGeom prst="rect">
            <a:avLst/>
          </a:prstGeom>
          <a:noFill/>
        </p:spPr>
        <p:txBody>
          <a:bodyPr wrap="square" rtlCol="0">
            <a:spAutoFit/>
          </a:bodyPr>
          <a:lstStyle/>
          <a:p>
            <a:pPr marL="285750" indent="-28575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Total-Factor </a:t>
            </a:r>
            <a:r>
              <a:rPr lang="en-US" sz="2400" dirty="0">
                <a:latin typeface="Times New Roman" panose="02020603050405020304" pitchFamily="18" charset="0"/>
                <a:cs typeface="Times New Roman" panose="02020603050405020304" pitchFamily="18" charset="0"/>
              </a:rPr>
              <a:t>P</a:t>
            </a:r>
            <a:r>
              <a:rPr lang="en-US" sz="2400" dirty="0" smtClean="0">
                <a:latin typeface="Times New Roman" panose="02020603050405020304" pitchFamily="18" charset="0"/>
                <a:cs typeface="Times New Roman" panose="02020603050405020304" pitchFamily="18" charset="0"/>
              </a:rPr>
              <a:t>roductivity</a:t>
            </a:r>
            <a:r>
              <a:rPr lang="en-US" sz="2400" dirty="0">
                <a:latin typeface="Times New Roman" panose="02020603050405020304" pitchFamily="18" charset="0"/>
                <a:cs typeface="Times New Roman" panose="02020603050405020304" pitchFamily="18" charset="0"/>
              </a:rPr>
              <a:t> (TFP</a:t>
            </a:r>
            <a:r>
              <a:rPr lang="en-US" sz="2400" dirty="0" smtClean="0">
                <a:latin typeface="Times New Roman" panose="02020603050405020304" pitchFamily="18" charset="0"/>
                <a:cs typeface="Times New Roman" panose="02020603050405020304" pitchFamily="18" charset="0"/>
              </a:rPr>
              <a:t>) growth and GDP per capita growth </a:t>
            </a:r>
          </a:p>
          <a:p>
            <a:pPr marL="285750" indent="-28575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Education, research and innovation</a:t>
            </a: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E</a:t>
            </a:r>
            <a:r>
              <a:rPr lang="en-US" sz="2400" dirty="0" smtClean="0">
                <a:latin typeface="Times New Roman" panose="02020603050405020304" pitchFamily="18" charset="0"/>
                <a:cs typeface="Times New Roman" panose="02020603050405020304" pitchFamily="18" charset="0"/>
              </a:rPr>
              <a:t>conomic structure (transformation </a:t>
            </a:r>
            <a:r>
              <a:rPr lang="en-US" sz="2400" dirty="0">
                <a:latin typeface="Times New Roman" panose="02020603050405020304" pitchFamily="18" charset="0"/>
                <a:cs typeface="Times New Roman" panose="02020603050405020304" pitchFamily="18" charset="0"/>
              </a:rPr>
              <a:t>from agriculture to </a:t>
            </a:r>
            <a:r>
              <a:rPr lang="en-US" sz="2400" dirty="0" smtClean="0">
                <a:latin typeface="Times New Roman" panose="02020603050405020304" pitchFamily="18" charset="0"/>
                <a:cs typeface="Times New Roman" panose="02020603050405020304" pitchFamily="18" charset="0"/>
              </a:rPr>
              <a:t>industry</a:t>
            </a:r>
            <a:r>
              <a:rPr lang="en-US" sz="2400" dirty="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 Openness (exports sector) </a:t>
            </a:r>
          </a:p>
          <a:p>
            <a:pPr marL="285750" indent="-28575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Macroeconomic conditions (inflation) </a:t>
            </a:r>
          </a:p>
          <a:p>
            <a:pPr marL="285750" indent="-28575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inequality and demographic</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63163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p:nvPr/>
        </p:nvPicPr>
        <p:blipFill rotWithShape="1">
          <a:blip r:embed="rId2"/>
          <a:srcRect l="10333" t="23894" r="25019" b="21364"/>
          <a:stretch/>
        </p:blipFill>
        <p:spPr bwMode="auto">
          <a:xfrm>
            <a:off x="0" y="0"/>
            <a:ext cx="10993581" cy="4946073"/>
          </a:xfrm>
          <a:prstGeom prst="rect">
            <a:avLst/>
          </a:prstGeom>
          <a:ln>
            <a:noFill/>
          </a:ln>
          <a:extLst>
            <a:ext uri="{53640926-AAD7-44D8-BBD7-CCE9431645EC}">
              <a14:shadowObscured xmlns:a14="http://schemas.microsoft.com/office/drawing/2010/main"/>
            </a:ext>
          </a:extLst>
        </p:spPr>
      </p:pic>
      <p:sp>
        <p:nvSpPr>
          <p:cNvPr id="4" name="文本框 3"/>
          <p:cNvSpPr txBox="1"/>
          <p:nvPr/>
        </p:nvSpPr>
        <p:spPr>
          <a:xfrm>
            <a:off x="1150883" y="4946073"/>
            <a:ext cx="9343935"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a:t>
            </a:r>
            <a:r>
              <a:rPr lang="en-US" sz="2000" dirty="0" smtClean="0">
                <a:latin typeface="Times New Roman" panose="02020603050405020304" pitchFamily="18" charset="0"/>
                <a:cs typeface="Times New Roman" panose="02020603050405020304" pitchFamily="18" charset="0"/>
              </a:rPr>
              <a:t>scapees </a:t>
            </a:r>
            <a:r>
              <a:rPr lang="en-US" sz="2000" dirty="0">
                <a:latin typeface="Times New Roman" panose="02020603050405020304" pitchFamily="18" charset="0"/>
                <a:cs typeface="Times New Roman" panose="02020603050405020304" pitchFamily="18" charset="0"/>
              </a:rPr>
              <a:t>have higher growth as well as higher TFP growth. </a:t>
            </a:r>
            <a:endParaRPr lang="en-US" sz="20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Escapees </a:t>
            </a:r>
            <a:r>
              <a:rPr lang="en-US" sz="2000" dirty="0">
                <a:latin typeface="Times New Roman" panose="02020603050405020304" pitchFamily="18" charset="0"/>
                <a:cs typeface="Times New Roman" panose="02020603050405020304" pitchFamily="18" charset="0"/>
              </a:rPr>
              <a:t>exhibit higher levels of primary, secondary, and tertiary </a:t>
            </a:r>
            <a:r>
              <a:rPr lang="en-US" sz="2000" dirty="0" smtClean="0">
                <a:latin typeface="Times New Roman" panose="02020603050405020304" pitchFamily="18" charset="0"/>
                <a:cs typeface="Times New Roman" panose="02020603050405020304" pitchFamily="18" charset="0"/>
              </a:rPr>
              <a:t>education</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a:t>
            </a:r>
            <a:r>
              <a:rPr lang="en-US" sz="2000" dirty="0" smtClean="0">
                <a:latin typeface="Times New Roman" panose="02020603050405020304" pitchFamily="18" charset="0"/>
                <a:cs typeface="Times New Roman" panose="02020603050405020304" pitchFamily="18" charset="0"/>
              </a:rPr>
              <a:t>nd </a:t>
            </a:r>
            <a:r>
              <a:rPr lang="en-US" sz="2000" dirty="0">
                <a:latin typeface="Times New Roman" panose="02020603050405020304" pitchFamily="18" charset="0"/>
                <a:cs typeface="Times New Roman" panose="02020603050405020304" pitchFamily="18" charset="0"/>
              </a:rPr>
              <a:t>are also clearly differentiated from non-escapees by the number of patents they generate.</a:t>
            </a:r>
          </a:p>
        </p:txBody>
      </p:sp>
    </p:spTree>
    <p:extLst>
      <p:ext uri="{BB962C8B-B14F-4D97-AF65-F5344CB8AC3E}">
        <p14:creationId xmlns:p14="http://schemas.microsoft.com/office/powerpoint/2010/main" val="32011936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rotWithShape="1">
          <a:blip r:embed="rId2"/>
          <a:srcRect l="10104" t="25733" r="24773" b="15849"/>
          <a:stretch/>
        </p:blipFill>
        <p:spPr bwMode="auto">
          <a:xfrm>
            <a:off x="633487" y="-1"/>
            <a:ext cx="9850582" cy="4587767"/>
          </a:xfrm>
          <a:prstGeom prst="rect">
            <a:avLst/>
          </a:prstGeom>
          <a:ln>
            <a:noFill/>
          </a:ln>
          <a:extLst>
            <a:ext uri="{53640926-AAD7-44D8-BBD7-CCE9431645EC}">
              <a14:shadowObscured xmlns:a14="http://schemas.microsoft.com/office/drawing/2010/main"/>
            </a:ext>
          </a:extLst>
        </p:spPr>
      </p:pic>
      <p:sp>
        <p:nvSpPr>
          <p:cNvPr id="5" name="文本框 4"/>
          <p:cNvSpPr txBox="1"/>
          <p:nvPr/>
        </p:nvSpPr>
        <p:spPr>
          <a:xfrm>
            <a:off x="851339" y="4587766"/>
            <a:ext cx="9104030" cy="1938992"/>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Escapees tend to have larger industry sectors and smaller agriculture and service sectors, and they also have higher growth in industry and lower growth in agriculture and services</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a:t>
            </a:r>
            <a:r>
              <a:rPr lang="en-US" sz="2000" dirty="0" smtClean="0">
                <a:latin typeface="Times New Roman" panose="02020603050405020304" pitchFamily="18" charset="0"/>
                <a:cs typeface="Times New Roman" panose="02020603050405020304" pitchFamily="18" charset="0"/>
              </a:rPr>
              <a:t>his </a:t>
            </a:r>
            <a:r>
              <a:rPr lang="en-US" sz="2000" dirty="0">
                <a:latin typeface="Times New Roman" panose="02020603050405020304" pitchFamily="18" charset="0"/>
                <a:cs typeface="Times New Roman" panose="02020603050405020304" pitchFamily="18" charset="0"/>
              </a:rPr>
              <a:t>transition is particularly prevalent at lower-middle income </a:t>
            </a:r>
            <a:r>
              <a:rPr lang="en-US" sz="2000" dirty="0" smtClean="0">
                <a:latin typeface="Times New Roman" panose="02020603050405020304" pitchFamily="18" charset="0"/>
                <a:cs typeface="Times New Roman" panose="02020603050405020304" pitchFamily="18" charset="0"/>
              </a:rPr>
              <a:t>levels</a:t>
            </a:r>
          </a:p>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Escapees </a:t>
            </a:r>
            <a:r>
              <a:rPr lang="en-US" sz="2000" dirty="0">
                <a:latin typeface="Times New Roman" panose="02020603050405020304" pitchFamily="18" charset="0"/>
                <a:cs typeface="Times New Roman" panose="02020603050405020304" pitchFamily="18" charset="0"/>
              </a:rPr>
              <a:t>are in general more open and have better macroeconomic conditions</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They are significantly more export-oriented and have more undervalued currencies </a:t>
            </a:r>
          </a:p>
        </p:txBody>
      </p:sp>
    </p:spTree>
    <p:extLst>
      <p:ext uri="{BB962C8B-B14F-4D97-AF65-F5344CB8AC3E}">
        <p14:creationId xmlns:p14="http://schemas.microsoft.com/office/powerpoint/2010/main" val="16748241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rotWithShape="1">
          <a:blip r:embed="rId2"/>
          <a:srcRect l="6774" t="17972" r="22258" b="15845"/>
          <a:stretch/>
        </p:blipFill>
        <p:spPr bwMode="auto">
          <a:xfrm>
            <a:off x="776687" y="139669"/>
            <a:ext cx="9556124" cy="4520485"/>
          </a:xfrm>
          <a:prstGeom prst="rect">
            <a:avLst/>
          </a:prstGeom>
          <a:ln>
            <a:noFill/>
          </a:ln>
          <a:extLst>
            <a:ext uri="{53640926-AAD7-44D8-BBD7-CCE9431645EC}">
              <a14:shadowObscured xmlns:a14="http://schemas.microsoft.com/office/drawing/2010/main"/>
            </a:ext>
          </a:extLst>
        </p:spPr>
      </p:pic>
      <p:sp>
        <p:nvSpPr>
          <p:cNvPr id="3" name="文本框 2"/>
          <p:cNvSpPr txBox="1"/>
          <p:nvPr/>
        </p:nvSpPr>
        <p:spPr>
          <a:xfrm>
            <a:off x="961697" y="4808483"/>
            <a:ext cx="9017875"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Escapees and non-escapees have similar levels of </a:t>
            </a:r>
            <a:r>
              <a:rPr lang="en-US" sz="2000" dirty="0" smtClean="0">
                <a:latin typeface="Times New Roman" panose="02020603050405020304" pitchFamily="18" charset="0"/>
                <a:cs typeface="Times New Roman" panose="02020603050405020304" pitchFamily="18" charset="0"/>
              </a:rPr>
              <a:t>democracy.</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a:t>
            </a:r>
            <a:r>
              <a:rPr lang="en-US" sz="2000" dirty="0" smtClean="0">
                <a:latin typeface="Times New Roman" panose="02020603050405020304" pitchFamily="18" charset="0"/>
                <a:cs typeface="Times New Roman" panose="02020603050405020304" pitchFamily="18" charset="0"/>
              </a:rPr>
              <a:t>scapees </a:t>
            </a:r>
            <a:r>
              <a:rPr lang="en-US" sz="2000" dirty="0">
                <a:latin typeface="Times New Roman" panose="02020603050405020304" pitchFamily="18" charset="0"/>
                <a:cs typeface="Times New Roman" panose="02020603050405020304" pitchFamily="18" charset="0"/>
              </a:rPr>
              <a:t>have greater equality and lower age dependency ratios. </a:t>
            </a:r>
            <a:endParaRPr lang="en-US" sz="20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Escapees </a:t>
            </a:r>
            <a:r>
              <a:rPr lang="en-US" sz="2000" dirty="0">
                <a:latin typeface="Times New Roman" panose="02020603050405020304" pitchFamily="18" charset="0"/>
                <a:cs typeface="Times New Roman" panose="02020603050405020304" pitchFamily="18" charset="0"/>
              </a:rPr>
              <a:t>at all middle-income levels are also less likely to see increases in inequality as well as decreases in the age dependency </a:t>
            </a:r>
            <a:r>
              <a:rPr lang="en-US" sz="2000" dirty="0" smtClean="0">
                <a:latin typeface="Times New Roman" panose="02020603050405020304" pitchFamily="18" charset="0"/>
                <a:cs typeface="Times New Roman" panose="02020603050405020304" pitchFamily="18" charset="0"/>
              </a:rPr>
              <a:t>ratio.</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0546109"/>
      </p:ext>
    </p:extLst>
  </p:cSld>
  <p:clrMapOvr>
    <a:masterClrMapping/>
  </p:clrMapOvr>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1329</TotalTime>
  <Words>1328</Words>
  <Application>Microsoft Office PowerPoint</Application>
  <PresentationFormat>Widescreen</PresentationFormat>
  <Paragraphs>98</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方正姚体</vt:lpstr>
      <vt:lpstr>华文新魏</vt:lpstr>
      <vt:lpstr>Times New Roman</vt:lpstr>
      <vt:lpstr>Trebuchet MS</vt:lpstr>
      <vt:lpstr>Wingdings</vt:lpstr>
      <vt:lpstr>Wingdings 3</vt:lpstr>
      <vt:lpstr>平面</vt:lpstr>
      <vt:lpstr>Transitioning from Low-Income Growth to High-Income Growth </vt:lpstr>
      <vt:lpstr>Questions?</vt:lpstr>
      <vt:lpstr>Introduction</vt:lpstr>
      <vt:lpstr>Basic Facts on Countries’ Income Dynamics</vt:lpstr>
      <vt:lpstr>PowerPoint Presentation</vt:lpstr>
      <vt:lpstr>Comparing Fundamentals of Escapees and Non-escapees</vt:lpstr>
      <vt:lpstr>PowerPoint Presentation</vt:lpstr>
      <vt:lpstr>PowerPoint Presentation</vt:lpstr>
      <vt:lpstr>PowerPoint Presentation</vt:lpstr>
      <vt:lpstr>Alternative Analysis on Fundamentals </vt:lpstr>
      <vt:lpstr>PowerPoint Presentation</vt:lpstr>
      <vt:lpstr>PowerPoint Presentation</vt:lpstr>
      <vt:lpstr>Regressions </vt:lpstr>
      <vt:lpstr>Data</vt:lpstr>
      <vt:lpstr>Regressions</vt:lpstr>
      <vt:lpstr>PowerPoint Presentation</vt:lpstr>
      <vt:lpstr>Results </vt:lpstr>
      <vt:lpstr>Conclusion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Transitioning from Low-Income Growth to High-Income Growth Is There a Middle Income Trap?</dc:title>
  <dc:creator>Nan Zhi</dc:creator>
  <cp:lastModifiedBy>Jeffrey Nugent</cp:lastModifiedBy>
  <cp:revision>60</cp:revision>
  <dcterms:created xsi:type="dcterms:W3CDTF">2016-02-01T23:18:45Z</dcterms:created>
  <dcterms:modified xsi:type="dcterms:W3CDTF">2016-02-04T22:23:57Z</dcterms:modified>
</cp:coreProperties>
</file>