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58" r:id="rId5"/>
    <p:sldId id="261" r:id="rId6"/>
    <p:sldId id="260" r:id="rId7"/>
    <p:sldId id="275" r:id="rId8"/>
    <p:sldId id="276" r:id="rId9"/>
    <p:sldId id="259" r:id="rId10"/>
    <p:sldId id="262" r:id="rId11"/>
    <p:sldId id="277" r:id="rId12"/>
    <p:sldId id="269" r:id="rId13"/>
    <p:sldId id="273" r:id="rId14"/>
    <p:sldId id="278" r:id="rId15"/>
    <p:sldId id="271" r:id="rId16"/>
    <p:sldId id="265" r:id="rId17"/>
    <p:sldId id="264" r:id="rId18"/>
    <p:sldId id="279" r:id="rId19"/>
    <p:sldId id="280" r:id="rId20"/>
    <p:sldId id="266" r:id="rId21"/>
    <p:sldId id="267" r:id="rId22"/>
    <p:sldId id="281" r:id="rId23"/>
    <p:sldId id="282" r:id="rId24"/>
    <p:sldId id="268" r:id="rId25"/>
    <p:sldId id="283" r:id="rId26"/>
    <p:sldId id="270" r:id="rId27"/>
    <p:sldId id="272"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43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9C3F44-8900-4961-A689-C54AB61B3F57}" type="datetimeFigureOut">
              <a:rPr lang="en-US" smtClean="0"/>
              <a:pPr/>
              <a:t>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5880-2D75-4599-9ACF-A6406162E6F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9C3F44-8900-4961-A689-C54AB61B3F57}" type="datetimeFigureOut">
              <a:rPr lang="en-US" smtClean="0"/>
              <a:pPr/>
              <a:t>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5880-2D75-4599-9ACF-A6406162E6F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9C3F44-8900-4961-A689-C54AB61B3F57}" type="datetimeFigureOut">
              <a:rPr lang="en-US" smtClean="0"/>
              <a:pPr/>
              <a:t>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5880-2D75-4599-9ACF-A6406162E6F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9C3F44-8900-4961-A689-C54AB61B3F57}" type="datetimeFigureOut">
              <a:rPr lang="en-US" smtClean="0"/>
              <a:pPr/>
              <a:t>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5880-2D75-4599-9ACF-A6406162E6F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9C3F44-8900-4961-A689-C54AB61B3F57}" type="datetimeFigureOut">
              <a:rPr lang="en-US" smtClean="0"/>
              <a:pPr/>
              <a:t>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5880-2D75-4599-9ACF-A6406162E6F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9C3F44-8900-4961-A689-C54AB61B3F57}" type="datetimeFigureOut">
              <a:rPr lang="en-US" smtClean="0"/>
              <a:pPr/>
              <a:t>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15880-2D75-4599-9ACF-A6406162E6F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9C3F44-8900-4961-A689-C54AB61B3F57}" type="datetimeFigureOut">
              <a:rPr lang="en-US" smtClean="0"/>
              <a:pPr/>
              <a:t>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015880-2D75-4599-9ACF-A6406162E6F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9C3F44-8900-4961-A689-C54AB61B3F57}" type="datetimeFigureOut">
              <a:rPr lang="en-US" smtClean="0"/>
              <a:pPr/>
              <a:t>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015880-2D75-4599-9ACF-A6406162E6F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C3F44-8900-4961-A689-C54AB61B3F57}" type="datetimeFigureOut">
              <a:rPr lang="en-US" smtClean="0"/>
              <a:pPr/>
              <a:t>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015880-2D75-4599-9ACF-A6406162E6F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9C3F44-8900-4961-A689-C54AB61B3F57}" type="datetimeFigureOut">
              <a:rPr lang="en-US" smtClean="0"/>
              <a:pPr/>
              <a:t>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15880-2D75-4599-9ACF-A6406162E6F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9C3F44-8900-4961-A689-C54AB61B3F57}" type="datetimeFigureOut">
              <a:rPr lang="en-US" smtClean="0"/>
              <a:pPr/>
              <a:t>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15880-2D75-4599-9ACF-A6406162E6F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9C3F44-8900-4961-A689-C54AB61B3F57}" type="datetimeFigureOut">
              <a:rPr lang="en-US" smtClean="0"/>
              <a:pPr/>
              <a:t>2/4/2014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015880-2D75-4599-9ACF-A6406162E6F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Gender, Agricultural Production and the Theory of the Household </a:t>
            </a:r>
            <a:endParaRPr lang="en-US" dirty="0"/>
          </a:p>
        </p:txBody>
      </p:sp>
      <p:sp>
        <p:nvSpPr>
          <p:cNvPr id="3" name="Subtitle 2"/>
          <p:cNvSpPr>
            <a:spLocks noGrp="1"/>
          </p:cNvSpPr>
          <p:nvPr>
            <p:ph type="subTitle" idx="1"/>
          </p:nvPr>
        </p:nvSpPr>
        <p:spPr/>
        <p:txBody>
          <a:bodyPr/>
          <a:lstStyle/>
          <a:p>
            <a:r>
              <a:rPr lang="en-US" b="1" dirty="0" smtClean="0">
                <a:solidFill>
                  <a:srgbClr val="FF0000"/>
                </a:solidFill>
              </a:rPr>
              <a:t>Chris </a:t>
            </a:r>
            <a:r>
              <a:rPr lang="en-US" b="1" dirty="0" err="1" smtClean="0">
                <a:solidFill>
                  <a:srgbClr val="FF0000"/>
                </a:solidFill>
              </a:rPr>
              <a:t>Udry</a:t>
            </a:r>
            <a:r>
              <a:rPr lang="en-US" b="1" dirty="0" smtClean="0">
                <a:solidFill>
                  <a:srgbClr val="FF0000"/>
                </a:solidFill>
              </a:rPr>
              <a:t> </a:t>
            </a:r>
          </a:p>
          <a:p>
            <a:r>
              <a:rPr lang="en-US" b="1" dirty="0" smtClean="0">
                <a:solidFill>
                  <a:srgbClr val="FF0000"/>
                </a:solidFill>
              </a:rPr>
              <a:t>JPE 1996</a:t>
            </a:r>
            <a:endParaRPr lang="en-US"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Udry 4.jpg"/>
          <p:cNvPicPr>
            <a:picLocks noGrp="1" noChangeAspect="1"/>
          </p:cNvPicPr>
          <p:nvPr>
            <p:ph idx="1"/>
          </p:nvPr>
        </p:nvPicPr>
        <p:blipFill>
          <a:blip r:embed="rId2" cstate="print"/>
          <a:stretch>
            <a:fillRect/>
          </a:stretch>
        </p:blipFill>
        <p:spPr>
          <a:xfrm rot="16200000">
            <a:off x="833612" y="-1147590"/>
            <a:ext cx="7391400" cy="9229379"/>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normAutofit fontScale="90000"/>
          </a:bodyPr>
          <a:lstStyle/>
          <a:p>
            <a:r>
              <a:rPr lang="en-US" dirty="0" smtClean="0"/>
              <a:t>Try to account for sources of productivity differences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Land quality  with soil types, location, topography</a:t>
            </a:r>
          </a:p>
          <a:p>
            <a:r>
              <a:rPr lang="en-US" dirty="0" smtClean="0"/>
              <a:t>Crop choice gender specific </a:t>
            </a:r>
          </a:p>
          <a:p>
            <a:r>
              <a:rPr lang="en-US" dirty="0" smtClean="0"/>
              <a:t>Variations in shadow prices of different factors across </a:t>
            </a:r>
            <a:r>
              <a:rPr lang="en-US" dirty="0" err="1" smtClean="0"/>
              <a:t>hhs</a:t>
            </a:r>
            <a:endParaRPr lang="en-US" dirty="0" smtClean="0"/>
          </a:p>
          <a:p>
            <a:r>
              <a:rPr lang="en-US" dirty="0" smtClean="0"/>
              <a:t>Absence of credit may affect not only variations in factors across</a:t>
            </a:r>
          </a:p>
          <a:p>
            <a:r>
              <a:rPr lang="en-US" dirty="0" err="1" smtClean="0"/>
              <a:t>hhs</a:t>
            </a:r>
            <a:r>
              <a:rPr lang="en-US" dirty="0" smtClean="0"/>
              <a:t> but also within </a:t>
            </a:r>
            <a:r>
              <a:rPr lang="en-US" dirty="0" err="1" smtClean="0"/>
              <a:t>hhs</a:t>
            </a:r>
            <a:endParaRPr lang="en-US" dirty="0" smtClean="0"/>
          </a:p>
          <a:p>
            <a:r>
              <a:rPr lang="en-US" dirty="0" smtClean="0"/>
              <a:t>Estimates of (10) focus on yield variations for the same crop on different gender-owned plots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Udry 11a.jpg"/>
          <p:cNvPicPr>
            <a:picLocks noGrp="1" noChangeAspect="1"/>
          </p:cNvPicPr>
          <p:nvPr>
            <p:ph idx="1"/>
          </p:nvPr>
        </p:nvPicPr>
        <p:blipFill>
          <a:blip r:embed="rId2" cstate="print"/>
          <a:stretch>
            <a:fillRect/>
          </a:stretch>
        </p:blipFill>
        <p:spPr>
          <a:xfrm>
            <a:off x="-152400" y="-227728"/>
            <a:ext cx="9639058" cy="7695328"/>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dry 11b.jpg"/>
          <p:cNvPicPr>
            <a:picLocks noGrp="1" noChangeAspect="1"/>
          </p:cNvPicPr>
          <p:nvPr>
            <p:ph idx="1"/>
          </p:nvPr>
        </p:nvPicPr>
        <p:blipFill>
          <a:blip r:embed="rId2" cstate="print"/>
          <a:stretch>
            <a:fillRect/>
          </a:stretch>
        </p:blipFill>
        <p:spPr>
          <a:xfrm>
            <a:off x="152400" y="152400"/>
            <a:ext cx="8991600" cy="6553200"/>
          </a:xfrm>
        </p:spPr>
      </p:pic>
      <p:sp>
        <p:nvSpPr>
          <p:cNvPr id="5" name="TextBox 4"/>
          <p:cNvSpPr txBox="1"/>
          <p:nvPr/>
        </p:nvSpPr>
        <p:spPr>
          <a:xfrm>
            <a:off x="2133600" y="304800"/>
            <a:ext cx="7239000" cy="369332"/>
          </a:xfrm>
          <a:prstGeom prst="rect">
            <a:avLst/>
          </a:prstGeom>
          <a:noFill/>
        </p:spPr>
        <p:txBody>
          <a:bodyPr wrap="square" rtlCol="0">
            <a:spAutoFit/>
          </a:bodyPr>
          <a:lstStyle/>
          <a:p>
            <a:r>
              <a:rPr lang="en-US" dirty="0" smtClean="0"/>
              <a:t>(1)  All             (2) Millet        (3) White Sorghum (4) Veggies      (5) All Crops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Comment on results</a:t>
            </a:r>
            <a:endParaRPr lang="en-US" dirty="0"/>
          </a:p>
        </p:txBody>
      </p:sp>
      <p:sp>
        <p:nvSpPr>
          <p:cNvPr id="3" name="Content Placeholder 2"/>
          <p:cNvSpPr>
            <a:spLocks noGrp="1"/>
          </p:cNvSpPr>
          <p:nvPr>
            <p:ph idx="1"/>
          </p:nvPr>
        </p:nvSpPr>
        <p:spPr>
          <a:xfrm>
            <a:off x="457200" y="762000"/>
            <a:ext cx="8229600" cy="5364163"/>
          </a:xfrm>
        </p:spPr>
        <p:txBody>
          <a:bodyPr>
            <a:normAutofit fontScale="85000" lnSpcReduction="10000"/>
          </a:bodyPr>
          <a:lstStyle/>
          <a:p>
            <a:r>
              <a:rPr lang="en-US" dirty="0" smtClean="0"/>
              <a:t>Yields on female plots 30+% lower than on male plots for same crop and </a:t>
            </a:r>
            <a:r>
              <a:rPr lang="en-US" dirty="0" err="1" smtClean="0"/>
              <a:t>hh</a:t>
            </a:r>
            <a:r>
              <a:rPr lang="en-US" dirty="0" smtClean="0"/>
              <a:t> which is inconsistent with P-E </a:t>
            </a:r>
          </a:p>
          <a:p>
            <a:r>
              <a:rPr lang="en-US" dirty="0" smtClean="0"/>
              <a:t>This remains even when keeping the same primary crop and secondary crop</a:t>
            </a:r>
          </a:p>
          <a:p>
            <a:r>
              <a:rPr lang="en-US" dirty="0" smtClean="0"/>
              <a:t>But since with very limited markets for land and labor, there are also very sizable differences across </a:t>
            </a:r>
            <a:r>
              <a:rPr lang="en-US" dirty="0" err="1" smtClean="0"/>
              <a:t>hhs</a:t>
            </a:r>
            <a:endParaRPr lang="en-US" dirty="0" smtClean="0"/>
          </a:p>
          <a:p>
            <a:r>
              <a:rPr lang="en-US" dirty="0" smtClean="0"/>
              <a:t>Fig 1 shows that kernel densities lower (variation greater) across individuals in different </a:t>
            </a:r>
            <a:r>
              <a:rPr lang="en-US" dirty="0" err="1" smtClean="0"/>
              <a:t>hhs</a:t>
            </a:r>
            <a:r>
              <a:rPr lang="en-US" dirty="0" smtClean="0"/>
              <a:t> than within </a:t>
            </a:r>
            <a:r>
              <a:rPr lang="en-US" dirty="0" err="1" smtClean="0"/>
              <a:t>hhs</a:t>
            </a:r>
            <a:r>
              <a:rPr lang="en-US" dirty="0" smtClean="0"/>
              <a:t>. </a:t>
            </a:r>
          </a:p>
          <a:p>
            <a:r>
              <a:rPr lang="en-US" dirty="0" smtClean="0"/>
              <a:t>Bottom part of Table 3 shows plot and soil characteristics to be significant</a:t>
            </a:r>
          </a:p>
          <a:p>
            <a:r>
              <a:rPr lang="en-US" dirty="0" smtClean="0"/>
              <a:t>Table 4 (not shown here) show cross tab correlations between soil type and crop choice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dry 11c.jpg"/>
          <p:cNvPicPr>
            <a:picLocks noGrp="1" noChangeAspect="1"/>
          </p:cNvPicPr>
          <p:nvPr>
            <p:ph idx="1"/>
          </p:nvPr>
        </p:nvPicPr>
        <p:blipFill>
          <a:blip r:embed="rId2" cstate="print"/>
          <a:stretch>
            <a:fillRect/>
          </a:stretch>
        </p:blipFill>
        <p:spPr>
          <a:xfrm>
            <a:off x="-152400" y="-304800"/>
            <a:ext cx="9296400" cy="76962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Udry 6.jpg"/>
          <p:cNvPicPr>
            <a:picLocks noGrp="1" noChangeAspect="1"/>
          </p:cNvPicPr>
          <p:nvPr>
            <p:ph idx="1"/>
          </p:nvPr>
        </p:nvPicPr>
        <p:blipFill>
          <a:blip r:embed="rId2" cstate="print"/>
          <a:stretch>
            <a:fillRect/>
          </a:stretch>
        </p:blipFill>
        <p:spPr>
          <a:xfrm rot="16200000">
            <a:off x="1554248" y="-1682384"/>
            <a:ext cx="7259326" cy="9821442"/>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Udry 6 001.jpg"/>
          <p:cNvPicPr>
            <a:picLocks noGrp="1" noChangeAspect="1"/>
          </p:cNvPicPr>
          <p:nvPr>
            <p:ph idx="1"/>
          </p:nvPr>
        </p:nvPicPr>
        <p:blipFill>
          <a:blip r:embed="rId2" cstate="print"/>
          <a:stretch>
            <a:fillRect/>
          </a:stretch>
        </p:blipFill>
        <p:spPr>
          <a:xfrm>
            <a:off x="228600" y="-1188430"/>
            <a:ext cx="8915400" cy="10515599"/>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r>
              <a:rPr lang="en-US" dirty="0" smtClean="0"/>
              <a:t>Col. (2) of Table 4.6 shows that there are also </a:t>
            </a:r>
            <a:r>
              <a:rPr lang="en-US" dirty="0" err="1" smtClean="0"/>
              <a:t>intrahousehold</a:t>
            </a:r>
            <a:r>
              <a:rPr lang="en-US" dirty="0" smtClean="0"/>
              <a:t> yield differences across generations , just different males compared: heads and sons. Gap about 18% in this case</a:t>
            </a:r>
          </a:p>
          <a:p>
            <a:r>
              <a:rPr lang="en-US" dirty="0" smtClean="0"/>
              <a:t>The magnitudes of the gaps varied by region, and ethnic group, being nil only in Sahel, the poorest region. And </a:t>
            </a:r>
            <a:r>
              <a:rPr lang="en-US" dirty="0" err="1" smtClean="0"/>
              <a:t>Rimabe</a:t>
            </a:r>
            <a:r>
              <a:rPr lang="en-US" dirty="0" smtClean="0"/>
              <a:t> group who live mainly in Sahel but strong differentials among </a:t>
            </a:r>
            <a:r>
              <a:rPr lang="en-US" dirty="0" err="1" smtClean="0"/>
              <a:t>Mossi</a:t>
            </a:r>
            <a:r>
              <a:rPr lang="en-US" dirty="0" smtClean="0"/>
              <a:t>, </a:t>
            </a:r>
            <a:r>
              <a:rPr lang="en-US" dirty="0" err="1" smtClean="0"/>
              <a:t>Fulse</a:t>
            </a:r>
            <a:r>
              <a:rPr lang="en-US" dirty="0" smtClean="0"/>
              <a:t> and </a:t>
            </a:r>
            <a:r>
              <a:rPr lang="en-US" dirty="0" err="1" smtClean="0"/>
              <a:t>Bwa</a:t>
            </a:r>
            <a:r>
              <a:rPr lang="en-US" dirty="0" smtClean="0"/>
              <a:t> groups.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6</a:t>
            </a:r>
            <a:endParaRPr lang="en-US" dirty="0"/>
          </a:p>
        </p:txBody>
      </p:sp>
      <p:sp>
        <p:nvSpPr>
          <p:cNvPr id="3" name="Content Placeholder 2"/>
          <p:cNvSpPr>
            <a:spLocks noGrp="1"/>
          </p:cNvSpPr>
          <p:nvPr>
            <p:ph idx="1"/>
          </p:nvPr>
        </p:nvSpPr>
        <p:spPr/>
        <p:txBody>
          <a:bodyPr>
            <a:normAutofit lnSpcReduction="10000"/>
          </a:bodyPr>
          <a:lstStyle/>
          <a:p>
            <a:r>
              <a:rPr lang="en-US" dirty="0" smtClean="0"/>
              <a:t>This table tries to identify different input intensities on the female and male controlled plots</a:t>
            </a:r>
          </a:p>
          <a:p>
            <a:r>
              <a:rPr lang="en-US" dirty="0" smtClean="0"/>
              <a:t>While inputs of female labor are greater on female owned plots, those of male </a:t>
            </a:r>
            <a:r>
              <a:rPr lang="en-US" dirty="0" err="1" smtClean="0"/>
              <a:t>lsbor</a:t>
            </a:r>
            <a:r>
              <a:rPr lang="en-US" dirty="0" smtClean="0"/>
              <a:t>, child labor, non-household labor and manure are all lower.  Indeed almost all fertilizer is applied to male plots</a:t>
            </a:r>
          </a:p>
          <a:p>
            <a:r>
              <a:rPr lang="en-US" dirty="0" smtClean="0"/>
              <a:t>Reallocations would increase </a:t>
            </a:r>
            <a:r>
              <a:rPr lang="en-US" dirty="0" err="1" smtClean="0"/>
              <a:t>hh</a:t>
            </a:r>
            <a:r>
              <a:rPr lang="en-US" dirty="0" smtClean="0"/>
              <a:t> income.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Growing recognition that unitary </a:t>
            </a:r>
            <a:r>
              <a:rPr lang="en-US" dirty="0" err="1" smtClean="0"/>
              <a:t>hh</a:t>
            </a:r>
            <a:r>
              <a:rPr lang="en-US" dirty="0" smtClean="0"/>
              <a:t> model is unrealistic</a:t>
            </a:r>
            <a:endParaRPr lang="en-US" dirty="0"/>
          </a:p>
        </p:txBody>
      </p:sp>
      <p:sp>
        <p:nvSpPr>
          <p:cNvPr id="3" name="Content Placeholder 2"/>
          <p:cNvSpPr>
            <a:spLocks noGrp="1"/>
          </p:cNvSpPr>
          <p:nvPr>
            <p:ph idx="1"/>
          </p:nvPr>
        </p:nvSpPr>
        <p:spPr>
          <a:xfrm>
            <a:off x="457200" y="1600200"/>
            <a:ext cx="8229600" cy="4953000"/>
          </a:xfrm>
        </p:spPr>
        <p:txBody>
          <a:bodyPr>
            <a:normAutofit fontScale="92500"/>
          </a:bodyPr>
          <a:lstStyle/>
          <a:p>
            <a:r>
              <a:rPr lang="en-US" dirty="0" smtClean="0"/>
              <a:t>This suggests need for models with interaction between individuals in </a:t>
            </a:r>
            <a:r>
              <a:rPr lang="en-US" dirty="0" err="1" smtClean="0"/>
              <a:t>hh</a:t>
            </a:r>
            <a:endParaRPr lang="en-US" dirty="0" smtClean="0"/>
          </a:p>
          <a:p>
            <a:r>
              <a:rPr lang="en-US" dirty="0" smtClean="0"/>
              <a:t>Cooperative bargaining models especially prominent . These models assume that allocation of resources is Pareto efficient. Some go further as to propose specific sharing rules etc. </a:t>
            </a:r>
          </a:p>
          <a:p>
            <a:r>
              <a:rPr lang="en-US" dirty="0" smtClean="0"/>
              <a:t>But Coop game conclusions not necessarily valid. Non-cooperative bargaining models exist and there is anecdotal evidence of non-Pareto efficiency such as pervasive domestic violence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Udry 7.jpg"/>
          <p:cNvPicPr>
            <a:picLocks noGrp="1" noChangeAspect="1"/>
          </p:cNvPicPr>
          <p:nvPr>
            <p:ph idx="1"/>
          </p:nvPr>
        </p:nvPicPr>
        <p:blipFill>
          <a:blip r:embed="rId2" cstate="print"/>
          <a:stretch>
            <a:fillRect/>
          </a:stretch>
        </p:blipFill>
        <p:spPr>
          <a:xfrm rot="16200000">
            <a:off x="758317" y="-148717"/>
            <a:ext cx="8246164" cy="9762798"/>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Udry 8.jpg"/>
          <p:cNvPicPr>
            <a:picLocks noGrp="1" noChangeAspect="1"/>
          </p:cNvPicPr>
          <p:nvPr>
            <p:ph idx="1"/>
          </p:nvPr>
        </p:nvPicPr>
        <p:blipFill>
          <a:blip r:embed="rId2" cstate="print"/>
          <a:stretch>
            <a:fillRect/>
          </a:stretch>
        </p:blipFill>
        <p:spPr>
          <a:xfrm rot="203529">
            <a:off x="-384557" y="422102"/>
            <a:ext cx="9839629" cy="7796812"/>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Table 7</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dirty="0" smtClean="0"/>
              <a:t>Col (1) shows that when all soil and plot characteristics are omitted we see no gender-yield differences </a:t>
            </a:r>
          </a:p>
          <a:p>
            <a:r>
              <a:rPr lang="en-US" dirty="0" smtClean="0"/>
              <a:t>(</a:t>
            </a:r>
            <a:r>
              <a:rPr lang="en-US" dirty="0" err="1" smtClean="0"/>
              <a:t>col</a:t>
            </a:r>
            <a:r>
              <a:rPr lang="en-US" dirty="0" smtClean="0"/>
              <a:t> (2) controls for plot size and the gap is restored and this not affected when controlling for the full set of characteristics</a:t>
            </a:r>
          </a:p>
          <a:p>
            <a:r>
              <a:rPr lang="en-US" dirty="0" smtClean="0"/>
              <a:t>While not impossible that the gap could be accounted for by unobserved characteristics, this makes it highly unlikely.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Could the gap be attributed to child care responsibilities of women (N</a:t>
            </a:r>
            <a:r>
              <a:rPr lang="en-US" baseline="-25000" dirty="0" smtClean="0"/>
              <a:t>Z</a:t>
            </a:r>
            <a:r>
              <a:rPr lang="en-US" baseline="30000" dirty="0" smtClean="0"/>
              <a:t>F</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r>
              <a:rPr lang="en-US" dirty="0" smtClean="0"/>
              <a:t>But note lower inputs of children on female plots </a:t>
            </a:r>
          </a:p>
          <a:p>
            <a:r>
              <a:rPr lang="en-US" dirty="0" smtClean="0"/>
              <a:t>Also no relation between yields and demographic structure of HH</a:t>
            </a:r>
          </a:p>
          <a:p>
            <a:r>
              <a:rPr lang="en-US" dirty="0" smtClean="0"/>
              <a:t>Distance to plots (travel time)could be another factor and could discourage inputs, especially of labor</a:t>
            </a:r>
          </a:p>
          <a:p>
            <a:r>
              <a:rPr lang="en-US" dirty="0" smtClean="0"/>
              <a:t>Table 4.8 but gap does not show decline in those plots that are close to home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Udry 9.jpg"/>
          <p:cNvPicPr>
            <a:picLocks noGrp="1" noChangeAspect="1"/>
          </p:cNvPicPr>
          <p:nvPr>
            <p:ph idx="1"/>
          </p:nvPr>
        </p:nvPicPr>
        <p:blipFill>
          <a:blip r:embed="rId2" cstate="print"/>
          <a:stretch>
            <a:fillRect/>
          </a:stretch>
        </p:blipFill>
        <p:spPr>
          <a:xfrm rot="16200000">
            <a:off x="647700" y="-419099"/>
            <a:ext cx="7848603" cy="9601201"/>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about the use of more complex production functions CES?</a:t>
            </a:r>
            <a:endParaRPr lang="en-US" dirty="0"/>
          </a:p>
        </p:txBody>
      </p:sp>
      <p:sp>
        <p:nvSpPr>
          <p:cNvPr id="3" name="Content Placeholder 2"/>
          <p:cNvSpPr>
            <a:spLocks noGrp="1"/>
          </p:cNvSpPr>
          <p:nvPr>
            <p:ph idx="1"/>
          </p:nvPr>
        </p:nvSpPr>
        <p:spPr/>
        <p:txBody>
          <a:bodyPr/>
          <a:lstStyle/>
          <a:p>
            <a:r>
              <a:rPr lang="en-US" dirty="0" smtClean="0"/>
              <a:t>Would production functions be different for different individuals </a:t>
            </a:r>
          </a:p>
          <a:p>
            <a:r>
              <a:rPr lang="en-US" dirty="0" smtClean="0"/>
              <a:t>Cannot reject hypothesis that technology is identical across plots controlled by men and women based on the insignificant interaction effects  in Table 9</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dry 10.jpg"/>
          <p:cNvPicPr>
            <a:picLocks noGrp="1" noChangeAspect="1"/>
          </p:cNvPicPr>
          <p:nvPr>
            <p:ph idx="1"/>
          </p:nvPr>
        </p:nvPicPr>
        <p:blipFill>
          <a:blip r:embed="rId2" cstate="print"/>
          <a:stretch>
            <a:fillRect/>
          </a:stretch>
        </p:blipFill>
        <p:spPr>
          <a:xfrm>
            <a:off x="-2590800" y="0"/>
            <a:ext cx="10058400" cy="6902217"/>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Conclusions </a:t>
            </a:r>
            <a:endParaRPr lang="en-US" dirty="0"/>
          </a:p>
        </p:txBody>
      </p:sp>
      <p:sp>
        <p:nvSpPr>
          <p:cNvPr id="3" name="Content Placeholder 2"/>
          <p:cNvSpPr>
            <a:spLocks noGrp="1"/>
          </p:cNvSpPr>
          <p:nvPr>
            <p:ph idx="1"/>
          </p:nvPr>
        </p:nvSpPr>
        <p:spPr>
          <a:xfrm>
            <a:off x="457200" y="838200"/>
            <a:ext cx="8229600" cy="6019800"/>
          </a:xfrm>
        </p:spPr>
        <p:txBody>
          <a:bodyPr>
            <a:normAutofit fontScale="85000" lnSpcReduction="20000"/>
          </a:bodyPr>
          <a:lstStyle/>
          <a:p>
            <a:r>
              <a:rPr lang="en-US" dirty="0" smtClean="0"/>
              <a:t>The results would appear to show that the allocation of resources within sampled Burkina Faso households is not Pareto efficient and hence that neither unitary household or cooperative bargaining models are appropriate </a:t>
            </a:r>
          </a:p>
          <a:p>
            <a:r>
              <a:rPr lang="en-US" dirty="0" smtClean="0"/>
              <a:t>Individual plots are controlled by different individuals . </a:t>
            </a:r>
          </a:p>
          <a:p>
            <a:r>
              <a:rPr lang="en-US" dirty="0" smtClean="0"/>
              <a:t>The allocation seems to result from marriage arrangements. If money was used as the asset transferred overall efficiency might rise. But there is no asset like this. </a:t>
            </a:r>
          </a:p>
          <a:p>
            <a:r>
              <a:rPr lang="en-US" dirty="0" smtClean="0"/>
              <a:t>Absence of land and labor markets. Land market blocked by lack of tenure security. One has to use the plots to be able to keep them. But security greater within </a:t>
            </a:r>
            <a:r>
              <a:rPr lang="en-US" dirty="0" err="1" smtClean="0"/>
              <a:t>hh</a:t>
            </a:r>
            <a:r>
              <a:rPr lang="en-US" dirty="0" smtClean="0"/>
              <a:t> than between them.</a:t>
            </a:r>
          </a:p>
          <a:p>
            <a:r>
              <a:rPr lang="en-US" dirty="0" smtClean="0"/>
              <a:t>Absence of labor markets said to be due to moral hazard . Fragmentation of plots increases labor monitoring costs.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r>
              <a:rPr lang="en-US" dirty="0" smtClean="0"/>
              <a:t>But are share and piece rate contracts really inefficient?</a:t>
            </a:r>
          </a:p>
          <a:p>
            <a:r>
              <a:rPr lang="en-US" dirty="0" smtClean="0"/>
              <a:t>A rental possibilities within the </a:t>
            </a:r>
            <a:r>
              <a:rPr lang="en-US" dirty="0" err="1" smtClean="0"/>
              <a:t>hh</a:t>
            </a:r>
            <a:r>
              <a:rPr lang="en-US" dirty="0" smtClean="0"/>
              <a:t> ruled out by insecurity of tenure? </a:t>
            </a:r>
          </a:p>
          <a:p>
            <a:r>
              <a:rPr lang="en-US" dirty="0" smtClean="0"/>
              <a:t>Is violence within the household due to disputes over what constitutes sufficient compensation for woman working on her husband’s plot? </a:t>
            </a:r>
          </a:p>
          <a:p>
            <a:r>
              <a:rPr lang="en-US" dirty="0" smtClean="0"/>
              <a:t>Is the smaller degree of variance in yields across individuals in the same </a:t>
            </a:r>
            <a:r>
              <a:rPr lang="en-US" dirty="0" err="1" smtClean="0"/>
              <a:t>hh</a:t>
            </a:r>
            <a:r>
              <a:rPr lang="en-US" dirty="0" smtClean="0"/>
              <a:t> than in different </a:t>
            </a:r>
            <a:r>
              <a:rPr lang="en-US" dirty="0" err="1" smtClean="0"/>
              <a:t>hhs</a:t>
            </a:r>
            <a:r>
              <a:rPr lang="en-US" dirty="0" smtClean="0"/>
              <a:t> due to greater altruism and production of public goods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fontScale="90000"/>
          </a:bodyPr>
          <a:lstStyle/>
          <a:p>
            <a:r>
              <a:rPr lang="en-US" dirty="0" smtClean="0"/>
              <a:t>But the Pareto Efficiency (P-E) assumption is still commonly advocated</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Since relationships long-term with good information about each other</a:t>
            </a:r>
          </a:p>
          <a:p>
            <a:r>
              <a:rPr lang="en-US" dirty="0" smtClean="0"/>
              <a:t>P-E proven to be a fruitful assumption in examining outcomes</a:t>
            </a:r>
          </a:p>
          <a:p>
            <a:r>
              <a:rPr lang="en-US" dirty="0" smtClean="0"/>
              <a:t>Browning and </a:t>
            </a:r>
            <a:r>
              <a:rPr lang="en-US" dirty="0" err="1" smtClean="0"/>
              <a:t>Chiappori</a:t>
            </a:r>
            <a:r>
              <a:rPr lang="en-US" dirty="0" smtClean="0"/>
              <a:t> use Canadian data in demand functions, reject unitary </a:t>
            </a:r>
            <a:r>
              <a:rPr lang="en-US" dirty="0" err="1" smtClean="0"/>
              <a:t>hh</a:t>
            </a:r>
            <a:r>
              <a:rPr lang="en-US" dirty="0" smtClean="0"/>
              <a:t> model but cannot reject P-E </a:t>
            </a:r>
          </a:p>
          <a:p>
            <a:r>
              <a:rPr lang="en-US" dirty="0" smtClean="0"/>
              <a:t>Thomas and Chen (1994) do the same with Taiwanese data</a:t>
            </a:r>
          </a:p>
          <a:p>
            <a:r>
              <a:rPr lang="en-US" dirty="0" smtClean="0"/>
              <a:t>SSA ,and Burkina Faso in particular, provide good environment for testing P-E within </a:t>
            </a:r>
            <a:r>
              <a:rPr lang="en-US" dirty="0" err="1" smtClean="0"/>
              <a:t>hh</a:t>
            </a:r>
            <a:r>
              <a:rPr lang="en-US" dirty="0" smtClean="0"/>
              <a:t> since agricultural production is carried out on many different plots controlled by different HH members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idx="1"/>
          </p:nvPr>
        </p:nvSpPr>
        <p:spPr>
          <a:xfrm>
            <a:off x="381000" y="1371600"/>
            <a:ext cx="8534400" cy="5181600"/>
          </a:xfrm>
        </p:spPr>
        <p:txBody>
          <a:bodyPr/>
          <a:lstStyle/>
          <a:p>
            <a:r>
              <a:rPr lang="en-US" dirty="0" smtClean="0"/>
              <a:t>HH with 2 members , K private goods , public goods consumed Z </a:t>
            </a:r>
          </a:p>
          <a:p>
            <a:r>
              <a:rPr lang="en-US" dirty="0" smtClean="0"/>
              <a:t>Aggregate consumption of these private goods  </a:t>
            </a:r>
          </a:p>
          <a:p>
            <a:r>
              <a:rPr lang="en-US" dirty="0" smtClean="0"/>
              <a:t>C=C</a:t>
            </a:r>
            <a:r>
              <a:rPr lang="en-US" baseline="-25000" dirty="0" smtClean="0"/>
              <a:t>F</a:t>
            </a:r>
            <a:r>
              <a:rPr lang="en-US" dirty="0" smtClean="0"/>
              <a:t> +C</a:t>
            </a:r>
            <a:r>
              <a:rPr lang="en-US" baseline="-25000" dirty="0" smtClean="0"/>
              <a:t>M</a:t>
            </a:r>
          </a:p>
          <a:p>
            <a:r>
              <a:rPr lang="en-US" dirty="0" smtClean="0"/>
              <a:t>Labor Supply of individual j is </a:t>
            </a:r>
            <a:r>
              <a:rPr lang="en-US" dirty="0" err="1" smtClean="0"/>
              <a:t>N</a:t>
            </a:r>
            <a:r>
              <a:rPr lang="en-US" baseline="-25000" dirty="0" err="1" smtClean="0"/>
              <a:t>j</a:t>
            </a:r>
            <a:endParaRPr lang="en-US" baseline="-25000" dirty="0" smtClean="0"/>
          </a:p>
          <a:p>
            <a:r>
              <a:rPr lang="en-US" dirty="0" err="1" smtClean="0"/>
              <a:t>U</a:t>
            </a:r>
            <a:r>
              <a:rPr lang="en-US" baseline="-25000" dirty="0" err="1" smtClean="0"/>
              <a:t>j</a:t>
            </a:r>
            <a:r>
              <a:rPr lang="en-US" dirty="0" smtClean="0"/>
              <a:t> (C</a:t>
            </a:r>
            <a:r>
              <a:rPr lang="en-US" baseline="-25000" dirty="0" smtClean="0"/>
              <a:t>F</a:t>
            </a:r>
            <a:r>
              <a:rPr lang="en-US" dirty="0" smtClean="0"/>
              <a:t> ,C</a:t>
            </a:r>
            <a:r>
              <a:rPr lang="en-US" baseline="-25000" dirty="0" smtClean="0"/>
              <a:t>M, </a:t>
            </a:r>
            <a:r>
              <a:rPr lang="en-US" dirty="0" smtClean="0"/>
              <a:t>Z, N</a:t>
            </a:r>
            <a:r>
              <a:rPr lang="en-US" baseline="-25000" dirty="0" smtClean="0"/>
              <a:t>F</a:t>
            </a:r>
            <a:r>
              <a:rPr lang="en-US" dirty="0" smtClean="0"/>
              <a:t>, N</a:t>
            </a:r>
            <a:r>
              <a:rPr lang="en-US" baseline="-25000" dirty="0" smtClean="0"/>
              <a:t>M</a:t>
            </a:r>
            <a:r>
              <a:rPr lang="en-US" dirty="0" smtClean="0"/>
              <a:t>)</a:t>
            </a:r>
          </a:p>
          <a:p>
            <a:r>
              <a:rPr lang="en-US" dirty="0" smtClean="0"/>
              <a:t>Plots </a:t>
            </a:r>
            <a:r>
              <a:rPr lang="en-US" dirty="0" err="1" smtClean="0"/>
              <a:t>i</a:t>
            </a:r>
            <a:r>
              <a:rPr lang="en-US" dirty="0" smtClean="0"/>
              <a:t> with Area Ai and Crop K</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Udry 1.jpg"/>
          <p:cNvPicPr>
            <a:picLocks noGrp="1" noChangeAspect="1"/>
          </p:cNvPicPr>
          <p:nvPr>
            <p:ph idx="1"/>
          </p:nvPr>
        </p:nvPicPr>
        <p:blipFill>
          <a:blip r:embed="rId2" cstate="print"/>
          <a:stretch>
            <a:fillRect/>
          </a:stretch>
        </p:blipFill>
        <p:spPr>
          <a:xfrm>
            <a:off x="-685800" y="-533400"/>
            <a:ext cx="9829800" cy="79248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Udry 2.jpg"/>
          <p:cNvPicPr>
            <a:picLocks noGrp="1" noChangeAspect="1"/>
          </p:cNvPicPr>
          <p:nvPr>
            <p:ph idx="1"/>
          </p:nvPr>
        </p:nvPicPr>
        <p:blipFill>
          <a:blip r:embed="rId2" cstate="print"/>
          <a:stretch>
            <a:fillRect/>
          </a:stretch>
        </p:blipFill>
        <p:spPr>
          <a:xfrm>
            <a:off x="-1524000" y="-161364"/>
            <a:ext cx="10668000" cy="7933764"/>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a:t>
            </a:r>
            <a:endParaRPr lang="en-US" dirty="0"/>
          </a:p>
        </p:txBody>
      </p:sp>
      <p:sp>
        <p:nvSpPr>
          <p:cNvPr id="3" name="Content Placeholder 2"/>
          <p:cNvSpPr>
            <a:spLocks noGrp="1"/>
          </p:cNvSpPr>
          <p:nvPr>
            <p:ph idx="1"/>
          </p:nvPr>
        </p:nvSpPr>
        <p:spPr/>
        <p:txBody>
          <a:bodyPr/>
          <a:lstStyle/>
          <a:p>
            <a:r>
              <a:rPr lang="en-US" dirty="0" smtClean="0"/>
              <a:t>The coefficient of Gender </a:t>
            </a:r>
            <a:r>
              <a:rPr lang="el-GR" dirty="0"/>
              <a:t>γ </a:t>
            </a:r>
            <a:r>
              <a:rPr lang="en-US" dirty="0" smtClean="0"/>
              <a:t>in (10) from Pareto efficiency in (8), (9) should be =0 </a:t>
            </a:r>
          </a:p>
          <a:p>
            <a:r>
              <a:rPr lang="en-US" dirty="0" err="1" smtClean="0"/>
              <a:t>Q</a:t>
            </a:r>
            <a:r>
              <a:rPr lang="en-US" baseline="-25000" dirty="0" err="1" smtClean="0"/>
              <a:t>htci</a:t>
            </a:r>
            <a:r>
              <a:rPr lang="en-US" dirty="0" smtClean="0"/>
              <a:t> = </a:t>
            </a:r>
            <a:r>
              <a:rPr lang="en-US" dirty="0" err="1" smtClean="0"/>
              <a:t>X</a:t>
            </a:r>
            <a:r>
              <a:rPr lang="en-US" baseline="-25000" dirty="0" err="1" smtClean="0"/>
              <a:t>htci</a:t>
            </a:r>
            <a:r>
              <a:rPr lang="el-GR" dirty="0" smtClean="0">
                <a:latin typeface="Calibri"/>
              </a:rPr>
              <a:t>β</a:t>
            </a:r>
            <a:r>
              <a:rPr lang="en-US" dirty="0" smtClean="0">
                <a:latin typeface="Calibri"/>
              </a:rPr>
              <a:t>+</a:t>
            </a:r>
            <a:r>
              <a:rPr lang="el-GR" dirty="0" smtClean="0">
                <a:latin typeface="Calibri"/>
              </a:rPr>
              <a:t>γ</a:t>
            </a:r>
            <a:r>
              <a:rPr lang="en-US" dirty="0" err="1" smtClean="0">
                <a:latin typeface="Calibri"/>
              </a:rPr>
              <a:t>G</a:t>
            </a:r>
            <a:r>
              <a:rPr lang="en-US" baseline="-25000" dirty="0" err="1" smtClean="0">
                <a:latin typeface="Calibri"/>
              </a:rPr>
              <a:t>htci</a:t>
            </a:r>
            <a:r>
              <a:rPr lang="en-US" dirty="0" smtClean="0">
                <a:latin typeface="Calibri"/>
              </a:rPr>
              <a:t> +</a:t>
            </a:r>
            <a:r>
              <a:rPr lang="el-GR" dirty="0" smtClean="0">
                <a:latin typeface="Calibri"/>
              </a:rPr>
              <a:t>λ</a:t>
            </a:r>
            <a:r>
              <a:rPr lang="en-US" baseline="-25000" dirty="0" err="1" smtClean="0">
                <a:latin typeface="Calibri"/>
              </a:rPr>
              <a:t>htci</a:t>
            </a:r>
            <a:r>
              <a:rPr lang="en-US" dirty="0" smtClean="0">
                <a:latin typeface="Calibri"/>
              </a:rPr>
              <a:t> + </a:t>
            </a:r>
            <a:r>
              <a:rPr lang="el-GR" dirty="0" smtClean="0">
                <a:latin typeface="Calibri"/>
              </a:rPr>
              <a:t>ε</a:t>
            </a:r>
            <a:r>
              <a:rPr lang="en-US" baseline="-25000" dirty="0" err="1" smtClean="0">
                <a:latin typeface="Calibri"/>
              </a:rPr>
              <a:t>htci</a:t>
            </a:r>
            <a:r>
              <a:rPr lang="en-US" baseline="-25000" dirty="0" smtClean="0">
                <a:latin typeface="Calibri"/>
              </a:rPr>
              <a:t>             (10)</a:t>
            </a:r>
            <a:endParaRPr lang="en-US" baseline="-25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Data</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r>
              <a:rPr lang="en-US" dirty="0" smtClean="0"/>
              <a:t>ICRISAT Panel in Burkina Faso 1981-5 150 </a:t>
            </a:r>
            <a:r>
              <a:rPr lang="en-US" dirty="0" err="1" smtClean="0"/>
              <a:t>hh</a:t>
            </a:r>
            <a:r>
              <a:rPr lang="en-US" dirty="0" smtClean="0"/>
              <a:t> in 6 villages  in different agro-climatic zones .</a:t>
            </a:r>
          </a:p>
          <a:p>
            <a:r>
              <a:rPr lang="en-US" dirty="0" smtClean="0"/>
              <a:t>This study uses only 1981-3 because of better </a:t>
            </a:r>
            <a:r>
              <a:rPr lang="en-US" dirty="0" err="1" smtClean="0"/>
              <a:t>agroeconomic</a:t>
            </a:r>
            <a:r>
              <a:rPr lang="en-US" dirty="0" smtClean="0"/>
              <a:t> data. Sample </a:t>
            </a:r>
            <a:r>
              <a:rPr lang="en-US" dirty="0" err="1" smtClean="0"/>
              <a:t>hhs</a:t>
            </a:r>
            <a:r>
              <a:rPr lang="en-US" dirty="0" smtClean="0"/>
              <a:t> visited every 10 days during these seasons to collect info on each of the </a:t>
            </a:r>
            <a:r>
              <a:rPr lang="en-US" dirty="0" err="1" smtClean="0"/>
              <a:t>hh’s</a:t>
            </a:r>
            <a:r>
              <a:rPr lang="en-US" dirty="0" smtClean="0"/>
              <a:t> plots 4655 plots . </a:t>
            </a:r>
          </a:p>
          <a:p>
            <a:r>
              <a:rPr lang="en-US" dirty="0" smtClean="0"/>
              <a:t>Same crop often grown on different plots  governed by different individuals , multiple wives common. Definition of </a:t>
            </a:r>
            <a:r>
              <a:rPr lang="en-US" dirty="0" err="1" smtClean="0"/>
              <a:t>hh</a:t>
            </a:r>
            <a:r>
              <a:rPr lang="en-US" dirty="0" smtClean="0"/>
              <a:t> from </a:t>
            </a:r>
            <a:r>
              <a:rPr lang="en-US" dirty="0" err="1" smtClean="0"/>
              <a:t>hh</a:t>
            </a:r>
            <a:r>
              <a:rPr lang="en-US" dirty="0" smtClean="0"/>
              <a:t> head</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Udry 3.jpg"/>
          <p:cNvPicPr>
            <a:picLocks noGrp="1" noChangeAspect="1"/>
          </p:cNvPicPr>
          <p:nvPr>
            <p:ph idx="1"/>
          </p:nvPr>
        </p:nvPicPr>
        <p:blipFill>
          <a:blip r:embed="rId2" cstate="print"/>
          <a:stretch>
            <a:fillRect/>
          </a:stretch>
        </p:blipFill>
        <p:spPr>
          <a:xfrm rot="16200000">
            <a:off x="1721285" y="-2479435"/>
            <a:ext cx="8610602" cy="14179072"/>
          </a:xfrm>
        </p:spPr>
      </p:pic>
      <p:sp>
        <p:nvSpPr>
          <p:cNvPr id="5" name="TextBox 4"/>
          <p:cNvSpPr txBox="1"/>
          <p:nvPr/>
        </p:nvSpPr>
        <p:spPr>
          <a:xfrm>
            <a:off x="0" y="3276600"/>
            <a:ext cx="8432012" cy="830997"/>
          </a:xfrm>
          <a:prstGeom prst="rect">
            <a:avLst/>
          </a:prstGeom>
          <a:noFill/>
        </p:spPr>
        <p:txBody>
          <a:bodyPr wrap="square" rtlCol="0">
            <a:spAutoFit/>
          </a:bodyPr>
          <a:lstStyle/>
          <a:p>
            <a:r>
              <a:rPr lang="en-US" sz="2400" b="1" dirty="0" smtClean="0"/>
              <a:t>Note  the specialization by gender and plot size differences by gender of ownership</a:t>
            </a:r>
            <a:endParaRPr lang="en-US"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950</TotalTime>
  <Words>1055</Words>
  <Application>Microsoft Office PowerPoint</Application>
  <PresentationFormat>On-screen Show (4:3)</PresentationFormat>
  <Paragraphs>72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Gender, Agricultural Production and the Theory of the Household </vt:lpstr>
      <vt:lpstr>Growing recognition that unitary hh model is unrealistic</vt:lpstr>
      <vt:lpstr>But the Pareto Efficiency (P-E) assumption is still commonly advocated</vt:lpstr>
      <vt:lpstr>Model</vt:lpstr>
      <vt:lpstr>PowerPoint Presentation</vt:lpstr>
      <vt:lpstr>PowerPoint Presentation</vt:lpstr>
      <vt:lpstr>Implication</vt:lpstr>
      <vt:lpstr>Data</vt:lpstr>
      <vt:lpstr>PowerPoint Presentation</vt:lpstr>
      <vt:lpstr>PowerPoint Presentation</vt:lpstr>
      <vt:lpstr>Try to account for sources of productivity differences</vt:lpstr>
      <vt:lpstr>PowerPoint Presentation</vt:lpstr>
      <vt:lpstr>PowerPoint Presentation</vt:lpstr>
      <vt:lpstr>Comment on results</vt:lpstr>
      <vt:lpstr>PowerPoint Presentation</vt:lpstr>
      <vt:lpstr>PowerPoint Presentation</vt:lpstr>
      <vt:lpstr>PowerPoint Presentation</vt:lpstr>
      <vt:lpstr>PowerPoint Presentation</vt:lpstr>
      <vt:lpstr>Table 6</vt:lpstr>
      <vt:lpstr>PowerPoint Presentation</vt:lpstr>
      <vt:lpstr>PowerPoint Presentation</vt:lpstr>
      <vt:lpstr>Table 7</vt:lpstr>
      <vt:lpstr>Could the gap be attributed to child care responsibilities of women (NZF)? </vt:lpstr>
      <vt:lpstr>PowerPoint Presentation</vt:lpstr>
      <vt:lpstr>What about the use of more complex production functions CES?</vt:lpstr>
      <vt:lpstr>PowerPoint Presentation</vt:lpstr>
      <vt:lpstr>Conclusions </vt:lpstr>
      <vt:lpstr>Comments</vt:lpstr>
    </vt:vector>
  </TitlesOfParts>
  <Company>USC College of Letters, Arts &amp; Sciences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Agricultural Production sand the Theory of the Household</dc:title>
  <dc:creator>College of Letters, Arts &amp; Sciences</dc:creator>
  <cp:lastModifiedBy>Jeffrey Nugent</cp:lastModifiedBy>
  <cp:revision>31</cp:revision>
  <dcterms:created xsi:type="dcterms:W3CDTF">2010-11-15T04:38:07Z</dcterms:created>
  <dcterms:modified xsi:type="dcterms:W3CDTF">2014-02-04T21:43:47Z</dcterms:modified>
</cp:coreProperties>
</file>