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6" d="100"/>
          <a:sy n="66" d="100"/>
        </p:scale>
        <p:origin x="-18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5523EB-8371-CF4D-A8A4-658024B426DF}" type="datetimeFigureOut">
              <a:rPr lang="en-US" smtClean="0"/>
              <a:t>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FE93A0-9138-D34C-A345-2F77DE38FFDB}" type="slidenum">
              <a:rPr lang="en-US" smtClean="0"/>
              <a:t>‹#›</a:t>
            </a:fld>
            <a:endParaRPr lang="en-US"/>
          </a:p>
        </p:txBody>
      </p:sp>
    </p:spTree>
    <p:extLst>
      <p:ext uri="{BB962C8B-B14F-4D97-AF65-F5344CB8AC3E}">
        <p14:creationId xmlns:p14="http://schemas.microsoft.com/office/powerpoint/2010/main" val="28702605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FE93A0-9138-D34C-A345-2F77DE38FFDB}" type="slidenum">
              <a:rPr lang="en-US" smtClean="0"/>
              <a:t>7</a:t>
            </a:fld>
            <a:endParaRPr lang="en-US"/>
          </a:p>
        </p:txBody>
      </p:sp>
    </p:spTree>
    <p:extLst>
      <p:ext uri="{BB962C8B-B14F-4D97-AF65-F5344CB8AC3E}">
        <p14:creationId xmlns:p14="http://schemas.microsoft.com/office/powerpoint/2010/main" val="3082113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addition to the increased slave capture and labor reallocation previously noted, there is also an increase in ethnic diversity in the long run as the village still exists and the nation maintains its original size.</a:t>
            </a:r>
          </a:p>
          <a:p>
            <a:endParaRPr lang="en-US" dirty="0"/>
          </a:p>
        </p:txBody>
      </p:sp>
      <p:sp>
        <p:nvSpPr>
          <p:cNvPr id="4" name="Slide Number Placeholder 3"/>
          <p:cNvSpPr>
            <a:spLocks noGrp="1"/>
          </p:cNvSpPr>
          <p:nvPr>
            <p:ph type="sldNum" sz="quarter" idx="10"/>
          </p:nvPr>
        </p:nvSpPr>
        <p:spPr/>
        <p:txBody>
          <a:bodyPr/>
          <a:lstStyle/>
          <a:p>
            <a:fld id="{94FE93A0-9138-D34C-A345-2F77DE38FFDB}" type="slidenum">
              <a:rPr lang="en-US" smtClean="0"/>
              <a:t>8</a:t>
            </a:fld>
            <a:endParaRPr lang="en-US"/>
          </a:p>
        </p:txBody>
      </p:sp>
    </p:spTree>
    <p:extLst>
      <p:ext uri="{BB962C8B-B14F-4D97-AF65-F5344CB8AC3E}">
        <p14:creationId xmlns:p14="http://schemas.microsoft.com/office/powerpoint/2010/main" val="3397166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 is the largest value for the inequality to hold, </a:t>
            </a:r>
          </a:p>
          <a:p>
            <a:endParaRPr lang="en-US" dirty="0"/>
          </a:p>
        </p:txBody>
      </p:sp>
      <p:sp>
        <p:nvSpPr>
          <p:cNvPr id="4" name="Slide Number Placeholder 3"/>
          <p:cNvSpPr>
            <a:spLocks noGrp="1"/>
          </p:cNvSpPr>
          <p:nvPr>
            <p:ph type="sldNum" sz="quarter" idx="10"/>
          </p:nvPr>
        </p:nvSpPr>
        <p:spPr/>
        <p:txBody>
          <a:bodyPr/>
          <a:lstStyle/>
          <a:p>
            <a:fld id="{94FE93A0-9138-D34C-A345-2F77DE38FFDB}" type="slidenum">
              <a:rPr lang="en-US" smtClean="0"/>
              <a:t>9</a:t>
            </a:fld>
            <a:endParaRPr lang="en-US"/>
          </a:p>
        </p:txBody>
      </p:sp>
    </p:spTree>
    <p:extLst>
      <p:ext uri="{BB962C8B-B14F-4D97-AF65-F5344CB8AC3E}">
        <p14:creationId xmlns:p14="http://schemas.microsoft.com/office/powerpoint/2010/main" val="4212295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Assuming a continuum of nations playing the game, as the price of slaves increase there will be more raids, hence a positively sloping supply curve of slave.</a:t>
            </a:r>
            <a:r>
              <a:rPr lang="en-US" dirty="0" smtClean="0">
                <a:effectLst/>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94FE93A0-9138-D34C-A345-2F77DE38FFDB}" type="slidenum">
              <a:rPr lang="en-US" smtClean="0"/>
              <a:t>10</a:t>
            </a:fld>
            <a:endParaRPr lang="en-US"/>
          </a:p>
        </p:txBody>
      </p:sp>
    </p:spTree>
    <p:extLst>
      <p:ext uri="{BB962C8B-B14F-4D97-AF65-F5344CB8AC3E}">
        <p14:creationId xmlns:p14="http://schemas.microsoft.com/office/powerpoint/2010/main" val="365810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FCEFB8-1154-164C-82F9-FEEFE20E569C}" type="datetimeFigureOut">
              <a:rPr lang="en-US" smtClean="0"/>
              <a:t>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D151-08F1-F34D-BB83-F2F5890DD0CC}" type="slidenum">
              <a:rPr lang="en-US" smtClean="0"/>
              <a:t>‹#›</a:t>
            </a:fld>
            <a:endParaRPr lang="en-US"/>
          </a:p>
        </p:txBody>
      </p:sp>
    </p:spTree>
    <p:extLst>
      <p:ext uri="{BB962C8B-B14F-4D97-AF65-F5344CB8AC3E}">
        <p14:creationId xmlns:p14="http://schemas.microsoft.com/office/powerpoint/2010/main" val="368404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CEFB8-1154-164C-82F9-FEEFE20E569C}" type="datetimeFigureOut">
              <a:rPr lang="en-US" smtClean="0"/>
              <a:t>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D151-08F1-F34D-BB83-F2F5890DD0CC}" type="slidenum">
              <a:rPr lang="en-US" smtClean="0"/>
              <a:t>‹#›</a:t>
            </a:fld>
            <a:endParaRPr lang="en-US"/>
          </a:p>
        </p:txBody>
      </p:sp>
    </p:spTree>
    <p:extLst>
      <p:ext uri="{BB962C8B-B14F-4D97-AF65-F5344CB8AC3E}">
        <p14:creationId xmlns:p14="http://schemas.microsoft.com/office/powerpoint/2010/main" val="64285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CEFB8-1154-164C-82F9-FEEFE20E569C}" type="datetimeFigureOut">
              <a:rPr lang="en-US" smtClean="0"/>
              <a:t>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D151-08F1-F34D-BB83-F2F5890DD0CC}" type="slidenum">
              <a:rPr lang="en-US" smtClean="0"/>
              <a:t>‹#›</a:t>
            </a:fld>
            <a:endParaRPr lang="en-US"/>
          </a:p>
        </p:txBody>
      </p:sp>
    </p:spTree>
    <p:extLst>
      <p:ext uri="{BB962C8B-B14F-4D97-AF65-F5344CB8AC3E}">
        <p14:creationId xmlns:p14="http://schemas.microsoft.com/office/powerpoint/2010/main" val="3473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CEFB8-1154-164C-82F9-FEEFE20E569C}" type="datetimeFigureOut">
              <a:rPr lang="en-US" smtClean="0"/>
              <a:t>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D151-08F1-F34D-BB83-F2F5890DD0CC}" type="slidenum">
              <a:rPr lang="en-US" smtClean="0"/>
              <a:t>‹#›</a:t>
            </a:fld>
            <a:endParaRPr lang="en-US"/>
          </a:p>
        </p:txBody>
      </p:sp>
    </p:spTree>
    <p:extLst>
      <p:ext uri="{BB962C8B-B14F-4D97-AF65-F5344CB8AC3E}">
        <p14:creationId xmlns:p14="http://schemas.microsoft.com/office/powerpoint/2010/main" val="152975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FCEFB8-1154-164C-82F9-FEEFE20E569C}" type="datetimeFigureOut">
              <a:rPr lang="en-US" smtClean="0"/>
              <a:t>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D151-08F1-F34D-BB83-F2F5890DD0CC}" type="slidenum">
              <a:rPr lang="en-US" smtClean="0"/>
              <a:t>‹#›</a:t>
            </a:fld>
            <a:endParaRPr lang="en-US"/>
          </a:p>
        </p:txBody>
      </p:sp>
    </p:spTree>
    <p:extLst>
      <p:ext uri="{BB962C8B-B14F-4D97-AF65-F5344CB8AC3E}">
        <p14:creationId xmlns:p14="http://schemas.microsoft.com/office/powerpoint/2010/main" val="142659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FCEFB8-1154-164C-82F9-FEEFE20E569C}" type="datetimeFigureOut">
              <a:rPr lang="en-US" smtClean="0"/>
              <a:t>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D151-08F1-F34D-BB83-F2F5890DD0CC}" type="slidenum">
              <a:rPr lang="en-US" smtClean="0"/>
              <a:t>‹#›</a:t>
            </a:fld>
            <a:endParaRPr lang="en-US"/>
          </a:p>
        </p:txBody>
      </p:sp>
    </p:spTree>
    <p:extLst>
      <p:ext uri="{BB962C8B-B14F-4D97-AF65-F5344CB8AC3E}">
        <p14:creationId xmlns:p14="http://schemas.microsoft.com/office/powerpoint/2010/main" val="237731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FCEFB8-1154-164C-82F9-FEEFE20E569C}" type="datetimeFigureOut">
              <a:rPr lang="en-US" smtClean="0"/>
              <a:t>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ED151-08F1-F34D-BB83-F2F5890DD0CC}" type="slidenum">
              <a:rPr lang="en-US" smtClean="0"/>
              <a:t>‹#›</a:t>
            </a:fld>
            <a:endParaRPr lang="en-US"/>
          </a:p>
        </p:txBody>
      </p:sp>
    </p:spTree>
    <p:extLst>
      <p:ext uri="{BB962C8B-B14F-4D97-AF65-F5344CB8AC3E}">
        <p14:creationId xmlns:p14="http://schemas.microsoft.com/office/powerpoint/2010/main" val="2024294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FCEFB8-1154-164C-82F9-FEEFE20E569C}" type="datetimeFigureOut">
              <a:rPr lang="en-US" smtClean="0"/>
              <a:t>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ED151-08F1-F34D-BB83-F2F5890DD0CC}" type="slidenum">
              <a:rPr lang="en-US" smtClean="0"/>
              <a:t>‹#›</a:t>
            </a:fld>
            <a:endParaRPr lang="en-US"/>
          </a:p>
        </p:txBody>
      </p:sp>
    </p:spTree>
    <p:extLst>
      <p:ext uri="{BB962C8B-B14F-4D97-AF65-F5344CB8AC3E}">
        <p14:creationId xmlns:p14="http://schemas.microsoft.com/office/powerpoint/2010/main" val="1329029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CEFB8-1154-164C-82F9-FEEFE20E569C}" type="datetimeFigureOut">
              <a:rPr lang="en-US" smtClean="0"/>
              <a:t>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ED151-08F1-F34D-BB83-F2F5890DD0CC}" type="slidenum">
              <a:rPr lang="en-US" smtClean="0"/>
              <a:t>‹#›</a:t>
            </a:fld>
            <a:endParaRPr lang="en-US"/>
          </a:p>
        </p:txBody>
      </p:sp>
    </p:spTree>
    <p:extLst>
      <p:ext uri="{BB962C8B-B14F-4D97-AF65-F5344CB8AC3E}">
        <p14:creationId xmlns:p14="http://schemas.microsoft.com/office/powerpoint/2010/main" val="1851317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CEFB8-1154-164C-82F9-FEEFE20E569C}" type="datetimeFigureOut">
              <a:rPr lang="en-US" smtClean="0"/>
              <a:t>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D151-08F1-F34D-BB83-F2F5890DD0CC}" type="slidenum">
              <a:rPr lang="en-US" smtClean="0"/>
              <a:t>‹#›</a:t>
            </a:fld>
            <a:endParaRPr lang="en-US"/>
          </a:p>
        </p:txBody>
      </p:sp>
    </p:spTree>
    <p:extLst>
      <p:ext uri="{BB962C8B-B14F-4D97-AF65-F5344CB8AC3E}">
        <p14:creationId xmlns:p14="http://schemas.microsoft.com/office/powerpoint/2010/main" val="159771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CEFB8-1154-164C-82F9-FEEFE20E569C}" type="datetimeFigureOut">
              <a:rPr lang="en-US" smtClean="0"/>
              <a:t>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D151-08F1-F34D-BB83-F2F5890DD0CC}" type="slidenum">
              <a:rPr lang="en-US" smtClean="0"/>
              <a:t>‹#›</a:t>
            </a:fld>
            <a:endParaRPr lang="en-US"/>
          </a:p>
        </p:txBody>
      </p:sp>
    </p:spTree>
    <p:extLst>
      <p:ext uri="{BB962C8B-B14F-4D97-AF65-F5344CB8AC3E}">
        <p14:creationId xmlns:p14="http://schemas.microsoft.com/office/powerpoint/2010/main" val="10995419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CEFB8-1154-164C-82F9-FEEFE20E569C}" type="datetimeFigureOut">
              <a:rPr lang="en-US" smtClean="0"/>
              <a:t>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ED151-08F1-F34D-BB83-F2F5890DD0CC}" type="slidenum">
              <a:rPr lang="en-US" smtClean="0"/>
              <a:t>‹#›</a:t>
            </a:fld>
            <a:endParaRPr lang="en-US"/>
          </a:p>
        </p:txBody>
      </p:sp>
    </p:spTree>
    <p:extLst>
      <p:ext uri="{BB962C8B-B14F-4D97-AF65-F5344CB8AC3E}">
        <p14:creationId xmlns:p14="http://schemas.microsoft.com/office/powerpoint/2010/main" val="2459059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Fundamental Impact of the Slave Trade on African Economies</a:t>
            </a:r>
            <a:endParaRPr lang="en-US" dirty="0"/>
          </a:p>
        </p:txBody>
      </p:sp>
      <p:sp>
        <p:nvSpPr>
          <p:cNvPr id="3" name="Subtitle 2"/>
          <p:cNvSpPr>
            <a:spLocks noGrp="1"/>
          </p:cNvSpPr>
          <p:nvPr>
            <p:ph type="subTitle" idx="1"/>
          </p:nvPr>
        </p:nvSpPr>
        <p:spPr/>
        <p:txBody>
          <a:bodyPr>
            <a:normAutofit/>
          </a:bodyPr>
          <a:lstStyle/>
          <a:p>
            <a:r>
              <a:rPr lang="en-US" sz="2800" dirty="0" smtClean="0"/>
              <a:t>Warren C. Whatley and Rob </a:t>
            </a:r>
            <a:r>
              <a:rPr lang="en-US" sz="2800" dirty="0" err="1" smtClean="0"/>
              <a:t>Gillezeau</a:t>
            </a:r>
            <a:endParaRPr lang="en-US" sz="2800" dirty="0" smtClean="0"/>
          </a:p>
          <a:p>
            <a:r>
              <a:rPr lang="en-US" sz="2800" dirty="0" smtClean="0"/>
              <a:t>University of Michigan</a:t>
            </a:r>
            <a:endParaRPr lang="en-US" sz="2800" dirty="0"/>
          </a:p>
        </p:txBody>
      </p:sp>
    </p:spTree>
    <p:extLst>
      <p:ext uri="{BB962C8B-B14F-4D97-AF65-F5344CB8AC3E}">
        <p14:creationId xmlns:p14="http://schemas.microsoft.com/office/powerpoint/2010/main" val="10012380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338"/>
            <a:ext cx="8229600" cy="192438"/>
          </a:xfrm>
        </p:spPr>
        <p:txBody>
          <a:bodyPr>
            <a:normAutofit fontScale="90000"/>
          </a:bodyPr>
          <a:lstStyle/>
          <a:p>
            <a:endParaRPr lang="en-US" dirty="0"/>
          </a:p>
        </p:txBody>
      </p:sp>
      <p:sp>
        <p:nvSpPr>
          <p:cNvPr id="3" name="Content Placeholder 2"/>
          <p:cNvSpPr>
            <a:spLocks noGrp="1"/>
          </p:cNvSpPr>
          <p:nvPr>
            <p:ph idx="1"/>
          </p:nvPr>
        </p:nvSpPr>
        <p:spPr>
          <a:xfrm>
            <a:off x="173164" y="192439"/>
            <a:ext cx="8792862" cy="6388932"/>
          </a:xfrm>
        </p:spPr>
        <p:txBody>
          <a:bodyPr>
            <a:normAutofit lnSpcReduction="10000"/>
          </a:bodyPr>
          <a:lstStyle/>
          <a:p>
            <a:pPr marL="0" indent="0">
              <a:buNone/>
            </a:pPr>
            <a:r>
              <a:rPr lang="en-US" b="1" i="1" dirty="0"/>
              <a:t>In the presence of effective </a:t>
            </a:r>
            <a:r>
              <a:rPr lang="en-US" b="1" i="1" dirty="0" smtClean="0"/>
              <a:t>demand</a:t>
            </a:r>
            <a:r>
              <a:rPr lang="en-US" dirty="0" smtClean="0"/>
              <a:t>, </a:t>
            </a:r>
            <a:r>
              <a:rPr lang="en-US" dirty="0"/>
              <a:t>the marginal condition now includes the opportunity cost of not raiding for the period in which the final village is conquered the inequality becomes: </a:t>
            </a:r>
            <a:endParaRPr lang="en-US" dirty="0" smtClean="0"/>
          </a:p>
          <a:p>
            <a:pPr marL="0" indent="0">
              <a:buNone/>
            </a:pPr>
            <a:r>
              <a:rPr lang="en-US" dirty="0" smtClean="0"/>
              <a:t>X</a:t>
            </a:r>
            <a:r>
              <a:rPr lang="en-US" dirty="0"/>
              <a:t>- R +</a:t>
            </a:r>
            <a:r>
              <a:rPr lang="en-US" dirty="0" err="1" smtClean="0"/>
              <a:t>paL</a:t>
            </a:r>
            <a:r>
              <a:rPr lang="en-US" dirty="0" smtClean="0"/>
              <a:t> ≤ </a:t>
            </a:r>
            <a:r>
              <a:rPr lang="en-US" dirty="0"/>
              <a:t>[log(</a:t>
            </a:r>
            <a:r>
              <a:rPr lang="en-US" dirty="0" err="1"/>
              <a:t>nbL</a:t>
            </a:r>
            <a:r>
              <a:rPr lang="en-US" dirty="0"/>
              <a:t>) / (1-δ)] – [log((n-1)</a:t>
            </a:r>
            <a:r>
              <a:rPr lang="en-US" dirty="0" err="1"/>
              <a:t>bL</a:t>
            </a:r>
            <a:r>
              <a:rPr lang="en-US" dirty="0"/>
              <a:t>) / (1-δ)</a:t>
            </a:r>
            <a:r>
              <a:rPr lang="en-US" dirty="0" smtClean="0"/>
              <a:t>]</a:t>
            </a:r>
            <a:endParaRPr lang="en-US" dirty="0"/>
          </a:p>
          <a:p>
            <a:r>
              <a:rPr lang="en-US" dirty="0"/>
              <a:t>T</a:t>
            </a:r>
            <a:r>
              <a:rPr lang="en-US" dirty="0" smtClean="0"/>
              <a:t>he </a:t>
            </a:r>
            <a:r>
              <a:rPr lang="en-US" dirty="0"/>
              <a:t>nation will choose to conquer less </a:t>
            </a:r>
            <a:endParaRPr lang="en-US" dirty="0" smtClean="0"/>
          </a:p>
          <a:p>
            <a:r>
              <a:rPr lang="en-US" dirty="0"/>
              <a:t>T</a:t>
            </a:r>
            <a:r>
              <a:rPr lang="en-US" dirty="0" smtClean="0"/>
              <a:t>he </a:t>
            </a:r>
            <a:r>
              <a:rPr lang="en-US" dirty="0"/>
              <a:t>size of the nation will be smaller than in the absence of effective </a:t>
            </a:r>
            <a:r>
              <a:rPr lang="en-US" dirty="0" smtClean="0"/>
              <a:t>demand</a:t>
            </a:r>
            <a:endParaRPr lang="en-US" dirty="0"/>
          </a:p>
          <a:p>
            <a:r>
              <a:rPr lang="en-US" dirty="0" smtClean="0"/>
              <a:t>TLH </a:t>
            </a:r>
            <a:r>
              <a:rPr lang="en-US" dirty="0"/>
              <a:t>term is greater than it was before the slave </a:t>
            </a:r>
            <a:r>
              <a:rPr lang="en-US" dirty="0" smtClean="0"/>
              <a:t>trade</a:t>
            </a:r>
          </a:p>
          <a:p>
            <a:r>
              <a:rPr lang="en-US" dirty="0" smtClean="0"/>
              <a:t>As </a:t>
            </a:r>
            <a:r>
              <a:rPr lang="en-US" dirty="0"/>
              <a:t>the economic return of slave raiding </a:t>
            </a:r>
            <a:r>
              <a:rPr lang="en-US" dirty="0" smtClean="0"/>
              <a:t>increases, </a:t>
            </a:r>
            <a:r>
              <a:rPr lang="en-US" dirty="0"/>
              <a:t>nations will generally be smaller in </a:t>
            </a:r>
            <a:r>
              <a:rPr lang="en-US" dirty="0" err="1" smtClean="0"/>
              <a:t>equil</a:t>
            </a:r>
            <a:r>
              <a:rPr lang="en-US" dirty="0" smtClean="0"/>
              <a:t> </a:t>
            </a:r>
            <a:r>
              <a:rPr lang="en-US" dirty="0"/>
              <a:t>with greater ethnic </a:t>
            </a:r>
            <a:r>
              <a:rPr lang="en-US" dirty="0" smtClean="0"/>
              <a:t>diversity</a:t>
            </a:r>
            <a:endParaRPr lang="en-US" dirty="0"/>
          </a:p>
        </p:txBody>
      </p:sp>
    </p:spTree>
    <p:extLst>
      <p:ext uri="{BB962C8B-B14F-4D97-AF65-F5344CB8AC3E}">
        <p14:creationId xmlns:p14="http://schemas.microsoft.com/office/powerpoint/2010/main" val="28886084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925"/>
            <a:ext cx="8229600" cy="788995"/>
          </a:xfrm>
        </p:spPr>
        <p:txBody>
          <a:bodyPr>
            <a:normAutofit fontScale="90000"/>
          </a:bodyPr>
          <a:lstStyle/>
          <a:p>
            <a:r>
              <a:rPr lang="en-US" dirty="0" smtClean="0"/>
              <a:t>Scenario 3: One Nation, Three Villages and Alliance</a:t>
            </a:r>
            <a:endParaRPr lang="en-US" dirty="0"/>
          </a:p>
        </p:txBody>
      </p:sp>
      <p:sp>
        <p:nvSpPr>
          <p:cNvPr id="3" name="Content Placeholder 2"/>
          <p:cNvSpPr>
            <a:spLocks noGrp="1"/>
          </p:cNvSpPr>
          <p:nvPr>
            <p:ph idx="1"/>
          </p:nvPr>
        </p:nvSpPr>
        <p:spPr>
          <a:xfrm>
            <a:off x="134683" y="1212358"/>
            <a:ext cx="8850584" cy="5407499"/>
          </a:xfrm>
        </p:spPr>
        <p:txBody>
          <a:bodyPr/>
          <a:lstStyle/>
          <a:p>
            <a:r>
              <a:rPr lang="en-US" dirty="0"/>
              <a:t>O</a:t>
            </a:r>
            <a:r>
              <a:rPr lang="en-US" dirty="0" smtClean="0"/>
              <a:t>ne </a:t>
            </a:r>
            <a:r>
              <a:rPr lang="en-US" dirty="0"/>
              <a:t>nation and three villages with </a:t>
            </a:r>
            <a:r>
              <a:rPr lang="en-US" dirty="0" smtClean="0"/>
              <a:t>identical </a:t>
            </a:r>
            <a:r>
              <a:rPr lang="en-US" dirty="0"/>
              <a:t>endowments arranged along a line with the nation at one </a:t>
            </a:r>
            <a:r>
              <a:rPr lang="en-US" dirty="0" smtClean="0"/>
              <a:t>end</a:t>
            </a:r>
            <a:endParaRPr lang="en-US" dirty="0"/>
          </a:p>
          <a:p>
            <a:r>
              <a:rPr lang="en-US" dirty="0" smtClean="0"/>
              <a:t>Possibility </a:t>
            </a:r>
            <a:r>
              <a:rPr lang="en-US" dirty="0"/>
              <a:t>of alliance of the </a:t>
            </a:r>
            <a:r>
              <a:rPr lang="en-US" dirty="0" smtClean="0"/>
              <a:t>villages</a:t>
            </a:r>
          </a:p>
          <a:p>
            <a:r>
              <a:rPr lang="en-US" dirty="0" smtClean="0"/>
              <a:t>Alliances </a:t>
            </a:r>
            <a:r>
              <a:rPr lang="en-US" dirty="0"/>
              <a:t>can either be defensive or offensive and has a penalty of </a:t>
            </a:r>
            <a:r>
              <a:rPr lang="en-US" i="1" dirty="0"/>
              <a:t>E</a:t>
            </a:r>
            <a:r>
              <a:rPr lang="en-US" dirty="0"/>
              <a:t>, which reflects either the loss of independence of the cost of cooperating with </a:t>
            </a:r>
            <a:r>
              <a:rPr lang="en-US" dirty="0" smtClean="0"/>
              <a:t>outsiders</a:t>
            </a:r>
          </a:p>
          <a:p>
            <a:r>
              <a:rPr lang="en-US" dirty="0" smtClean="0"/>
              <a:t>In </a:t>
            </a:r>
            <a:r>
              <a:rPr lang="en-US" dirty="0"/>
              <a:t>this game the nation moves first followed by the villages in order of v1, v2 and </a:t>
            </a:r>
            <a:r>
              <a:rPr lang="en-US" dirty="0" smtClean="0"/>
              <a:t>v3</a:t>
            </a:r>
            <a:endParaRPr lang="en-US" dirty="0"/>
          </a:p>
        </p:txBody>
      </p:sp>
    </p:spTree>
    <p:extLst>
      <p:ext uri="{BB962C8B-B14F-4D97-AF65-F5344CB8AC3E}">
        <p14:creationId xmlns:p14="http://schemas.microsoft.com/office/powerpoint/2010/main" val="383778030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2607"/>
            <a:ext cx="8229600" cy="250169"/>
          </a:xfrm>
        </p:spPr>
        <p:txBody>
          <a:bodyPr>
            <a:normAutofit fontScale="90000"/>
          </a:bodyPr>
          <a:lstStyle/>
          <a:p>
            <a:endParaRPr lang="en-US" dirty="0"/>
          </a:p>
        </p:txBody>
      </p:sp>
      <p:sp>
        <p:nvSpPr>
          <p:cNvPr id="3" name="Content Placeholder 2"/>
          <p:cNvSpPr>
            <a:spLocks noGrp="1"/>
          </p:cNvSpPr>
          <p:nvPr>
            <p:ph idx="1"/>
          </p:nvPr>
        </p:nvSpPr>
        <p:spPr>
          <a:xfrm>
            <a:off x="192404" y="211681"/>
            <a:ext cx="8773622" cy="6504395"/>
          </a:xfrm>
        </p:spPr>
        <p:txBody>
          <a:bodyPr/>
          <a:lstStyle/>
          <a:p>
            <a:pPr marL="0" indent="0">
              <a:buNone/>
            </a:pPr>
            <a:r>
              <a:rPr lang="en-US" b="1" i="1" dirty="0"/>
              <a:t>In the absence of effective </a:t>
            </a:r>
            <a:r>
              <a:rPr lang="en-US" b="1" i="1" dirty="0" smtClean="0"/>
              <a:t>demand</a:t>
            </a:r>
            <a:r>
              <a:rPr lang="en-US" dirty="0" smtClean="0"/>
              <a:t>, all 3 villages </a:t>
            </a:r>
            <a:r>
              <a:rPr lang="en-US" dirty="0"/>
              <a:t>are conquered as long as the marginal benefit of conquest is greater than the marginal cost</a:t>
            </a:r>
            <a:r>
              <a:rPr lang="en-US" dirty="0" smtClean="0">
                <a:effectLst/>
              </a:rPr>
              <a:t> </a:t>
            </a:r>
          </a:p>
          <a:p>
            <a:r>
              <a:rPr lang="en-US" dirty="0" smtClean="0"/>
              <a:t> Also v3 </a:t>
            </a:r>
            <a:r>
              <a:rPr lang="en-US" dirty="0"/>
              <a:t>will not enter </a:t>
            </a:r>
            <a:r>
              <a:rPr lang="en-US" dirty="0" smtClean="0"/>
              <a:t>alliance </a:t>
            </a:r>
            <a:r>
              <a:rPr lang="en-US" dirty="0"/>
              <a:t>with v2 </a:t>
            </a:r>
            <a:r>
              <a:rPr lang="en-US" dirty="0" smtClean="0"/>
              <a:t>for a high enough alliance penalty</a:t>
            </a:r>
          </a:p>
          <a:p>
            <a:pPr marL="0" indent="0">
              <a:buNone/>
            </a:pPr>
            <a:r>
              <a:rPr lang="en-US" b="1" i="1" dirty="0"/>
              <a:t>In the presence of effective </a:t>
            </a:r>
            <a:r>
              <a:rPr lang="en-US" b="1" i="1" dirty="0" smtClean="0"/>
              <a:t>demand</a:t>
            </a:r>
            <a:r>
              <a:rPr lang="en-US" dirty="0" smtClean="0"/>
              <a:t>, 3 possible </a:t>
            </a:r>
            <a:r>
              <a:rPr lang="en-US" dirty="0" err="1" smtClean="0"/>
              <a:t>equilibria</a:t>
            </a:r>
            <a:endParaRPr lang="en-US" dirty="0" smtClean="0"/>
          </a:p>
          <a:p>
            <a:r>
              <a:rPr lang="en-US" dirty="0"/>
              <a:t>If alliance penalty is large </a:t>
            </a:r>
            <a:r>
              <a:rPr lang="en-US" dirty="0" smtClean="0"/>
              <a:t>enough, same </a:t>
            </a:r>
            <a:r>
              <a:rPr lang="en-US" dirty="0"/>
              <a:t>as the case of one nation and many </a:t>
            </a:r>
            <a:r>
              <a:rPr lang="en-US" dirty="0" smtClean="0"/>
              <a:t>villages</a:t>
            </a:r>
          </a:p>
          <a:p>
            <a:pPr lvl="1">
              <a:buFont typeface="Courier New"/>
              <a:buChar char="o"/>
            </a:pPr>
            <a:r>
              <a:rPr lang="en-US" dirty="0"/>
              <a:t>L</a:t>
            </a:r>
            <a:r>
              <a:rPr lang="en-US" dirty="0" smtClean="0"/>
              <a:t>ess </a:t>
            </a:r>
            <a:r>
              <a:rPr lang="en-US" dirty="0"/>
              <a:t>conquest, more raid, greater ethnic diversity, smaller nation size, increased supply of slaves and permanent reallocation of labor</a:t>
            </a:r>
            <a:r>
              <a:rPr lang="en-US" dirty="0" smtClean="0">
                <a:effectLst/>
              </a:rPr>
              <a:t> </a:t>
            </a:r>
            <a:endParaRPr lang="en-US" dirty="0"/>
          </a:p>
        </p:txBody>
      </p:sp>
    </p:spTree>
    <p:extLst>
      <p:ext uri="{BB962C8B-B14F-4D97-AF65-F5344CB8AC3E}">
        <p14:creationId xmlns:p14="http://schemas.microsoft.com/office/powerpoint/2010/main" val="11287081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6895"/>
            <a:ext cx="8229600" cy="423363"/>
          </a:xfrm>
        </p:spPr>
        <p:txBody>
          <a:bodyPr>
            <a:normAutofit fontScale="90000"/>
          </a:bodyPr>
          <a:lstStyle/>
          <a:p>
            <a:endParaRPr lang="en-US" dirty="0"/>
          </a:p>
        </p:txBody>
      </p:sp>
      <p:sp>
        <p:nvSpPr>
          <p:cNvPr id="3" name="Content Placeholder 2"/>
          <p:cNvSpPr>
            <a:spLocks noGrp="1"/>
          </p:cNvSpPr>
          <p:nvPr>
            <p:ph idx="1"/>
          </p:nvPr>
        </p:nvSpPr>
        <p:spPr>
          <a:xfrm>
            <a:off x="230885" y="211682"/>
            <a:ext cx="8773622" cy="6408176"/>
          </a:xfrm>
        </p:spPr>
        <p:txBody>
          <a:bodyPr/>
          <a:lstStyle/>
          <a:p>
            <a:r>
              <a:rPr lang="en-US" dirty="0"/>
              <a:t>If the penalty is low enough </a:t>
            </a:r>
            <a:r>
              <a:rPr lang="en-US" dirty="0" smtClean="0"/>
              <a:t>(v2 &amp; v3 </a:t>
            </a:r>
            <a:r>
              <a:rPr lang="en-US" dirty="0"/>
              <a:t>may form alliance</a:t>
            </a:r>
            <a:r>
              <a:rPr lang="en-US" dirty="0" smtClean="0"/>
              <a:t>)</a:t>
            </a:r>
            <a:endParaRPr lang="en-US" dirty="0"/>
          </a:p>
          <a:p>
            <a:pPr lvl="1">
              <a:buFont typeface="Courier New"/>
              <a:buChar char="o"/>
            </a:pPr>
            <a:r>
              <a:rPr lang="en-US" dirty="0" smtClean="0"/>
              <a:t>the </a:t>
            </a:r>
            <a:r>
              <a:rPr lang="en-US" dirty="0"/>
              <a:t>nation will conquer v1, the remaining two will form alliance only if the utility to allying for v3 is greater than remaining independent but being raided forever</a:t>
            </a:r>
            <a:r>
              <a:rPr lang="en-US" dirty="0" smtClean="0">
                <a:effectLst/>
              </a:rPr>
              <a:t> </a:t>
            </a:r>
            <a:endParaRPr lang="en-US" dirty="0" smtClean="0"/>
          </a:p>
          <a:p>
            <a:r>
              <a:rPr lang="en-US" dirty="0" smtClean="0"/>
              <a:t>Another </a:t>
            </a:r>
            <a:r>
              <a:rPr lang="en-US" dirty="0" err="1" smtClean="0"/>
              <a:t>equil</a:t>
            </a:r>
            <a:r>
              <a:rPr lang="en-US" dirty="0" smtClean="0"/>
              <a:t> </a:t>
            </a:r>
            <a:r>
              <a:rPr lang="en-US" dirty="0"/>
              <a:t>in the presence of effective </a:t>
            </a:r>
            <a:r>
              <a:rPr lang="en-US" dirty="0" smtClean="0"/>
              <a:t>demand</a:t>
            </a:r>
            <a:endParaRPr lang="en-US" dirty="0"/>
          </a:p>
          <a:p>
            <a:pPr lvl="1">
              <a:buFont typeface="Courier New"/>
              <a:buChar char="o"/>
            </a:pPr>
            <a:r>
              <a:rPr lang="en-US" dirty="0" smtClean="0"/>
              <a:t>where </a:t>
            </a:r>
            <a:r>
              <a:rPr lang="en-US" dirty="0"/>
              <a:t>the nation does not conquer </a:t>
            </a:r>
            <a:r>
              <a:rPr lang="en-US" dirty="0" smtClean="0"/>
              <a:t>v1</a:t>
            </a:r>
            <a:endParaRPr lang="en-US" dirty="0"/>
          </a:p>
          <a:p>
            <a:pPr lvl="1">
              <a:buFont typeface="Courier New"/>
              <a:buChar char="o"/>
            </a:pPr>
            <a:r>
              <a:rPr lang="en-US" dirty="0"/>
              <a:t>A</a:t>
            </a:r>
            <a:r>
              <a:rPr lang="en-US" dirty="0" smtClean="0"/>
              <a:t>nd </a:t>
            </a:r>
            <a:r>
              <a:rPr lang="en-US" dirty="0"/>
              <a:t>v2 and v3 form alliance to raid </a:t>
            </a:r>
            <a:r>
              <a:rPr lang="en-US" dirty="0" smtClean="0"/>
              <a:t>v1</a:t>
            </a:r>
          </a:p>
          <a:p>
            <a:pPr lvl="1">
              <a:buFont typeface="Courier New"/>
              <a:buChar char="o"/>
            </a:pPr>
            <a:r>
              <a:rPr lang="en-US" dirty="0" smtClean="0"/>
              <a:t>This </a:t>
            </a:r>
            <a:r>
              <a:rPr lang="en-US" dirty="0"/>
              <a:t>occurs if the value of conquest of v1 for the nation is less than the value of raiding it forever</a:t>
            </a:r>
            <a:r>
              <a:rPr lang="en-US" dirty="0" smtClean="0">
                <a:effectLst/>
              </a:rPr>
              <a:t> </a:t>
            </a:r>
          </a:p>
        </p:txBody>
      </p:sp>
    </p:spTree>
    <p:extLst>
      <p:ext uri="{BB962C8B-B14F-4D97-AF65-F5344CB8AC3E}">
        <p14:creationId xmlns:p14="http://schemas.microsoft.com/office/powerpoint/2010/main" val="39712939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437"/>
            <a:ext cx="8229600" cy="731263"/>
          </a:xfrm>
        </p:spPr>
        <p:txBody>
          <a:bodyPr>
            <a:normAutofit fontScale="90000"/>
          </a:bodyPr>
          <a:lstStyle/>
          <a:p>
            <a:r>
              <a:rPr lang="en-US" dirty="0" smtClean="0"/>
              <a:t>Historical Interpretation: The Case of Asante</a:t>
            </a:r>
            <a:endParaRPr lang="en-US" dirty="0"/>
          </a:p>
        </p:txBody>
      </p:sp>
      <p:sp>
        <p:nvSpPr>
          <p:cNvPr id="3" name="Content Placeholder 2"/>
          <p:cNvSpPr>
            <a:spLocks noGrp="1"/>
          </p:cNvSpPr>
          <p:nvPr>
            <p:ph idx="1"/>
          </p:nvPr>
        </p:nvSpPr>
        <p:spPr>
          <a:xfrm>
            <a:off x="211643" y="1347064"/>
            <a:ext cx="8773623" cy="5369013"/>
          </a:xfrm>
        </p:spPr>
        <p:txBody>
          <a:bodyPr/>
          <a:lstStyle/>
          <a:p>
            <a:r>
              <a:rPr lang="en-US" dirty="0" err="1" smtClean="0"/>
              <a:t>Ashante</a:t>
            </a:r>
            <a:r>
              <a:rPr lang="en-US" dirty="0" smtClean="0"/>
              <a:t> Empire: gold coast of Africa beginning of the 18</a:t>
            </a:r>
            <a:r>
              <a:rPr lang="en-US" baseline="30000" dirty="0" smtClean="0"/>
              <a:t>th</a:t>
            </a:r>
            <a:r>
              <a:rPr lang="en-US" dirty="0" smtClean="0"/>
              <a:t> century, present day Ghana</a:t>
            </a:r>
          </a:p>
          <a:p>
            <a:r>
              <a:rPr lang="en-US" dirty="0" smtClean="0"/>
              <a:t>Largest and most powerful state in west Africa</a:t>
            </a:r>
          </a:p>
          <a:p>
            <a:r>
              <a:rPr lang="en-US" dirty="0" smtClean="0"/>
              <a:t>The model predicts that the slave trade discouraged state building</a:t>
            </a:r>
          </a:p>
          <a:p>
            <a:r>
              <a:rPr lang="en-US" dirty="0"/>
              <a:t>H</a:t>
            </a:r>
            <a:r>
              <a:rPr lang="en-US" dirty="0" smtClean="0"/>
              <a:t>ow could </a:t>
            </a:r>
            <a:r>
              <a:rPr lang="en-US" dirty="0" err="1" smtClean="0"/>
              <a:t>Ashante</a:t>
            </a:r>
            <a:r>
              <a:rPr lang="en-US" dirty="0" smtClean="0"/>
              <a:t> have grown and developed into such impressive state during the peak of the ST?</a:t>
            </a:r>
            <a:endParaRPr lang="en-US" dirty="0"/>
          </a:p>
        </p:txBody>
      </p:sp>
    </p:spTree>
    <p:extLst>
      <p:ext uri="{BB962C8B-B14F-4D97-AF65-F5344CB8AC3E}">
        <p14:creationId xmlns:p14="http://schemas.microsoft.com/office/powerpoint/2010/main" val="763412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338"/>
            <a:ext cx="8229600" cy="500338"/>
          </a:xfrm>
        </p:spPr>
        <p:txBody>
          <a:bodyPr>
            <a:normAutofit fontScale="90000"/>
          </a:bodyPr>
          <a:lstStyle/>
          <a:p>
            <a:endParaRPr lang="en-US" dirty="0"/>
          </a:p>
        </p:txBody>
      </p:sp>
      <p:sp>
        <p:nvSpPr>
          <p:cNvPr id="3" name="Content Placeholder 2"/>
          <p:cNvSpPr>
            <a:spLocks noGrp="1"/>
          </p:cNvSpPr>
          <p:nvPr>
            <p:ph idx="1"/>
          </p:nvPr>
        </p:nvSpPr>
        <p:spPr>
          <a:xfrm>
            <a:off x="173163" y="269414"/>
            <a:ext cx="8812103" cy="6408176"/>
          </a:xfrm>
        </p:spPr>
        <p:txBody>
          <a:bodyPr>
            <a:normAutofit/>
          </a:bodyPr>
          <a:lstStyle/>
          <a:p>
            <a:r>
              <a:rPr lang="en-US" dirty="0" smtClean="0"/>
              <a:t>Common Akan ancestry of the </a:t>
            </a:r>
            <a:r>
              <a:rPr lang="en-US" dirty="0" err="1" smtClean="0"/>
              <a:t>Ashante</a:t>
            </a:r>
            <a:r>
              <a:rPr lang="en-US" dirty="0" smtClean="0"/>
              <a:t>: in this model will reduce the penalty for alliance making alliance formation more likely</a:t>
            </a:r>
          </a:p>
          <a:p>
            <a:r>
              <a:rPr lang="en-US" dirty="0" smtClean="0"/>
              <a:t>High value of labor on </a:t>
            </a:r>
            <a:r>
              <a:rPr lang="en-US" dirty="0" err="1" smtClean="0"/>
              <a:t>Ashante</a:t>
            </a:r>
            <a:r>
              <a:rPr lang="en-US" dirty="0" smtClean="0"/>
              <a:t> land (gold),higher impulse to conquer</a:t>
            </a:r>
          </a:p>
          <a:p>
            <a:r>
              <a:rPr lang="en-US" dirty="0" smtClean="0"/>
              <a:t>The model predicts that </a:t>
            </a:r>
            <a:r>
              <a:rPr lang="en-US" dirty="0" err="1" smtClean="0"/>
              <a:t>Ashante</a:t>
            </a:r>
            <a:r>
              <a:rPr lang="en-US" dirty="0" smtClean="0"/>
              <a:t> would have been larger in the absence of the ST</a:t>
            </a:r>
          </a:p>
          <a:p>
            <a:pPr lvl="1">
              <a:buFont typeface="Courier New"/>
              <a:buChar char="o"/>
            </a:pPr>
            <a:r>
              <a:rPr lang="en-US" dirty="0" err="1" smtClean="0"/>
              <a:t>Ashante</a:t>
            </a:r>
            <a:r>
              <a:rPr lang="en-US" dirty="0" smtClean="0"/>
              <a:t> expansion halted after 1750 which is when the price of slaves started a sharp upward trend. 500% increase by the end of the 18</a:t>
            </a:r>
            <a:r>
              <a:rPr lang="en-US" baseline="30000" dirty="0" smtClean="0"/>
              <a:t>th</a:t>
            </a:r>
            <a:r>
              <a:rPr lang="en-US" dirty="0" smtClean="0"/>
              <a:t> century</a:t>
            </a:r>
          </a:p>
          <a:p>
            <a:r>
              <a:rPr lang="en-US" dirty="0" smtClean="0"/>
              <a:t>The rise of the ST contributed to the fall of the </a:t>
            </a:r>
            <a:r>
              <a:rPr lang="en-US" dirty="0" err="1" smtClean="0"/>
              <a:t>Ashante</a:t>
            </a:r>
            <a:r>
              <a:rPr lang="en-US" dirty="0" smtClean="0"/>
              <a:t> not its rise</a:t>
            </a:r>
            <a:endParaRPr lang="en-US" dirty="0"/>
          </a:p>
        </p:txBody>
      </p:sp>
    </p:spTree>
    <p:extLst>
      <p:ext uri="{BB962C8B-B14F-4D97-AF65-F5344CB8AC3E}">
        <p14:creationId xmlns:p14="http://schemas.microsoft.com/office/powerpoint/2010/main" val="40843309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900"/>
            <a:ext cx="8229600" cy="1154627"/>
          </a:xfrm>
        </p:spPr>
        <p:txBody>
          <a:bodyPr>
            <a:normAutofit/>
          </a:bodyPr>
          <a:lstStyle/>
          <a:p>
            <a:r>
              <a:rPr lang="en-US" dirty="0" smtClean="0"/>
              <a:t>Conclusion </a:t>
            </a:r>
            <a:endParaRPr lang="en-US" dirty="0"/>
          </a:p>
        </p:txBody>
      </p:sp>
      <p:sp>
        <p:nvSpPr>
          <p:cNvPr id="3" name="Content Placeholder 2"/>
          <p:cNvSpPr>
            <a:spLocks noGrp="1"/>
          </p:cNvSpPr>
          <p:nvPr>
            <p:ph idx="1"/>
          </p:nvPr>
        </p:nvSpPr>
        <p:spPr>
          <a:xfrm>
            <a:off x="211644" y="1674208"/>
            <a:ext cx="8735142" cy="5003382"/>
          </a:xfrm>
        </p:spPr>
        <p:txBody>
          <a:bodyPr/>
          <a:lstStyle/>
          <a:p>
            <a:r>
              <a:rPr lang="en-US" dirty="0" smtClean="0"/>
              <a:t>The model suggests the ST reallocated labor away from agricultural and industrial work, and towards the ST (first order effect)</a:t>
            </a:r>
          </a:p>
          <a:p>
            <a:r>
              <a:rPr lang="en-US" dirty="0" smtClean="0"/>
              <a:t>The African response to the transatlantic slave trade discouraged political development and encouraged violence, social hierarchy, and ethnic diversity (second order effect)</a:t>
            </a:r>
          </a:p>
        </p:txBody>
      </p:sp>
    </p:spTree>
    <p:extLst>
      <p:ext uri="{BB962C8B-B14F-4D97-AF65-F5344CB8AC3E}">
        <p14:creationId xmlns:p14="http://schemas.microsoft.com/office/powerpoint/2010/main" val="107679289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a:bodyPr>
          <a:lstStyle/>
          <a:p>
            <a:r>
              <a:rPr lang="en-US" dirty="0" smtClean="0"/>
              <a:t>What is the impact of the transatlantic slave trade on </a:t>
            </a:r>
            <a:r>
              <a:rPr lang="en-US" dirty="0"/>
              <a:t>A</a:t>
            </a:r>
            <a:r>
              <a:rPr lang="en-US" dirty="0" smtClean="0"/>
              <a:t>frican economies and societies?</a:t>
            </a:r>
          </a:p>
          <a:p>
            <a:r>
              <a:rPr lang="en-US" dirty="0" smtClean="0"/>
              <a:t>Depopulation: slave production slowed pop growth in Africa between 1700 and 1850</a:t>
            </a:r>
          </a:p>
          <a:p>
            <a:r>
              <a:rPr lang="en-US" dirty="0" smtClean="0"/>
              <a:t>13 million slaves exported by Africa between the 16</a:t>
            </a:r>
            <a:r>
              <a:rPr lang="en-US" baseline="30000" dirty="0" smtClean="0"/>
              <a:t>th</a:t>
            </a:r>
            <a:r>
              <a:rPr lang="en-US" dirty="0" smtClean="0"/>
              <a:t> and 19</a:t>
            </a:r>
            <a:r>
              <a:rPr lang="en-US" baseline="30000" dirty="0" smtClean="0"/>
              <a:t>th</a:t>
            </a:r>
            <a:r>
              <a:rPr lang="en-US" dirty="0" smtClean="0"/>
              <a:t> century</a:t>
            </a:r>
          </a:p>
          <a:p>
            <a:r>
              <a:rPr lang="en-US" dirty="0"/>
              <a:t>T</a:t>
            </a:r>
            <a:r>
              <a:rPr lang="en-US" dirty="0" smtClean="0"/>
              <a:t>he physical social death needed for the production estimated to be double </a:t>
            </a:r>
            <a:endParaRPr lang="en-US" dirty="0"/>
          </a:p>
        </p:txBody>
      </p:sp>
    </p:spTree>
    <p:extLst>
      <p:ext uri="{BB962C8B-B14F-4D97-AF65-F5344CB8AC3E}">
        <p14:creationId xmlns:p14="http://schemas.microsoft.com/office/powerpoint/2010/main" val="20959526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8826"/>
            <a:ext cx="8229600" cy="654288"/>
          </a:xfrm>
        </p:spPr>
        <p:txBody>
          <a:bodyPr>
            <a:noAutofit/>
          </a:bodyPr>
          <a:lstStyle/>
          <a:p>
            <a:r>
              <a:rPr lang="en-US" sz="3200" b="1" dirty="0" smtClean="0"/>
              <a:t>This paper traces out the impact of effective demand on the structure of African economies and societies</a:t>
            </a:r>
            <a:endParaRPr lang="en-US" sz="3200" b="1" dirty="0"/>
          </a:p>
        </p:txBody>
      </p:sp>
      <p:sp>
        <p:nvSpPr>
          <p:cNvPr id="3" name="Content Placeholder 2"/>
          <p:cNvSpPr>
            <a:spLocks noGrp="1"/>
          </p:cNvSpPr>
          <p:nvPr>
            <p:ph idx="1"/>
          </p:nvPr>
        </p:nvSpPr>
        <p:spPr>
          <a:xfrm>
            <a:off x="457200" y="1789671"/>
            <a:ext cx="8229600" cy="4618506"/>
          </a:xfrm>
        </p:spPr>
        <p:txBody>
          <a:bodyPr/>
          <a:lstStyle/>
          <a:p>
            <a:r>
              <a:rPr lang="en-US" dirty="0" smtClean="0"/>
              <a:t>Effective demand: value of as slaves </a:t>
            </a:r>
            <a:r>
              <a:rPr lang="en-US" dirty="0"/>
              <a:t>&gt; </a:t>
            </a:r>
            <a:r>
              <a:rPr lang="en-US" dirty="0" smtClean="0"/>
              <a:t>value as producers</a:t>
            </a:r>
          </a:p>
          <a:p>
            <a:r>
              <a:rPr lang="en-US" dirty="0" smtClean="0"/>
              <a:t>More resources devoted to enslavement and export of people </a:t>
            </a:r>
            <a:r>
              <a:rPr lang="en-US" dirty="0" smtClean="0">
                <a:sym typeface="Wingdings"/>
              </a:rPr>
              <a:t> increase in economic return of slave raiding</a:t>
            </a:r>
          </a:p>
          <a:p>
            <a:r>
              <a:rPr lang="en-US" dirty="0" smtClean="0">
                <a:sym typeface="Wingdings"/>
              </a:rPr>
              <a:t>The paper tests for and found evidence for an effective international demand of enslaved </a:t>
            </a:r>
            <a:r>
              <a:rPr lang="en-US" dirty="0">
                <a:sym typeface="Wingdings"/>
              </a:rPr>
              <a:t>A</a:t>
            </a:r>
            <a:r>
              <a:rPr lang="en-US" dirty="0" smtClean="0">
                <a:sym typeface="Wingdings"/>
              </a:rPr>
              <a:t>fricans</a:t>
            </a:r>
            <a:endParaRPr lang="en-US" dirty="0" smtClean="0"/>
          </a:p>
          <a:p>
            <a:endParaRPr lang="en-US" dirty="0"/>
          </a:p>
        </p:txBody>
      </p:sp>
    </p:spTree>
    <p:extLst>
      <p:ext uri="{BB962C8B-B14F-4D97-AF65-F5344CB8AC3E}">
        <p14:creationId xmlns:p14="http://schemas.microsoft.com/office/powerpoint/2010/main" val="11807163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73870"/>
          </a:xfrm>
        </p:spPr>
        <p:txBody>
          <a:bodyPr/>
          <a:lstStyle/>
          <a:p>
            <a:r>
              <a:rPr lang="en-US" dirty="0" smtClean="0"/>
              <a:t>Relevant Literature Review</a:t>
            </a:r>
            <a:endParaRPr lang="en-US" dirty="0"/>
          </a:p>
        </p:txBody>
      </p:sp>
      <p:sp>
        <p:nvSpPr>
          <p:cNvPr id="3" name="Content Placeholder 2"/>
          <p:cNvSpPr>
            <a:spLocks noGrp="1"/>
          </p:cNvSpPr>
          <p:nvPr>
            <p:ph idx="1"/>
          </p:nvPr>
        </p:nvSpPr>
        <p:spPr>
          <a:xfrm>
            <a:off x="457200" y="1173870"/>
            <a:ext cx="8229600" cy="4952293"/>
          </a:xfrm>
        </p:spPr>
        <p:txBody>
          <a:bodyPr/>
          <a:lstStyle/>
          <a:p>
            <a:r>
              <a:rPr lang="en-US" dirty="0" smtClean="0"/>
              <a:t>Walter Rodney (1972): ST discouraged state building and encourage slave raiding</a:t>
            </a:r>
          </a:p>
          <a:p>
            <a:r>
              <a:rPr lang="en-US" dirty="0" smtClean="0"/>
              <a:t>Nathan Nunn (2008): empirical evidence to Rodney’s underdevelopment thesis. </a:t>
            </a:r>
            <a:r>
              <a:rPr lang="en-US" dirty="0"/>
              <a:t>F</a:t>
            </a:r>
            <a:r>
              <a:rPr lang="en-US" dirty="0" smtClean="0"/>
              <a:t>ound ST has negative long term effect on economic performance </a:t>
            </a:r>
          </a:p>
          <a:p>
            <a:r>
              <a:rPr lang="en-US" dirty="0" err="1" smtClean="0"/>
              <a:t>Eltis</a:t>
            </a:r>
            <a:r>
              <a:rPr lang="en-US" dirty="0" smtClean="0"/>
              <a:t> &amp; Jennings (1988): Not much impact because the ST was a small share of Africa’s economic activity-this is debatable</a:t>
            </a:r>
          </a:p>
          <a:p>
            <a:endParaRPr lang="en-US" dirty="0"/>
          </a:p>
        </p:txBody>
      </p:sp>
    </p:spTree>
    <p:extLst>
      <p:ext uri="{BB962C8B-B14F-4D97-AF65-F5344CB8AC3E}">
        <p14:creationId xmlns:p14="http://schemas.microsoft.com/office/powerpoint/2010/main" val="7720011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39164"/>
          </a:xfrm>
        </p:spPr>
        <p:txBody>
          <a:bodyPr/>
          <a:lstStyle/>
          <a:p>
            <a:r>
              <a:rPr lang="en-US" dirty="0" smtClean="0"/>
              <a:t>A model</a:t>
            </a:r>
            <a:r>
              <a:rPr lang="en-US" dirty="0"/>
              <a:t> </a:t>
            </a:r>
            <a:r>
              <a:rPr lang="en-US" dirty="0" smtClean="0"/>
              <a:t>of War and Raiding</a:t>
            </a:r>
            <a:endParaRPr lang="en-US" dirty="0"/>
          </a:p>
        </p:txBody>
      </p:sp>
      <p:sp>
        <p:nvSpPr>
          <p:cNvPr id="3" name="Content Placeholder 2"/>
          <p:cNvSpPr>
            <a:spLocks noGrp="1"/>
          </p:cNvSpPr>
          <p:nvPr>
            <p:ph idx="1"/>
          </p:nvPr>
        </p:nvSpPr>
        <p:spPr>
          <a:xfrm>
            <a:off x="457200" y="1039164"/>
            <a:ext cx="8229600" cy="5580694"/>
          </a:xfrm>
        </p:spPr>
        <p:txBody>
          <a:bodyPr>
            <a:normAutofit/>
          </a:bodyPr>
          <a:lstStyle/>
          <a:p>
            <a:r>
              <a:rPr lang="en-US" dirty="0"/>
              <a:t>P</a:t>
            </a:r>
            <a:r>
              <a:rPr lang="en-US" dirty="0" smtClean="0"/>
              <a:t>layers: rulers </a:t>
            </a:r>
            <a:r>
              <a:rPr lang="en-US" dirty="0"/>
              <a:t>of the nations and </a:t>
            </a:r>
            <a:r>
              <a:rPr lang="en-US" dirty="0" smtClean="0"/>
              <a:t>villages, interact </a:t>
            </a:r>
            <a:r>
              <a:rPr lang="en-US" dirty="0"/>
              <a:t>over an infinite time horizon in sequential play</a:t>
            </a:r>
            <a:r>
              <a:rPr lang="en-US" dirty="0" smtClean="0">
                <a:effectLst/>
              </a:rPr>
              <a:t> </a:t>
            </a:r>
          </a:p>
          <a:p>
            <a:r>
              <a:rPr lang="en-US" dirty="0"/>
              <a:t>Nations may decide to go to war, to raid or </a:t>
            </a:r>
            <a:r>
              <a:rPr lang="en-US" dirty="0" smtClean="0"/>
              <a:t>do </a:t>
            </a:r>
            <a:r>
              <a:rPr lang="en-US" dirty="0"/>
              <a:t>nothing</a:t>
            </a:r>
            <a:r>
              <a:rPr lang="en-US" dirty="0" smtClean="0">
                <a:effectLst/>
              </a:rPr>
              <a:t> </a:t>
            </a:r>
          </a:p>
          <a:p>
            <a:r>
              <a:rPr lang="en-US" dirty="0" smtClean="0"/>
              <a:t>War: </a:t>
            </a:r>
            <a:r>
              <a:rPr lang="en-US" dirty="0"/>
              <a:t>aggression for the purpose of acquiring people and</a:t>
            </a:r>
            <a:r>
              <a:rPr lang="en-US" i="1" dirty="0"/>
              <a:t> </a:t>
            </a:r>
            <a:r>
              <a:rPr lang="en-US" dirty="0"/>
              <a:t>territory (state- building)</a:t>
            </a:r>
            <a:r>
              <a:rPr lang="en-US" dirty="0" smtClean="0">
                <a:effectLst/>
              </a:rPr>
              <a:t> </a:t>
            </a:r>
          </a:p>
          <a:p>
            <a:r>
              <a:rPr lang="en-US" dirty="0" smtClean="0"/>
              <a:t>Raiding: </a:t>
            </a:r>
            <a:r>
              <a:rPr lang="en-US" dirty="0"/>
              <a:t>aggression for the purpose of acquiring people only (for the slave trade)</a:t>
            </a:r>
            <a:r>
              <a:rPr lang="en-US" dirty="0" smtClean="0">
                <a:effectLst/>
              </a:rPr>
              <a:t> </a:t>
            </a:r>
          </a:p>
          <a:p>
            <a:r>
              <a:rPr lang="en-US" dirty="0" smtClean="0"/>
              <a:t>Other assumptions</a:t>
            </a:r>
            <a:endParaRPr lang="en-US" dirty="0"/>
          </a:p>
        </p:txBody>
      </p:sp>
    </p:spTree>
    <p:extLst>
      <p:ext uri="{BB962C8B-B14F-4D97-AF65-F5344CB8AC3E}">
        <p14:creationId xmlns:p14="http://schemas.microsoft.com/office/powerpoint/2010/main" val="29122618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85214"/>
          </a:xfrm>
        </p:spPr>
        <p:txBody>
          <a:bodyPr>
            <a:normAutofit fontScale="90000"/>
          </a:bodyPr>
          <a:lstStyle/>
          <a:p>
            <a:r>
              <a:rPr lang="en-US" dirty="0" smtClean="0"/>
              <a:t>Scenario One: One Nation, One Village</a:t>
            </a:r>
            <a:endParaRPr lang="en-US" dirty="0"/>
          </a:p>
        </p:txBody>
      </p:sp>
      <p:sp>
        <p:nvSpPr>
          <p:cNvPr id="3" name="Content Placeholder 2"/>
          <p:cNvSpPr>
            <a:spLocks noGrp="1"/>
          </p:cNvSpPr>
          <p:nvPr>
            <p:ph idx="1"/>
          </p:nvPr>
        </p:nvSpPr>
        <p:spPr>
          <a:xfrm>
            <a:off x="457200" y="885214"/>
            <a:ext cx="8229600" cy="5715401"/>
          </a:xfrm>
        </p:spPr>
        <p:txBody>
          <a:bodyPr>
            <a:normAutofit/>
          </a:bodyPr>
          <a:lstStyle/>
          <a:p>
            <a:pPr marL="0" indent="0">
              <a:buNone/>
            </a:pPr>
            <a:r>
              <a:rPr lang="en-US" dirty="0" smtClean="0"/>
              <a:t>Ruler’s Utility </a:t>
            </a:r>
            <a:r>
              <a:rPr lang="en-US" dirty="0" err="1" smtClean="0"/>
              <a:t>fcts</a:t>
            </a:r>
            <a:r>
              <a:rPr lang="en-US" dirty="0" smtClean="0"/>
              <a:t>:</a:t>
            </a:r>
          </a:p>
          <a:p>
            <a:pPr marL="0" indent="0">
              <a:buNone/>
            </a:pPr>
            <a:r>
              <a:rPr lang="en-US" dirty="0" smtClean="0"/>
              <a:t>U</a:t>
            </a:r>
            <a:r>
              <a:rPr lang="en-US" i="1" baseline="-25000" dirty="0"/>
              <a:t>(Nothing/Production)</a:t>
            </a:r>
            <a:r>
              <a:rPr lang="en-US" i="1" dirty="0"/>
              <a:t> </a:t>
            </a:r>
            <a:r>
              <a:rPr lang="en-US" dirty="0"/>
              <a:t>= log(</a:t>
            </a:r>
            <a:r>
              <a:rPr lang="en-US" dirty="0" err="1"/>
              <a:t>b</a:t>
            </a:r>
            <a:r>
              <a:rPr lang="en-US" baseline="-25000" dirty="0" err="1"/>
              <a:t>n</a:t>
            </a:r>
            <a:r>
              <a:rPr lang="en-US" dirty="0" err="1"/>
              <a:t>L</a:t>
            </a:r>
            <a:r>
              <a:rPr lang="en-US" baseline="-25000" dirty="0" err="1"/>
              <a:t>n</a:t>
            </a:r>
            <a:r>
              <a:rPr lang="en-US" dirty="0"/>
              <a:t>) / (1-</a:t>
            </a:r>
            <a:r>
              <a:rPr lang="en-US" i="1" dirty="0"/>
              <a:t>δ)</a:t>
            </a:r>
            <a:r>
              <a:rPr lang="en-US" dirty="0"/>
              <a:t>			</a:t>
            </a:r>
          </a:p>
          <a:p>
            <a:pPr marL="0" indent="0">
              <a:buNone/>
            </a:pPr>
            <a:r>
              <a:rPr lang="en-US" dirty="0"/>
              <a:t>U</a:t>
            </a:r>
            <a:r>
              <a:rPr lang="en-US" i="1" baseline="-25000" dirty="0"/>
              <a:t>(Raiding)</a:t>
            </a:r>
            <a:r>
              <a:rPr lang="en-US" dirty="0"/>
              <a:t> = [log(</a:t>
            </a:r>
            <a:r>
              <a:rPr lang="en-US" dirty="0" err="1"/>
              <a:t>b</a:t>
            </a:r>
            <a:r>
              <a:rPr lang="en-US" baseline="-25000" dirty="0" err="1"/>
              <a:t>n</a:t>
            </a:r>
            <a:r>
              <a:rPr lang="en-US" dirty="0" err="1"/>
              <a:t>L</a:t>
            </a:r>
            <a:r>
              <a:rPr lang="en-US" baseline="-25000" dirty="0" err="1"/>
              <a:t>n</a:t>
            </a:r>
            <a:r>
              <a:rPr lang="en-US" dirty="0"/>
              <a:t>) – R + paL</a:t>
            </a:r>
            <a:r>
              <a:rPr lang="en-US" baseline="-25000" dirty="0"/>
              <a:t>1</a:t>
            </a:r>
            <a:r>
              <a:rPr lang="en-US" dirty="0"/>
              <a:t>] / (1-</a:t>
            </a:r>
            <a:r>
              <a:rPr lang="en-US" i="1" dirty="0"/>
              <a:t>δ)</a:t>
            </a:r>
            <a:endParaRPr lang="en-US" dirty="0"/>
          </a:p>
          <a:p>
            <a:pPr marL="0" indent="0">
              <a:buNone/>
            </a:pPr>
            <a:r>
              <a:rPr lang="en-US" dirty="0"/>
              <a:t>U</a:t>
            </a:r>
            <a:r>
              <a:rPr lang="en-US" i="1" baseline="-25000" dirty="0"/>
              <a:t>(Conquest)</a:t>
            </a:r>
            <a:r>
              <a:rPr lang="en-US" i="1" dirty="0"/>
              <a:t> </a:t>
            </a:r>
            <a:r>
              <a:rPr lang="en-US" dirty="0"/>
              <a:t>= [log(</a:t>
            </a:r>
            <a:r>
              <a:rPr lang="en-US" dirty="0" err="1"/>
              <a:t>b</a:t>
            </a:r>
            <a:r>
              <a:rPr lang="en-US" baseline="-25000" dirty="0" err="1"/>
              <a:t>n</a:t>
            </a:r>
            <a:r>
              <a:rPr lang="en-US" dirty="0" err="1"/>
              <a:t>L</a:t>
            </a:r>
            <a:r>
              <a:rPr lang="en-US" baseline="-25000" dirty="0" err="1"/>
              <a:t>n</a:t>
            </a:r>
            <a:r>
              <a:rPr lang="en-US" dirty="0"/>
              <a:t> + b</a:t>
            </a:r>
            <a:r>
              <a:rPr lang="en-US" baseline="-25000" dirty="0"/>
              <a:t>1</a:t>
            </a:r>
            <a:r>
              <a:rPr lang="en-US" dirty="0"/>
              <a:t>L</a:t>
            </a:r>
            <a:r>
              <a:rPr lang="en-US" baseline="-25000" dirty="0"/>
              <a:t>1</a:t>
            </a:r>
            <a:r>
              <a:rPr lang="en-US" dirty="0"/>
              <a:t>) / (1-</a:t>
            </a:r>
            <a:r>
              <a:rPr lang="en-US" i="1" dirty="0"/>
              <a:t>δ)</a:t>
            </a:r>
            <a:r>
              <a:rPr lang="en-US" dirty="0"/>
              <a:t>] – X</a:t>
            </a:r>
            <a:r>
              <a:rPr lang="en-US" dirty="0" smtClean="0">
                <a:effectLst/>
              </a:rPr>
              <a:t> </a:t>
            </a:r>
          </a:p>
          <a:p>
            <a:r>
              <a:rPr lang="en-US" dirty="0" smtClean="0"/>
              <a:t>L</a:t>
            </a:r>
            <a:r>
              <a:rPr lang="en-US" baseline="-25000" dirty="0" smtClean="0"/>
              <a:t>n</a:t>
            </a:r>
            <a:r>
              <a:rPr lang="en-US" dirty="0" smtClean="0"/>
              <a:t>, </a:t>
            </a:r>
            <a:r>
              <a:rPr lang="en-US" dirty="0" err="1" smtClean="0"/>
              <a:t>b</a:t>
            </a:r>
            <a:r>
              <a:rPr lang="en-US" baseline="-25000" dirty="0" err="1" smtClean="0"/>
              <a:t>n</a:t>
            </a:r>
            <a:r>
              <a:rPr lang="en-US" dirty="0" smtClean="0"/>
              <a:t>: nation’s </a:t>
            </a:r>
            <a:r>
              <a:rPr lang="en-US" dirty="0"/>
              <a:t>labor force and labor </a:t>
            </a:r>
            <a:r>
              <a:rPr lang="en-US" dirty="0" smtClean="0"/>
              <a:t>productivity</a:t>
            </a:r>
            <a:endParaRPr lang="en-US" dirty="0"/>
          </a:p>
          <a:p>
            <a:r>
              <a:rPr lang="en-US" dirty="0" smtClean="0"/>
              <a:t>L</a:t>
            </a:r>
            <a:r>
              <a:rPr lang="en-US" baseline="-25000" dirty="0" smtClean="0"/>
              <a:t>1</a:t>
            </a:r>
            <a:r>
              <a:rPr lang="en-US" dirty="0" smtClean="0"/>
              <a:t>, b</a:t>
            </a:r>
            <a:r>
              <a:rPr lang="en-US" baseline="-25000" dirty="0" smtClean="0"/>
              <a:t>1</a:t>
            </a:r>
            <a:r>
              <a:rPr lang="en-US" dirty="0" smtClean="0"/>
              <a:t>: village’s </a:t>
            </a:r>
            <a:r>
              <a:rPr lang="en-US" dirty="0"/>
              <a:t>labor force and labor </a:t>
            </a:r>
            <a:r>
              <a:rPr lang="en-US" dirty="0" smtClean="0"/>
              <a:t>productivity</a:t>
            </a:r>
          </a:p>
          <a:p>
            <a:r>
              <a:rPr lang="en-US" dirty="0" smtClean="0"/>
              <a:t>X: cost of war &gt; R</a:t>
            </a:r>
            <a:r>
              <a:rPr lang="en-US" dirty="0"/>
              <a:t>:</a:t>
            </a:r>
            <a:r>
              <a:rPr lang="en-US" dirty="0" smtClean="0"/>
              <a:t> cost of slave raiding</a:t>
            </a:r>
          </a:p>
          <a:p>
            <a:r>
              <a:rPr lang="en-US" dirty="0" err="1" smtClean="0"/>
              <a:t>paL</a:t>
            </a:r>
            <a:r>
              <a:rPr lang="en-US" baseline="-25000" dirty="0" err="1" smtClean="0"/>
              <a:t>i</a:t>
            </a:r>
            <a:r>
              <a:rPr lang="en-US" dirty="0" smtClean="0"/>
              <a:t>: revenue from slaves captured</a:t>
            </a:r>
            <a:r>
              <a:rPr lang="en-US" dirty="0" smtClean="0">
                <a:effectLst/>
              </a:rPr>
              <a:t> </a:t>
            </a:r>
            <a:endParaRPr lang="en-US" dirty="0"/>
          </a:p>
        </p:txBody>
      </p:sp>
    </p:spTree>
    <p:extLst>
      <p:ext uri="{BB962C8B-B14F-4D97-AF65-F5344CB8AC3E}">
        <p14:creationId xmlns:p14="http://schemas.microsoft.com/office/powerpoint/2010/main" val="15187695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88"/>
            <a:ext cx="8229600" cy="346388"/>
          </a:xfrm>
        </p:spPr>
        <p:txBody>
          <a:bodyPr>
            <a:normAutofit fontScale="90000"/>
          </a:bodyPr>
          <a:lstStyle/>
          <a:p>
            <a:endParaRPr lang="en-US" dirty="0"/>
          </a:p>
        </p:txBody>
      </p:sp>
      <p:sp>
        <p:nvSpPr>
          <p:cNvPr id="3" name="Content Placeholder 2"/>
          <p:cNvSpPr>
            <a:spLocks noGrp="1"/>
          </p:cNvSpPr>
          <p:nvPr>
            <p:ph idx="1"/>
          </p:nvPr>
        </p:nvSpPr>
        <p:spPr>
          <a:xfrm>
            <a:off x="211644" y="134707"/>
            <a:ext cx="8754382" cy="6465908"/>
          </a:xfrm>
        </p:spPr>
        <p:txBody>
          <a:bodyPr>
            <a:noAutofit/>
          </a:bodyPr>
          <a:lstStyle/>
          <a:p>
            <a:pPr marL="0" indent="0">
              <a:buNone/>
            </a:pPr>
            <a:r>
              <a:rPr lang="en-US" sz="3600" b="1" i="1" dirty="0" smtClean="0"/>
              <a:t>In the absence </a:t>
            </a:r>
            <a:r>
              <a:rPr lang="en-US" sz="3600" b="1" i="1" dirty="0"/>
              <a:t>of effective</a:t>
            </a:r>
            <a:r>
              <a:rPr lang="en-US" sz="3600" b="1" dirty="0"/>
              <a:t> </a:t>
            </a:r>
            <a:r>
              <a:rPr lang="en-US" sz="3600" b="1" i="1" dirty="0"/>
              <a:t>demand</a:t>
            </a:r>
            <a:r>
              <a:rPr lang="en-US" sz="3600" b="1" dirty="0"/>
              <a:t> </a:t>
            </a:r>
            <a:r>
              <a:rPr lang="en-US" sz="3600" dirty="0"/>
              <a:t>(p=0</a:t>
            </a:r>
            <a:r>
              <a:rPr lang="en-US" sz="3600" dirty="0" smtClean="0"/>
              <a:t>), 2 possible </a:t>
            </a:r>
            <a:r>
              <a:rPr lang="en-US" sz="3600" dirty="0"/>
              <a:t>outcomes in </a:t>
            </a:r>
            <a:r>
              <a:rPr lang="en-US" sz="3600" dirty="0" smtClean="0"/>
              <a:t>equilibrium: Conquest and Production.</a:t>
            </a:r>
          </a:p>
          <a:p>
            <a:r>
              <a:rPr lang="en-US" sz="3600" dirty="0" smtClean="0"/>
              <a:t>Conquest if there </a:t>
            </a:r>
            <a:r>
              <a:rPr lang="en-US" sz="3600" dirty="0"/>
              <a:t>is a net benefit to </a:t>
            </a:r>
            <a:r>
              <a:rPr lang="en-US" sz="3600" dirty="0" smtClean="0"/>
              <a:t>war </a:t>
            </a:r>
            <a:r>
              <a:rPr lang="en-US" sz="3600" i="1" dirty="0" smtClean="0"/>
              <a:t>π:</a:t>
            </a:r>
          </a:p>
          <a:p>
            <a:pPr marL="0" indent="0">
              <a:buNone/>
            </a:pPr>
            <a:r>
              <a:rPr lang="en-US" sz="3600" dirty="0" smtClean="0"/>
              <a:t>[log(b</a:t>
            </a:r>
            <a:r>
              <a:rPr lang="en-US" sz="3600" baseline="-25000" dirty="0" smtClean="0"/>
              <a:t>n</a:t>
            </a:r>
            <a:r>
              <a:rPr lang="en-US" sz="3600" dirty="0" smtClean="0"/>
              <a:t>L</a:t>
            </a:r>
            <a:r>
              <a:rPr lang="en-US" sz="3600" baseline="-25000" dirty="0" smtClean="0"/>
              <a:t>n</a:t>
            </a:r>
            <a:r>
              <a:rPr lang="en-US" sz="3600" dirty="0" smtClean="0"/>
              <a:t>+b</a:t>
            </a:r>
            <a:r>
              <a:rPr lang="en-US" sz="3600" baseline="-25000" dirty="0" smtClean="0"/>
              <a:t>1</a:t>
            </a:r>
            <a:r>
              <a:rPr lang="en-US" sz="3600" dirty="0" smtClean="0"/>
              <a:t>L</a:t>
            </a:r>
            <a:r>
              <a:rPr lang="en-US" sz="3600" baseline="-25000" dirty="0" smtClean="0"/>
              <a:t>1</a:t>
            </a:r>
            <a:r>
              <a:rPr lang="en-US" sz="3600" dirty="0" smtClean="0"/>
              <a:t>) / (1-δ)] – [log(</a:t>
            </a:r>
            <a:r>
              <a:rPr lang="en-US" sz="3600" dirty="0" err="1" smtClean="0"/>
              <a:t>b</a:t>
            </a:r>
            <a:r>
              <a:rPr lang="en-US" sz="3600" baseline="-25000" dirty="0" err="1" smtClean="0"/>
              <a:t>n</a:t>
            </a:r>
            <a:r>
              <a:rPr lang="en-US" sz="3600" dirty="0" err="1" smtClean="0"/>
              <a:t>L</a:t>
            </a:r>
            <a:r>
              <a:rPr lang="en-US" sz="3600" baseline="-25000" dirty="0" err="1" smtClean="0"/>
              <a:t>n</a:t>
            </a:r>
            <a:r>
              <a:rPr lang="en-US" sz="3600" dirty="0" smtClean="0"/>
              <a:t>) / (1-δ)] ≥ X </a:t>
            </a:r>
          </a:p>
          <a:p>
            <a:r>
              <a:rPr lang="en-US" sz="3600" i="1" dirty="0"/>
              <a:t>π</a:t>
            </a:r>
            <a:r>
              <a:rPr lang="en-US" sz="3600" dirty="0" smtClean="0">
                <a:effectLst/>
              </a:rPr>
              <a:t> &gt;0</a:t>
            </a:r>
            <a:r>
              <a:rPr lang="en-US" sz="3600" dirty="0" smtClean="0"/>
              <a:t> </a:t>
            </a:r>
            <a:r>
              <a:rPr lang="en-US" sz="3600" dirty="0"/>
              <a:t>the nation </a:t>
            </a:r>
            <a:r>
              <a:rPr lang="en-US" sz="3600" dirty="0" smtClean="0"/>
              <a:t>will </a:t>
            </a:r>
            <a:r>
              <a:rPr lang="en-US" sz="3600" dirty="0"/>
              <a:t>conquer </a:t>
            </a:r>
            <a:r>
              <a:rPr lang="en-US" sz="3600" dirty="0" smtClean="0"/>
              <a:t>and increase its size</a:t>
            </a:r>
          </a:p>
          <a:p>
            <a:r>
              <a:rPr lang="en-US" sz="3600" i="1" dirty="0"/>
              <a:t>π</a:t>
            </a:r>
            <a:r>
              <a:rPr lang="en-US" sz="3600" dirty="0" smtClean="0">
                <a:effectLst/>
              </a:rPr>
              <a:t> &lt;0 </a:t>
            </a:r>
            <a:r>
              <a:rPr lang="en-US" sz="3600" dirty="0" smtClean="0"/>
              <a:t>the </a:t>
            </a:r>
            <a:r>
              <a:rPr lang="en-US" sz="3600" dirty="0"/>
              <a:t>nation will do nothing and maintain an equilibrium where there is peace &amp; </a:t>
            </a:r>
            <a:r>
              <a:rPr lang="en-US" sz="3600" dirty="0" smtClean="0"/>
              <a:t>production</a:t>
            </a:r>
            <a:endParaRPr lang="en-US" sz="3600" dirty="0"/>
          </a:p>
        </p:txBody>
      </p:sp>
    </p:spTree>
    <p:extLst>
      <p:ext uri="{BB962C8B-B14F-4D97-AF65-F5344CB8AC3E}">
        <p14:creationId xmlns:p14="http://schemas.microsoft.com/office/powerpoint/2010/main" val="6563589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94"/>
            <a:ext cx="8229600" cy="269412"/>
          </a:xfrm>
        </p:spPr>
        <p:txBody>
          <a:bodyPr>
            <a:normAutofit fontScale="90000"/>
          </a:bodyPr>
          <a:lstStyle/>
          <a:p>
            <a:endParaRPr lang="en-US" dirty="0"/>
          </a:p>
        </p:txBody>
      </p:sp>
      <p:sp>
        <p:nvSpPr>
          <p:cNvPr id="3" name="Content Placeholder 2"/>
          <p:cNvSpPr>
            <a:spLocks noGrp="1"/>
          </p:cNvSpPr>
          <p:nvPr>
            <p:ph idx="1"/>
          </p:nvPr>
        </p:nvSpPr>
        <p:spPr>
          <a:xfrm>
            <a:off x="211644" y="192438"/>
            <a:ext cx="8715902" cy="6350445"/>
          </a:xfrm>
        </p:spPr>
        <p:txBody>
          <a:bodyPr>
            <a:normAutofit lnSpcReduction="10000"/>
          </a:bodyPr>
          <a:lstStyle/>
          <a:p>
            <a:pPr marL="0" indent="0">
              <a:buNone/>
            </a:pPr>
            <a:r>
              <a:rPr lang="en-US" b="1" i="1" dirty="0" smtClean="0"/>
              <a:t>In the presence of effective </a:t>
            </a:r>
            <a:r>
              <a:rPr lang="en-US" b="1" i="1" dirty="0" err="1" smtClean="0"/>
              <a:t>demand</a:t>
            </a:r>
            <a:r>
              <a:rPr lang="en-US" dirty="0" err="1" smtClean="0"/>
              <a:t>,the</a:t>
            </a:r>
            <a:r>
              <a:rPr lang="en-US" dirty="0" smtClean="0"/>
              <a:t> </a:t>
            </a:r>
            <a:r>
              <a:rPr lang="en-US" dirty="0" err="1" smtClean="0"/>
              <a:t>equil</a:t>
            </a:r>
            <a:r>
              <a:rPr lang="en-US" dirty="0" smtClean="0"/>
              <a:t> </a:t>
            </a:r>
            <a:r>
              <a:rPr lang="en-US" dirty="0"/>
              <a:t>may be altered if there is net benefit to slave raiding (</a:t>
            </a:r>
            <a:r>
              <a:rPr lang="en-US" dirty="0" err="1"/>
              <a:t>paL</a:t>
            </a:r>
            <a:r>
              <a:rPr lang="en-US" baseline="-25000" dirty="0" err="1"/>
              <a:t>i</a:t>
            </a:r>
            <a:r>
              <a:rPr lang="en-US" i="1" dirty="0"/>
              <a:t> </a:t>
            </a:r>
            <a:r>
              <a:rPr lang="en-US" dirty="0"/>
              <a:t>≥ R</a:t>
            </a:r>
            <a:r>
              <a:rPr lang="en-US" dirty="0" smtClean="0"/>
              <a:t>)</a:t>
            </a:r>
          </a:p>
          <a:p>
            <a:r>
              <a:rPr lang="en-US" dirty="0"/>
              <a:t>A</a:t>
            </a:r>
            <a:r>
              <a:rPr lang="en-US" dirty="0" smtClean="0"/>
              <a:t>ny </a:t>
            </a:r>
            <a:r>
              <a:rPr lang="en-US" dirty="0"/>
              <a:t>positive net benefit to slave raiding will generate a new </a:t>
            </a:r>
            <a:r>
              <a:rPr lang="en-US" dirty="0" err="1" smtClean="0"/>
              <a:t>equil</a:t>
            </a:r>
            <a:r>
              <a:rPr lang="en-US" dirty="0" smtClean="0"/>
              <a:t> of raiding</a:t>
            </a:r>
          </a:p>
          <a:p>
            <a:r>
              <a:rPr lang="en-US" dirty="0" smtClean="0"/>
              <a:t>If U</a:t>
            </a:r>
            <a:r>
              <a:rPr lang="en-US" baseline="-25000" dirty="0" smtClean="0"/>
              <a:t>(Raiding)</a:t>
            </a:r>
            <a:r>
              <a:rPr lang="en-US" dirty="0" smtClean="0"/>
              <a:t> </a:t>
            </a:r>
            <a:r>
              <a:rPr lang="en-US" i="1" dirty="0" smtClean="0"/>
              <a:t>≥ </a:t>
            </a:r>
            <a:r>
              <a:rPr lang="en-US" dirty="0" smtClean="0"/>
              <a:t>U</a:t>
            </a:r>
            <a:r>
              <a:rPr lang="en-US" baseline="-25000" dirty="0" smtClean="0"/>
              <a:t>(Conquest)</a:t>
            </a:r>
            <a:r>
              <a:rPr lang="en-US" dirty="0" smtClean="0"/>
              <a:t>, the nation will choose to raid the village in each period</a:t>
            </a:r>
          </a:p>
          <a:p>
            <a:r>
              <a:rPr lang="en-US" dirty="0" smtClean="0"/>
              <a:t>Slave capture increases, permanent reallocation of labor from production to raiding</a:t>
            </a:r>
          </a:p>
          <a:p>
            <a:r>
              <a:rPr lang="en-US" dirty="0" smtClean="0"/>
              <a:t>Thus </a:t>
            </a:r>
            <a:r>
              <a:rPr lang="en-US" dirty="0"/>
              <a:t>if the return to salve raiding </a:t>
            </a:r>
            <a:r>
              <a:rPr lang="en-US" dirty="0" err="1"/>
              <a:t>paL</a:t>
            </a:r>
            <a:r>
              <a:rPr lang="en-US" baseline="-25000" dirty="0" err="1"/>
              <a:t>i</a:t>
            </a:r>
            <a:r>
              <a:rPr lang="en-US" i="1" dirty="0"/>
              <a:t> </a:t>
            </a:r>
            <a:r>
              <a:rPr lang="en-US" dirty="0"/>
              <a:t>is big enough, or the cost of slave raiding R is small enough, the war </a:t>
            </a:r>
            <a:r>
              <a:rPr lang="en-US" dirty="0" err="1" smtClean="0"/>
              <a:t>equil</a:t>
            </a:r>
            <a:r>
              <a:rPr lang="en-US" dirty="0" smtClean="0"/>
              <a:t> </a:t>
            </a:r>
            <a:r>
              <a:rPr lang="en-US" dirty="0"/>
              <a:t>is disrupted and replaced by a raiding </a:t>
            </a:r>
            <a:r>
              <a:rPr lang="en-US" dirty="0" err="1" smtClean="0"/>
              <a:t>equil</a:t>
            </a:r>
            <a:endParaRPr lang="en-US" dirty="0"/>
          </a:p>
        </p:txBody>
      </p:sp>
    </p:spTree>
    <p:extLst>
      <p:ext uri="{BB962C8B-B14F-4D97-AF65-F5344CB8AC3E}">
        <p14:creationId xmlns:p14="http://schemas.microsoft.com/office/powerpoint/2010/main" val="42658699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46726"/>
          </a:xfrm>
        </p:spPr>
        <p:txBody>
          <a:bodyPr>
            <a:normAutofit fontScale="90000"/>
          </a:bodyPr>
          <a:lstStyle/>
          <a:p>
            <a:r>
              <a:rPr lang="en-US" dirty="0" smtClean="0"/>
              <a:t>Scenario 2: One Nation, Many Villages</a:t>
            </a:r>
            <a:endParaRPr lang="en-US" dirty="0"/>
          </a:p>
        </p:txBody>
      </p:sp>
      <p:sp>
        <p:nvSpPr>
          <p:cNvPr id="3" name="Content Placeholder 2"/>
          <p:cNvSpPr>
            <a:spLocks noGrp="1"/>
          </p:cNvSpPr>
          <p:nvPr>
            <p:ph idx="1"/>
          </p:nvPr>
        </p:nvSpPr>
        <p:spPr>
          <a:xfrm>
            <a:off x="173164" y="846726"/>
            <a:ext cx="8831342" cy="6011274"/>
          </a:xfrm>
        </p:spPr>
        <p:txBody>
          <a:bodyPr>
            <a:normAutofit/>
          </a:bodyPr>
          <a:lstStyle/>
          <a:p>
            <a:pPr marL="0" indent="0">
              <a:buNone/>
            </a:pPr>
            <a:r>
              <a:rPr lang="en-US" dirty="0" smtClean="0"/>
              <a:t>N villages, 1 nation</a:t>
            </a:r>
            <a:r>
              <a:rPr lang="en-US" dirty="0"/>
              <a:t>,</a:t>
            </a:r>
            <a:r>
              <a:rPr lang="en-US" dirty="0" smtClean="0"/>
              <a:t> L &amp; b regional labor force &amp; productivity</a:t>
            </a:r>
          </a:p>
          <a:p>
            <a:pPr marL="0" indent="0">
              <a:buNone/>
            </a:pPr>
            <a:r>
              <a:rPr lang="en-US" b="1" i="1" dirty="0"/>
              <a:t>In the absence of effective </a:t>
            </a:r>
            <a:r>
              <a:rPr lang="en-US" b="1" i="1" dirty="0" smtClean="0"/>
              <a:t>demand</a:t>
            </a:r>
            <a:r>
              <a:rPr lang="en-US" dirty="0" smtClean="0"/>
              <a:t>, nation </a:t>
            </a:r>
            <a:r>
              <a:rPr lang="en-US" dirty="0"/>
              <a:t>will choose to conquer at least one </a:t>
            </a:r>
            <a:r>
              <a:rPr lang="en-US" dirty="0" smtClean="0"/>
              <a:t>village</a:t>
            </a:r>
          </a:p>
          <a:p>
            <a:r>
              <a:rPr lang="en-US" dirty="0" smtClean="0"/>
              <a:t>The </a:t>
            </a:r>
            <a:r>
              <a:rPr lang="en-US" dirty="0"/>
              <a:t>nation will conquer villages as long as the marginal benefit of conquest is greater than the marginal </a:t>
            </a:r>
            <a:r>
              <a:rPr lang="en-US" dirty="0" smtClean="0"/>
              <a:t>cost</a:t>
            </a:r>
          </a:p>
          <a:p>
            <a:r>
              <a:rPr lang="en-US" dirty="0" smtClean="0"/>
              <a:t> </a:t>
            </a:r>
            <a:r>
              <a:rPr lang="en-US" dirty="0"/>
              <a:t>n </a:t>
            </a:r>
            <a:r>
              <a:rPr lang="en-US" dirty="0" smtClean="0"/>
              <a:t>(# of </a:t>
            </a:r>
            <a:r>
              <a:rPr lang="en-US" dirty="0"/>
              <a:t>villages </a:t>
            </a:r>
            <a:r>
              <a:rPr lang="en-US" dirty="0" smtClean="0"/>
              <a:t>conquered), </a:t>
            </a:r>
            <a:r>
              <a:rPr lang="en-US" dirty="0"/>
              <a:t>in </a:t>
            </a:r>
            <a:r>
              <a:rPr lang="en-US" dirty="0" err="1" smtClean="0"/>
              <a:t>equil</a:t>
            </a:r>
            <a:r>
              <a:rPr lang="en-US" dirty="0" smtClean="0"/>
              <a:t>: </a:t>
            </a:r>
            <a:r>
              <a:rPr lang="en-US" dirty="0"/>
              <a:t>X</a:t>
            </a:r>
            <a:r>
              <a:rPr lang="en-US" i="1" dirty="0"/>
              <a:t> ≤</a:t>
            </a:r>
            <a:r>
              <a:rPr lang="en-US" dirty="0"/>
              <a:t> [log(</a:t>
            </a:r>
            <a:r>
              <a:rPr lang="en-US" dirty="0" err="1"/>
              <a:t>nbL</a:t>
            </a:r>
            <a:r>
              <a:rPr lang="en-US" dirty="0"/>
              <a:t>) / (1-δ)] – [log((n-1)</a:t>
            </a:r>
            <a:r>
              <a:rPr lang="en-US" dirty="0" err="1"/>
              <a:t>bL</a:t>
            </a:r>
            <a:r>
              <a:rPr lang="en-US" dirty="0"/>
              <a:t>) / (1-δ)]. </a:t>
            </a:r>
            <a:endParaRPr lang="en-US" dirty="0" smtClean="0"/>
          </a:p>
          <a:p>
            <a:r>
              <a:rPr lang="en-US" dirty="0" smtClean="0"/>
              <a:t>the nation will achieve a size </a:t>
            </a:r>
            <a:r>
              <a:rPr lang="en-US" dirty="0" err="1" smtClean="0"/>
              <a:t>nL</a:t>
            </a:r>
            <a:r>
              <a:rPr lang="en-US" dirty="0" smtClean="0"/>
              <a:t> and there will be N-n independent village.</a:t>
            </a:r>
            <a:endParaRPr lang="en-US" dirty="0"/>
          </a:p>
        </p:txBody>
      </p:sp>
    </p:spTree>
    <p:extLst>
      <p:ext uri="{BB962C8B-B14F-4D97-AF65-F5344CB8AC3E}">
        <p14:creationId xmlns:p14="http://schemas.microsoft.com/office/powerpoint/2010/main" val="29430711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290</TotalTime>
  <Words>1247</Words>
  <Application>Microsoft Macintosh PowerPoint</Application>
  <PresentationFormat>On-screen Show (4:3)</PresentationFormat>
  <Paragraphs>89</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The Fundamental Impact of the Slave Trade on African Economies</vt:lpstr>
      <vt:lpstr>Introduction </vt:lpstr>
      <vt:lpstr>This paper traces out the impact of effective demand on the structure of African economies and societies</vt:lpstr>
      <vt:lpstr>Relevant Literature Review</vt:lpstr>
      <vt:lpstr>A model of War and Raiding</vt:lpstr>
      <vt:lpstr>Scenario One: One Nation, One Village</vt:lpstr>
      <vt:lpstr>PowerPoint Presentation</vt:lpstr>
      <vt:lpstr>PowerPoint Presentation</vt:lpstr>
      <vt:lpstr>Scenario 2: One Nation, Many Villages</vt:lpstr>
      <vt:lpstr>PowerPoint Presentation</vt:lpstr>
      <vt:lpstr>Scenario 3: One Nation, Three Villages and Alliance</vt:lpstr>
      <vt:lpstr>PowerPoint Presentation</vt:lpstr>
      <vt:lpstr>PowerPoint Presentation</vt:lpstr>
      <vt:lpstr>Historical Interpretation: The Case of Asante</vt:lpstr>
      <vt:lpstr>PowerPoint Presentation</vt:lpstr>
      <vt:lpstr>Conclusion </vt:lpstr>
    </vt:vector>
  </TitlesOfParts>
  <Company>University of Southern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Fundamental Impact of the Slave Trade on African Economies</dc:title>
  <dc:creator>Ami Adjoh</dc:creator>
  <cp:lastModifiedBy>Ami Adjoh</cp:lastModifiedBy>
  <cp:revision>33</cp:revision>
  <dcterms:created xsi:type="dcterms:W3CDTF">2014-02-15T20:17:08Z</dcterms:created>
  <dcterms:modified xsi:type="dcterms:W3CDTF">2014-02-20T19:07:30Z</dcterms:modified>
</cp:coreProperties>
</file>