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96"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7" d="100"/>
          <a:sy n="107" d="100"/>
        </p:scale>
        <p:origin x="-8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9E0175D-311C-433E-BE40-A5EDB0BBA1CD}" type="datetimeFigureOut">
              <a:rPr lang="zh-CN" altLang="en-US" smtClean="0"/>
              <a:t>2014/4/22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FA2B8F-998C-4613-A9E1-1BDA30887954}" type="slidenum">
              <a:rPr lang="zh-CN" altLang="en-US" smtClean="0"/>
              <a:t>‹#›</a:t>
            </a:fld>
            <a:endParaRPr lang="zh-CN" altLang="en-US"/>
          </a:p>
        </p:txBody>
      </p:sp>
    </p:spTree>
    <p:extLst>
      <p:ext uri="{BB962C8B-B14F-4D97-AF65-F5344CB8AC3E}">
        <p14:creationId xmlns:p14="http://schemas.microsoft.com/office/powerpoint/2010/main" val="3507393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E0175D-311C-433E-BE40-A5EDB0BBA1CD}" type="datetimeFigureOut">
              <a:rPr lang="zh-CN" altLang="en-US" smtClean="0"/>
              <a:t>2014/4/22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FA2B8F-998C-4613-A9E1-1BDA30887954}" type="slidenum">
              <a:rPr lang="zh-CN" altLang="en-US" smtClean="0"/>
              <a:t>‹#›</a:t>
            </a:fld>
            <a:endParaRPr lang="zh-CN" altLang="en-US"/>
          </a:p>
        </p:txBody>
      </p:sp>
    </p:spTree>
    <p:extLst>
      <p:ext uri="{BB962C8B-B14F-4D97-AF65-F5344CB8AC3E}">
        <p14:creationId xmlns:p14="http://schemas.microsoft.com/office/powerpoint/2010/main" val="974119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E0175D-311C-433E-BE40-A5EDB0BBA1CD}" type="datetimeFigureOut">
              <a:rPr lang="zh-CN" altLang="en-US" smtClean="0"/>
              <a:t>2014/4/22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FA2B8F-998C-4613-A9E1-1BDA30887954}" type="slidenum">
              <a:rPr lang="zh-CN" altLang="en-US" smtClean="0"/>
              <a:t>‹#›</a:t>
            </a:fld>
            <a:endParaRPr lang="zh-CN" altLang="en-US"/>
          </a:p>
        </p:txBody>
      </p:sp>
    </p:spTree>
    <p:extLst>
      <p:ext uri="{BB962C8B-B14F-4D97-AF65-F5344CB8AC3E}">
        <p14:creationId xmlns:p14="http://schemas.microsoft.com/office/powerpoint/2010/main" val="2162811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E0175D-311C-433E-BE40-A5EDB0BBA1CD}" type="datetimeFigureOut">
              <a:rPr lang="zh-CN" altLang="en-US" smtClean="0"/>
              <a:t>2014/4/22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FA2B8F-998C-4613-A9E1-1BDA30887954}" type="slidenum">
              <a:rPr lang="zh-CN" altLang="en-US" smtClean="0"/>
              <a:t>‹#›</a:t>
            </a:fld>
            <a:endParaRPr lang="zh-CN" altLang="en-US"/>
          </a:p>
        </p:txBody>
      </p:sp>
    </p:spTree>
    <p:extLst>
      <p:ext uri="{BB962C8B-B14F-4D97-AF65-F5344CB8AC3E}">
        <p14:creationId xmlns:p14="http://schemas.microsoft.com/office/powerpoint/2010/main" val="2747886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9E0175D-311C-433E-BE40-A5EDB0BBA1CD}" type="datetimeFigureOut">
              <a:rPr lang="zh-CN" altLang="en-US" smtClean="0"/>
              <a:t>2014/4/22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FA2B8F-998C-4613-A9E1-1BDA30887954}" type="slidenum">
              <a:rPr lang="zh-CN" altLang="en-US" smtClean="0"/>
              <a:t>‹#›</a:t>
            </a:fld>
            <a:endParaRPr lang="zh-CN" altLang="en-US"/>
          </a:p>
        </p:txBody>
      </p:sp>
    </p:spTree>
    <p:extLst>
      <p:ext uri="{BB962C8B-B14F-4D97-AF65-F5344CB8AC3E}">
        <p14:creationId xmlns:p14="http://schemas.microsoft.com/office/powerpoint/2010/main" val="4290839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9E0175D-311C-433E-BE40-A5EDB0BBA1CD}" type="datetimeFigureOut">
              <a:rPr lang="zh-CN" altLang="en-US" smtClean="0"/>
              <a:t>2014/4/22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FA2B8F-998C-4613-A9E1-1BDA30887954}" type="slidenum">
              <a:rPr lang="zh-CN" altLang="en-US" smtClean="0"/>
              <a:t>‹#›</a:t>
            </a:fld>
            <a:endParaRPr lang="zh-CN" altLang="en-US"/>
          </a:p>
        </p:txBody>
      </p:sp>
    </p:spTree>
    <p:extLst>
      <p:ext uri="{BB962C8B-B14F-4D97-AF65-F5344CB8AC3E}">
        <p14:creationId xmlns:p14="http://schemas.microsoft.com/office/powerpoint/2010/main" val="1332947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9E0175D-311C-433E-BE40-A5EDB0BBA1CD}" type="datetimeFigureOut">
              <a:rPr lang="zh-CN" altLang="en-US" smtClean="0"/>
              <a:t>2014/4/22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2FA2B8F-998C-4613-A9E1-1BDA30887954}" type="slidenum">
              <a:rPr lang="zh-CN" altLang="en-US" smtClean="0"/>
              <a:t>‹#›</a:t>
            </a:fld>
            <a:endParaRPr lang="zh-CN" altLang="en-US"/>
          </a:p>
        </p:txBody>
      </p:sp>
    </p:spTree>
    <p:extLst>
      <p:ext uri="{BB962C8B-B14F-4D97-AF65-F5344CB8AC3E}">
        <p14:creationId xmlns:p14="http://schemas.microsoft.com/office/powerpoint/2010/main" val="2076535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9E0175D-311C-433E-BE40-A5EDB0BBA1CD}" type="datetimeFigureOut">
              <a:rPr lang="zh-CN" altLang="en-US" smtClean="0"/>
              <a:t>2014/4/22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2FA2B8F-998C-4613-A9E1-1BDA30887954}" type="slidenum">
              <a:rPr lang="zh-CN" altLang="en-US" smtClean="0"/>
              <a:t>‹#›</a:t>
            </a:fld>
            <a:endParaRPr lang="zh-CN" altLang="en-US"/>
          </a:p>
        </p:txBody>
      </p:sp>
    </p:spTree>
    <p:extLst>
      <p:ext uri="{BB962C8B-B14F-4D97-AF65-F5344CB8AC3E}">
        <p14:creationId xmlns:p14="http://schemas.microsoft.com/office/powerpoint/2010/main" val="317671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9E0175D-311C-433E-BE40-A5EDB0BBA1CD}" type="datetimeFigureOut">
              <a:rPr lang="zh-CN" altLang="en-US" smtClean="0"/>
              <a:t>2014/4/22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2FA2B8F-998C-4613-A9E1-1BDA30887954}" type="slidenum">
              <a:rPr lang="zh-CN" altLang="en-US" smtClean="0"/>
              <a:t>‹#›</a:t>
            </a:fld>
            <a:endParaRPr lang="zh-CN" altLang="en-US"/>
          </a:p>
        </p:txBody>
      </p:sp>
    </p:spTree>
    <p:extLst>
      <p:ext uri="{BB962C8B-B14F-4D97-AF65-F5344CB8AC3E}">
        <p14:creationId xmlns:p14="http://schemas.microsoft.com/office/powerpoint/2010/main" val="3513845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9E0175D-311C-433E-BE40-A5EDB0BBA1CD}" type="datetimeFigureOut">
              <a:rPr lang="zh-CN" altLang="en-US" smtClean="0"/>
              <a:t>2014/4/22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FA2B8F-998C-4613-A9E1-1BDA30887954}" type="slidenum">
              <a:rPr lang="zh-CN" altLang="en-US" smtClean="0"/>
              <a:t>‹#›</a:t>
            </a:fld>
            <a:endParaRPr lang="zh-CN" altLang="en-US"/>
          </a:p>
        </p:txBody>
      </p:sp>
    </p:spTree>
    <p:extLst>
      <p:ext uri="{BB962C8B-B14F-4D97-AF65-F5344CB8AC3E}">
        <p14:creationId xmlns:p14="http://schemas.microsoft.com/office/powerpoint/2010/main" val="3603943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9E0175D-311C-433E-BE40-A5EDB0BBA1CD}" type="datetimeFigureOut">
              <a:rPr lang="zh-CN" altLang="en-US" smtClean="0"/>
              <a:t>2014/4/22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FA2B8F-998C-4613-A9E1-1BDA30887954}" type="slidenum">
              <a:rPr lang="zh-CN" altLang="en-US" smtClean="0"/>
              <a:t>‹#›</a:t>
            </a:fld>
            <a:endParaRPr lang="zh-CN" altLang="en-US"/>
          </a:p>
        </p:txBody>
      </p:sp>
    </p:spTree>
    <p:extLst>
      <p:ext uri="{BB962C8B-B14F-4D97-AF65-F5344CB8AC3E}">
        <p14:creationId xmlns:p14="http://schemas.microsoft.com/office/powerpoint/2010/main" val="3348180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E0175D-311C-433E-BE40-A5EDB0BBA1CD}" type="datetimeFigureOut">
              <a:rPr lang="zh-CN" altLang="en-US" smtClean="0"/>
              <a:t>2014/4/22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FA2B8F-998C-4613-A9E1-1BDA30887954}" type="slidenum">
              <a:rPr lang="zh-CN" altLang="en-US" smtClean="0"/>
              <a:t>‹#›</a:t>
            </a:fld>
            <a:endParaRPr lang="zh-CN" altLang="en-US"/>
          </a:p>
        </p:txBody>
      </p:sp>
    </p:spTree>
    <p:extLst>
      <p:ext uri="{BB962C8B-B14F-4D97-AF65-F5344CB8AC3E}">
        <p14:creationId xmlns:p14="http://schemas.microsoft.com/office/powerpoint/2010/main" val="116536980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slide" Target="slide28.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slide" Target="slide29.xml"/></Relationships>
</file>

<file path=ppt/slides/_rels/slide26.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slide" Target="slide15.xml"/><Relationship Id="rId1" Type="http://schemas.openxmlformats.org/officeDocument/2006/relationships/slideLayout" Target="../slideLayouts/slideLayout2.xml"/><Relationship Id="rId4" Type="http://schemas.openxmlformats.org/officeDocument/2006/relationships/slide" Target="slide25.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smtClean="0"/>
              <a:t>Making Conditional Cash Transfer Programs More Efficient: Designing for Maximum Effect of the conditionality</a:t>
            </a:r>
            <a:endParaRPr lang="zh-CN" altLang="en-US" dirty="0"/>
          </a:p>
        </p:txBody>
      </p:sp>
      <p:sp>
        <p:nvSpPr>
          <p:cNvPr id="3" name="副标题 2"/>
          <p:cNvSpPr>
            <a:spLocks noGrp="1"/>
          </p:cNvSpPr>
          <p:nvPr>
            <p:ph type="subTitle" idx="1"/>
          </p:nvPr>
        </p:nvSpPr>
        <p:spPr>
          <a:xfrm>
            <a:off x="1403648" y="4149080"/>
            <a:ext cx="6400800" cy="1752600"/>
          </a:xfrm>
        </p:spPr>
        <p:txBody>
          <a:bodyPr/>
          <a:lstStyle/>
          <a:p>
            <a:r>
              <a:rPr lang="en-US" altLang="zh-CN" dirty="0" smtClean="0"/>
              <a:t>Alain de </a:t>
            </a:r>
            <a:r>
              <a:rPr lang="en-US" altLang="zh-CN" dirty="0" err="1"/>
              <a:t>J</a:t>
            </a:r>
            <a:r>
              <a:rPr lang="en-US" altLang="zh-CN" dirty="0" err="1" smtClean="0"/>
              <a:t>anvry</a:t>
            </a:r>
            <a:r>
              <a:rPr lang="en-US" altLang="zh-CN" dirty="0" smtClean="0"/>
              <a:t> and Elisabeth </a:t>
            </a:r>
            <a:r>
              <a:rPr lang="en-US" altLang="zh-CN" smtClean="0"/>
              <a:t>Sadoulet</a:t>
            </a:r>
            <a:endParaRPr lang="en-US" altLang="zh-CN" dirty="0" smtClean="0"/>
          </a:p>
          <a:p>
            <a:r>
              <a:rPr lang="en-US" altLang="zh-CN" dirty="0" smtClean="0"/>
              <a:t>Presented by </a:t>
            </a:r>
            <a:r>
              <a:rPr lang="en-US" altLang="zh-CN" dirty="0" err="1" smtClean="0"/>
              <a:t>Rui</a:t>
            </a:r>
            <a:r>
              <a:rPr lang="en-US" altLang="zh-CN" dirty="0" smtClean="0"/>
              <a:t> Su</a:t>
            </a:r>
            <a:endParaRPr lang="zh-CN" altLang="en-US" dirty="0"/>
          </a:p>
        </p:txBody>
      </p:sp>
    </p:spTree>
    <p:extLst>
      <p:ext uri="{BB962C8B-B14F-4D97-AF65-F5344CB8AC3E}">
        <p14:creationId xmlns:p14="http://schemas.microsoft.com/office/powerpoint/2010/main" val="25337320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 The Efficiency Issue in </a:t>
            </a:r>
            <a:r>
              <a:rPr lang="en-US" altLang="zh-CN" dirty="0" err="1"/>
              <a:t>Progresa</a:t>
            </a:r>
            <a:endParaRPr lang="zh-CN" altLang="en-US" dirty="0"/>
          </a:p>
        </p:txBody>
      </p:sp>
      <p:sp>
        <p:nvSpPr>
          <p:cNvPr id="3" name="内容占位符 2"/>
          <p:cNvSpPr>
            <a:spLocks noGrp="1"/>
          </p:cNvSpPr>
          <p:nvPr>
            <p:ph idx="1"/>
          </p:nvPr>
        </p:nvSpPr>
        <p:spPr/>
        <p:txBody>
          <a:bodyPr/>
          <a:lstStyle/>
          <a:p>
            <a:r>
              <a:rPr lang="en-US" altLang="zh-CN" dirty="0" smtClean="0"/>
              <a:t>The conditional transfers offered to children in second and third years are not questioned</a:t>
            </a:r>
          </a:p>
          <a:p>
            <a:pPr lvl="1">
              <a:buFont typeface="Wingdings" panose="05000000000000000000" pitchFamily="2" charset="2"/>
              <a:buChar char="Ø"/>
            </a:pPr>
            <a:r>
              <a:rPr lang="en-US" altLang="zh-CN" dirty="0" smtClean="0"/>
              <a:t>Part of expected benefit</a:t>
            </a:r>
          </a:p>
          <a:p>
            <a:pPr lvl="1">
              <a:buFont typeface="Wingdings" panose="05000000000000000000" pitchFamily="2" charset="2"/>
              <a:buChar char="Ø"/>
            </a:pPr>
            <a:r>
              <a:rPr lang="en-US" altLang="zh-CN" dirty="0" smtClean="0"/>
              <a:t>High continuation rates even without subsidy, while the induced one would not continue; the number for second and third year is lower than the first because the program started in 1997</a:t>
            </a:r>
            <a:endParaRPr lang="zh-CN" altLang="en-US" dirty="0"/>
          </a:p>
        </p:txBody>
      </p:sp>
    </p:spTree>
    <p:extLst>
      <p:ext uri="{BB962C8B-B14F-4D97-AF65-F5344CB8AC3E}">
        <p14:creationId xmlns:p14="http://schemas.microsoft.com/office/powerpoint/2010/main" val="3773775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 The Efficiency Issue in </a:t>
            </a:r>
            <a:r>
              <a:rPr lang="en-US" altLang="zh-CN" dirty="0" err="1"/>
              <a:t>Progresa</a:t>
            </a:r>
            <a:endParaRPr lang="zh-CN" altLang="en-US" dirty="0"/>
          </a:p>
        </p:txBody>
      </p:sp>
      <p:sp>
        <p:nvSpPr>
          <p:cNvPr id="3" name="内容占位符 2"/>
          <p:cNvSpPr>
            <a:spLocks noGrp="1"/>
          </p:cNvSpPr>
          <p:nvPr>
            <p:ph idx="1"/>
          </p:nvPr>
        </p:nvSpPr>
        <p:spPr/>
        <p:txBody>
          <a:bodyPr/>
          <a:lstStyle/>
          <a:p>
            <a:r>
              <a:rPr lang="en-US" altLang="zh-CN" dirty="0" smtClean="0"/>
              <a:t>The efficiency of </a:t>
            </a:r>
            <a:r>
              <a:rPr lang="en-US" altLang="zh-CN" dirty="0" err="1"/>
              <a:t>P</a:t>
            </a:r>
            <a:r>
              <a:rPr lang="en-US" altLang="zh-CN" dirty="0" err="1" smtClean="0"/>
              <a:t>rogresa’s</a:t>
            </a:r>
            <a:r>
              <a:rPr lang="en-US" altLang="zh-CN" dirty="0" smtClean="0"/>
              <a:t> Education Transfers</a:t>
            </a:r>
          </a:p>
          <a:p>
            <a:pPr lvl="1">
              <a:buFont typeface="Wingdings" panose="05000000000000000000" pitchFamily="2" charset="2"/>
              <a:buChar char="Ø"/>
            </a:pPr>
            <a:r>
              <a:rPr lang="en-US" altLang="zh-CN" dirty="0" smtClean="0"/>
              <a:t>Two sources of inefficiency: in primary school; the children that would enter secondary school without transfer(64%)</a:t>
            </a:r>
          </a:p>
          <a:p>
            <a:pPr lvl="1">
              <a:buFont typeface="Wingdings" panose="05000000000000000000" pitchFamily="2" charset="2"/>
              <a:buChar char="Ø"/>
            </a:pPr>
            <a:r>
              <a:rPr lang="en-US" altLang="zh-CN" dirty="0" smtClean="0"/>
              <a:t>64-76---(1) lower cost, same effect?</a:t>
            </a:r>
          </a:p>
          <a:p>
            <a:pPr marL="457200" lvl="1" indent="0">
              <a:buNone/>
            </a:pPr>
            <a:r>
              <a:rPr lang="en-US" altLang="zh-CN" sz="2800" dirty="0" smtClean="0"/>
              <a:t>                  (2) the left 24, how would they join in</a:t>
            </a:r>
          </a:p>
          <a:p>
            <a:pPr marL="457200" lvl="1" indent="0">
              <a:buNone/>
            </a:pPr>
            <a:r>
              <a:rPr lang="en-US" altLang="zh-CN" sz="2800" dirty="0" smtClean="0"/>
              <a:t>                  (3) if founded, offer for them increases</a:t>
            </a:r>
            <a:r>
              <a:rPr lang="en-US" altLang="zh-CN" dirty="0" smtClean="0"/>
              <a:t>?</a:t>
            </a:r>
            <a:endParaRPr lang="zh-CN" altLang="en-US" dirty="0"/>
          </a:p>
        </p:txBody>
      </p:sp>
    </p:spTree>
    <p:extLst>
      <p:ext uri="{BB962C8B-B14F-4D97-AF65-F5344CB8AC3E}">
        <p14:creationId xmlns:p14="http://schemas.microsoft.com/office/powerpoint/2010/main" val="22513768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 The Efficiency Issue in </a:t>
            </a:r>
            <a:r>
              <a:rPr lang="en-US" altLang="zh-CN" dirty="0" err="1"/>
              <a:t>Progresa</a:t>
            </a:r>
            <a:endParaRPr lang="zh-CN" altLang="en-US" dirty="0"/>
          </a:p>
        </p:txBody>
      </p:sp>
      <p:sp>
        <p:nvSpPr>
          <p:cNvPr id="3" name="内容占位符 2"/>
          <p:cNvSpPr>
            <a:spLocks noGrp="1"/>
          </p:cNvSpPr>
          <p:nvPr>
            <p:ph idx="1"/>
          </p:nvPr>
        </p:nvSpPr>
        <p:spPr/>
        <p:txBody>
          <a:bodyPr/>
          <a:lstStyle/>
          <a:p>
            <a:r>
              <a:rPr lang="en-US" altLang="zh-CN" dirty="0" smtClean="0"/>
              <a:t>Opportunity cost --- work wages, but 30% children work, and they drop out for several other reasons, </a:t>
            </a:r>
            <a:r>
              <a:rPr lang="en-US" altLang="zh-CN" dirty="0" err="1" smtClean="0"/>
              <a:t>eg</a:t>
            </a:r>
            <a:r>
              <a:rPr lang="en-US" altLang="zh-CN" dirty="0" smtClean="0"/>
              <a:t>. do not like school or school is too far away---hard to calculate</a:t>
            </a:r>
          </a:p>
          <a:p>
            <a:r>
              <a:rPr lang="en-US" altLang="zh-CN" dirty="0" smtClean="0"/>
              <a:t>The cap on total conditional transfer to a household is used as the marginal response to varying conditional transfer amounts</a:t>
            </a:r>
            <a:endParaRPr lang="zh-CN" altLang="en-US" dirty="0"/>
          </a:p>
        </p:txBody>
      </p:sp>
    </p:spTree>
    <p:extLst>
      <p:ext uri="{BB962C8B-B14F-4D97-AF65-F5344CB8AC3E}">
        <p14:creationId xmlns:p14="http://schemas.microsoft.com/office/powerpoint/2010/main" val="27789372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II. A Model of Optimal Cash Transfer</a:t>
            </a:r>
            <a:endParaRPr lang="zh-CN" altLang="en-US" dirty="0"/>
          </a:p>
        </p:txBody>
      </p:sp>
      <p:sp>
        <p:nvSpPr>
          <p:cNvPr id="3" name="内容占位符 2"/>
          <p:cNvSpPr>
            <a:spLocks noGrp="1"/>
          </p:cNvSpPr>
          <p:nvPr>
            <p:ph idx="1"/>
          </p:nvPr>
        </p:nvSpPr>
        <p:spPr/>
        <p:txBody>
          <a:bodyPr>
            <a:normAutofit/>
          </a:bodyPr>
          <a:lstStyle/>
          <a:p>
            <a:r>
              <a:rPr lang="en-US" altLang="zh-CN" sz="2000" b="1" dirty="0" smtClean="0"/>
              <a:t>P(X,T)---P of characteristics X, eligible for a conditional transfer T will enroll in school</a:t>
            </a:r>
          </a:p>
          <a:p>
            <a:r>
              <a:rPr lang="en-US" altLang="zh-CN" sz="2000" b="1" dirty="0" smtClean="0"/>
              <a:t>I</a:t>
            </a:r>
            <a:r>
              <a:rPr lang="az-Cyrl-AZ" altLang="zh-CN" sz="2000" b="1" dirty="0" smtClean="0"/>
              <a:t>Є</a:t>
            </a:r>
            <a:r>
              <a:rPr lang="en-US" altLang="zh-CN" sz="2000" b="1" dirty="0" smtClean="0"/>
              <a:t>[0,1]---eligibility</a:t>
            </a:r>
          </a:p>
          <a:p>
            <a:r>
              <a:rPr lang="en-US" altLang="zh-CN" sz="2000" b="1" dirty="0"/>
              <a:t>f</a:t>
            </a:r>
            <a:r>
              <a:rPr lang="en-US" altLang="zh-CN" sz="2000" b="1" dirty="0" smtClean="0"/>
              <a:t>(x)--- density function of x</a:t>
            </a:r>
          </a:p>
          <a:p>
            <a:pPr>
              <a:buFont typeface="Wingdings" panose="05000000000000000000" pitchFamily="2" charset="2"/>
              <a:buChar char="Ø"/>
            </a:pPr>
            <a:r>
              <a:rPr lang="en-US" altLang="zh-CN" sz="2000" b="1" dirty="0" smtClean="0"/>
              <a:t>To maximize the gain in enrollment over the population</a:t>
            </a:r>
          </a:p>
          <a:p>
            <a:endParaRPr lang="en-US" altLang="zh-CN" sz="2000" b="1" dirty="0"/>
          </a:p>
          <a:p>
            <a:endParaRPr lang="en-US" altLang="zh-CN" sz="2000" b="1" dirty="0" smtClean="0"/>
          </a:p>
          <a:p>
            <a:endParaRPr lang="en-US" altLang="zh-CN" sz="2000" b="1" dirty="0" smtClean="0"/>
          </a:p>
          <a:p>
            <a:pPr>
              <a:buFont typeface="Wingdings" panose="05000000000000000000" pitchFamily="2" charset="2"/>
              <a:buChar char="Ø"/>
            </a:pPr>
            <a:r>
              <a:rPr lang="en-US" altLang="zh-CN" sz="2000" b="1" dirty="0" smtClean="0"/>
              <a:t>Subject to a budget constraint</a:t>
            </a:r>
          </a:p>
          <a:p>
            <a:endParaRPr lang="en-US" altLang="zh-CN" sz="2000" b="1" dirty="0"/>
          </a:p>
          <a:p>
            <a:endParaRPr lang="en-US" altLang="zh-CN" sz="2000" b="1" dirty="0" smtClean="0"/>
          </a:p>
          <a:p>
            <a:pPr marL="0" indent="0">
              <a:buNone/>
            </a:pPr>
            <a:r>
              <a:rPr lang="en-US" altLang="zh-CN" sz="2000" b="1" dirty="0" smtClean="0"/>
              <a:t>       where B is the budget available for the program</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572889"/>
            <a:ext cx="581025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5021" y="4869160"/>
            <a:ext cx="5095875"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70190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3724" y="2198020"/>
            <a:ext cx="5543550"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normAutofit fontScale="90000"/>
          </a:bodyPr>
          <a:lstStyle/>
          <a:p>
            <a:r>
              <a:rPr lang="en-US" altLang="zh-CN" dirty="0"/>
              <a:t>II. A Model of Optimal Cash Transfer</a:t>
            </a:r>
            <a:endParaRPr lang="zh-CN" altLang="en-US" dirty="0"/>
          </a:p>
        </p:txBody>
      </p:sp>
      <p:sp>
        <p:nvSpPr>
          <p:cNvPr id="3" name="内容占位符 2"/>
          <p:cNvSpPr>
            <a:spLocks noGrp="1"/>
          </p:cNvSpPr>
          <p:nvPr>
            <p:ph idx="1"/>
          </p:nvPr>
        </p:nvSpPr>
        <p:spPr>
          <a:xfrm>
            <a:off x="457200" y="1600200"/>
            <a:ext cx="8229600" cy="4709120"/>
          </a:xfrm>
        </p:spPr>
        <p:txBody>
          <a:bodyPr>
            <a:normAutofit lnSpcReduction="10000"/>
          </a:bodyPr>
          <a:lstStyle/>
          <a:p>
            <a:pPr>
              <a:buFont typeface="Wingdings" panose="05000000000000000000" pitchFamily="2" charset="2"/>
              <a:buChar char="Ø"/>
            </a:pPr>
            <a:r>
              <a:rPr lang="en-US" altLang="zh-CN" sz="2000" b="1" dirty="0"/>
              <a:t>The first order condition for the optimal conditional transfer is that, for any eligible child(I=1</a:t>
            </a:r>
            <a:r>
              <a:rPr lang="en-US" altLang="zh-CN" sz="2000" b="1" dirty="0" smtClean="0"/>
              <a:t>),</a:t>
            </a:r>
          </a:p>
          <a:p>
            <a:pPr>
              <a:buFont typeface="Wingdings" panose="05000000000000000000" pitchFamily="2" charset="2"/>
              <a:buChar char="Ø"/>
            </a:pPr>
            <a:endParaRPr lang="en-US" altLang="zh-CN" sz="2000" b="1" dirty="0"/>
          </a:p>
          <a:p>
            <a:pPr>
              <a:buFont typeface="Wingdings" panose="05000000000000000000" pitchFamily="2" charset="2"/>
              <a:buChar char="Ø"/>
            </a:pPr>
            <a:r>
              <a:rPr lang="en-US" altLang="zh-CN" sz="2000" b="1" dirty="0" smtClean="0"/>
              <a:t>Where                     and    is the Lagrange multiplier associated with the budget constraint</a:t>
            </a:r>
          </a:p>
          <a:p>
            <a:pPr>
              <a:buFont typeface="Wingdings" panose="05000000000000000000" pitchFamily="2" charset="2"/>
              <a:buChar char="Ø"/>
            </a:pPr>
            <a:r>
              <a:rPr lang="en-US" altLang="zh-CN" sz="2000" b="1" dirty="0" smtClean="0"/>
              <a:t>The cost of transfers:</a:t>
            </a:r>
          </a:p>
          <a:p>
            <a:pPr>
              <a:buFont typeface="Wingdings" panose="05000000000000000000" pitchFamily="2" charset="2"/>
              <a:buChar char="Ø"/>
            </a:pPr>
            <a:endParaRPr lang="en-US" altLang="zh-CN" sz="2000" b="1" dirty="0"/>
          </a:p>
          <a:p>
            <a:pPr>
              <a:buFont typeface="Wingdings" panose="05000000000000000000" pitchFamily="2" charset="2"/>
              <a:buChar char="Ø"/>
            </a:pPr>
            <a:r>
              <a:rPr lang="en-US" altLang="zh-CN" sz="2000" b="1" dirty="0" smtClean="0"/>
              <a:t>And the marginal equivalent of the decomposition of the cost of transfer:</a:t>
            </a:r>
          </a:p>
          <a:p>
            <a:pPr>
              <a:buFont typeface="Wingdings" panose="05000000000000000000" pitchFamily="2" charset="2"/>
              <a:buChar char="Ø"/>
            </a:pPr>
            <a:endParaRPr lang="en-US" altLang="zh-CN" sz="2000" b="1" dirty="0" smtClean="0"/>
          </a:p>
          <a:p>
            <a:pPr>
              <a:buFont typeface="Wingdings" panose="05000000000000000000" pitchFamily="2" charset="2"/>
              <a:buChar char="Ø"/>
            </a:pPr>
            <a:r>
              <a:rPr lang="en-US" altLang="zh-CN" sz="2000" b="1" dirty="0" smtClean="0"/>
              <a:t>Optimal eligibility</a:t>
            </a:r>
          </a:p>
          <a:p>
            <a:pPr>
              <a:buFont typeface="Wingdings" panose="05000000000000000000" pitchFamily="2" charset="2"/>
              <a:buChar char="Ø"/>
            </a:pPr>
            <a:endParaRPr lang="en-US" altLang="zh-CN" sz="2000" b="1" dirty="0"/>
          </a:p>
          <a:p>
            <a:pPr>
              <a:buFont typeface="Wingdings" panose="05000000000000000000" pitchFamily="2" charset="2"/>
              <a:buChar char="Ø"/>
            </a:pPr>
            <a:endParaRPr lang="en-US" altLang="zh-CN" sz="2000" b="1" dirty="0"/>
          </a:p>
          <a:p>
            <a:pPr>
              <a:buFont typeface="Wingdings" panose="05000000000000000000" pitchFamily="2" charset="2"/>
              <a:buChar char="Ø"/>
            </a:pPr>
            <a:r>
              <a:rPr lang="en-US" altLang="zh-CN" sz="2000" b="1" dirty="0" smtClean="0"/>
              <a:t>The optimal allocation of a budget B is the solution to the system of equation (2)(3)(4)</a:t>
            </a:r>
          </a:p>
          <a:p>
            <a:endParaRPr lang="en-US" altLang="zh-CN" sz="2000" b="1"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3848" y="2503838"/>
            <a:ext cx="1085850"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8422" y="2560988"/>
            <a:ext cx="171450" cy="23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3848" y="3429000"/>
            <a:ext cx="5829300"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9952" y="4149080"/>
            <a:ext cx="1238250"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3848" y="4797152"/>
            <a:ext cx="5629275"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34400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II. A Model of Optimal Cash Transfer</a:t>
            </a:r>
            <a:endParaRPr lang="zh-CN" altLang="en-US" dirty="0"/>
          </a:p>
        </p:txBody>
      </p:sp>
      <p:sp>
        <p:nvSpPr>
          <p:cNvPr id="3" name="内容占位符 2"/>
          <p:cNvSpPr>
            <a:spLocks noGrp="1"/>
          </p:cNvSpPr>
          <p:nvPr>
            <p:ph idx="1"/>
          </p:nvPr>
        </p:nvSpPr>
        <p:spPr>
          <a:xfrm>
            <a:off x="539552" y="1556792"/>
            <a:ext cx="8229600" cy="4525963"/>
          </a:xfrm>
        </p:spPr>
        <p:txBody>
          <a:bodyPr/>
          <a:lstStyle/>
          <a:p>
            <a:pPr>
              <a:buFont typeface="Wingdings" panose="05000000000000000000" pitchFamily="2" charset="2"/>
              <a:buChar char="Ø"/>
            </a:pPr>
            <a:r>
              <a:rPr lang="en-US" altLang="zh-CN" sz="2000" b="1" dirty="0" smtClean="0"/>
              <a:t>Linear probability model :the conditional expectation of the enrollment probability is</a:t>
            </a:r>
          </a:p>
          <a:p>
            <a:pPr>
              <a:buFont typeface="Wingdings" panose="05000000000000000000" pitchFamily="2" charset="2"/>
              <a:buChar char="Ø"/>
            </a:pPr>
            <a:endParaRPr lang="en-US" altLang="zh-CN" sz="2000" b="1" dirty="0"/>
          </a:p>
          <a:p>
            <a:pPr>
              <a:buFont typeface="Wingdings" panose="05000000000000000000" pitchFamily="2" charset="2"/>
              <a:buChar char="Ø"/>
            </a:pPr>
            <a:r>
              <a:rPr lang="en-US" altLang="zh-CN" sz="2000" b="1" dirty="0" smtClean="0"/>
              <a:t>From (3) and (5)</a:t>
            </a:r>
          </a:p>
          <a:p>
            <a:pPr>
              <a:buFont typeface="Wingdings" panose="05000000000000000000" pitchFamily="2" charset="2"/>
              <a:buChar char="Ø"/>
            </a:pPr>
            <a:endParaRPr lang="en-US" altLang="zh-CN" sz="2000" b="1" dirty="0"/>
          </a:p>
          <a:p>
            <a:pPr>
              <a:buFont typeface="Wingdings" panose="05000000000000000000" pitchFamily="2" charset="2"/>
              <a:buChar char="Ø"/>
            </a:pPr>
            <a:endParaRPr lang="en-US" altLang="zh-CN" sz="2000" b="1" dirty="0" smtClean="0"/>
          </a:p>
          <a:p>
            <a:pPr>
              <a:buFont typeface="Wingdings" panose="05000000000000000000" pitchFamily="2" charset="2"/>
              <a:buChar char="Ø"/>
            </a:pPr>
            <a:r>
              <a:rPr lang="en-US" altLang="zh-CN" sz="2000" b="1" dirty="0" smtClean="0"/>
              <a:t>The expression shows that both eligibility and the optimal conditional transfer for any given child are function of the ratio</a:t>
            </a:r>
          </a:p>
          <a:p>
            <a:pPr>
              <a:buFont typeface="Wingdings" panose="05000000000000000000" pitchFamily="2" charset="2"/>
              <a:buChar char="Ø"/>
            </a:pPr>
            <a:endParaRPr lang="en-US" altLang="zh-CN" sz="2000" b="1" dirty="0"/>
          </a:p>
          <a:p>
            <a:pPr>
              <a:buFont typeface="Wingdings" panose="05000000000000000000" pitchFamily="2" charset="2"/>
              <a:buChar char="Ø"/>
            </a:pPr>
            <a:endParaRPr lang="en-US" altLang="zh-CN" sz="2000" b="1" dirty="0" smtClean="0"/>
          </a:p>
          <a:p>
            <a:pPr>
              <a:buFont typeface="Wingdings" panose="05000000000000000000" pitchFamily="2" charset="2"/>
              <a:buChar char="Ø"/>
            </a:pPr>
            <a:r>
              <a:rPr lang="en-US" altLang="zh-CN" sz="2000" b="1" dirty="0" smtClean="0"/>
              <a:t>Too complex to use in reality. But still useful. X is observable</a:t>
            </a:r>
          </a:p>
          <a:p>
            <a:pPr>
              <a:buFont typeface="Wingdings" panose="05000000000000000000" pitchFamily="2" charset="2"/>
              <a:buChar char="Ø"/>
            </a:pPr>
            <a:endParaRPr lang="en-US" altLang="zh-CN" sz="2000" b="1" dirty="0" smtClean="0"/>
          </a:p>
          <a:p>
            <a:pPr>
              <a:buFont typeface="Wingdings" panose="05000000000000000000" pitchFamily="2" charset="2"/>
              <a:buChar char="Ø"/>
            </a:pPr>
            <a:endParaRPr lang="zh-CN" altLang="en-US"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276872"/>
            <a:ext cx="4619625"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接连接符 4"/>
          <p:cNvCxnSpPr/>
          <p:nvPr/>
        </p:nvCxnSpPr>
        <p:spPr>
          <a:xfrm>
            <a:off x="5148064" y="2564904"/>
            <a:ext cx="21602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3068960"/>
            <a:ext cx="5276850" cy="64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4420851"/>
            <a:ext cx="5029200" cy="63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直接连接符 8"/>
          <p:cNvCxnSpPr/>
          <p:nvPr/>
        </p:nvCxnSpPr>
        <p:spPr>
          <a:xfrm>
            <a:off x="4788024" y="4941168"/>
            <a:ext cx="104411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524328" y="6309320"/>
            <a:ext cx="1419894" cy="369332"/>
          </a:xfrm>
          <a:prstGeom prst="rect">
            <a:avLst/>
          </a:prstGeom>
          <a:noFill/>
        </p:spPr>
        <p:txBody>
          <a:bodyPr wrap="square" rtlCol="0">
            <a:spAutoFit/>
          </a:bodyPr>
          <a:lstStyle/>
          <a:p>
            <a:r>
              <a:rPr lang="en-US" altLang="zh-CN" dirty="0" smtClean="0">
                <a:hlinkClick r:id="rId5" action="ppaction://hlinksldjump"/>
              </a:rPr>
              <a:t>Back</a:t>
            </a:r>
            <a:endParaRPr lang="zh-CN" altLang="en-US" dirty="0"/>
          </a:p>
        </p:txBody>
      </p:sp>
    </p:spTree>
    <p:extLst>
      <p:ext uri="{BB962C8B-B14F-4D97-AF65-F5344CB8AC3E}">
        <p14:creationId xmlns:p14="http://schemas.microsoft.com/office/powerpoint/2010/main" val="28984890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II. A Model of Optimal Cash Transfer</a:t>
            </a:r>
            <a:endParaRPr lang="zh-CN" altLang="en-US" dirty="0"/>
          </a:p>
        </p:txBody>
      </p:sp>
      <p:sp>
        <p:nvSpPr>
          <p:cNvPr id="3" name="内容占位符 2"/>
          <p:cNvSpPr>
            <a:spLocks noGrp="1"/>
          </p:cNvSpPr>
          <p:nvPr>
            <p:ph idx="1"/>
          </p:nvPr>
        </p:nvSpPr>
        <p:spPr>
          <a:xfrm>
            <a:off x="467544" y="1484784"/>
            <a:ext cx="8229600" cy="5141168"/>
          </a:xfrm>
        </p:spPr>
        <p:txBody>
          <a:bodyPr>
            <a:normAutofit/>
          </a:bodyPr>
          <a:lstStyle/>
          <a:p>
            <a:r>
              <a:rPr lang="en-US" altLang="zh-CN" sz="2000" b="1" dirty="0" smtClean="0"/>
              <a:t>An Implementable Conditional Cash Transfer Program</a:t>
            </a:r>
          </a:p>
          <a:p>
            <a:r>
              <a:rPr lang="en-US" altLang="zh-CN" sz="2000" b="1" dirty="0" smtClean="0"/>
              <a:t>Simple and transparent---</a:t>
            </a:r>
            <a:r>
              <a:rPr lang="en-US" altLang="zh-CN" sz="2000" b="1" dirty="0" err="1" smtClean="0"/>
              <a:t>Progresa</a:t>
            </a:r>
            <a:r>
              <a:rPr lang="en-US" altLang="zh-CN" sz="2000" b="1" dirty="0" smtClean="0"/>
              <a:t>: grade and gender ---simplify (7) to a linear index on the basis of a few characteristics Z of the children.</a:t>
            </a:r>
          </a:p>
          <a:p>
            <a:r>
              <a:rPr lang="en-US" altLang="zh-CN" sz="2000" b="1" dirty="0"/>
              <a:t> </a:t>
            </a:r>
            <a:r>
              <a:rPr lang="en-US" altLang="zh-CN" sz="2000" b="1" dirty="0" smtClean="0"/>
              <a:t>Satisfy (1) and (2), and using simple linear formulas</a:t>
            </a:r>
          </a:p>
          <a:p>
            <a:endParaRPr lang="en-US" altLang="zh-CN" sz="2000" b="1" dirty="0" smtClean="0"/>
          </a:p>
          <a:p>
            <a:pPr marL="0" indent="0">
              <a:buNone/>
            </a:pPr>
            <a:r>
              <a:rPr lang="en-US" altLang="zh-CN" sz="2000" b="1" dirty="0" smtClean="0"/>
              <a:t>      where Z is the subset of characteristics and                         need to be            determined</a:t>
            </a:r>
          </a:p>
          <a:p>
            <a:r>
              <a:rPr lang="en-US" altLang="zh-CN" sz="2000" b="1" dirty="0" smtClean="0"/>
              <a:t>Optimal eligibility:</a:t>
            </a:r>
          </a:p>
          <a:p>
            <a:endParaRPr lang="en-US" altLang="zh-CN" sz="2000" b="1" dirty="0"/>
          </a:p>
          <a:p>
            <a:r>
              <a:rPr lang="en-US" altLang="zh-CN" sz="2000" b="1" dirty="0"/>
              <a:t>a</a:t>
            </a:r>
            <a:r>
              <a:rPr lang="en-US" altLang="zh-CN" sz="2000" b="1" dirty="0" smtClean="0"/>
              <a:t> is solution to the maximization of a quadratic function:</a:t>
            </a:r>
          </a:p>
          <a:p>
            <a:endParaRPr lang="en-US" altLang="zh-CN" sz="2000" b="1" dirty="0" smtClean="0"/>
          </a:p>
          <a:p>
            <a:endParaRPr lang="en-US" altLang="zh-CN" sz="2000" b="1" dirty="0"/>
          </a:p>
          <a:p>
            <a:pPr marL="0" indent="0">
              <a:buNone/>
            </a:pPr>
            <a:r>
              <a:rPr lang="en-US" altLang="zh-CN" sz="2000" b="1" dirty="0"/>
              <a:t> </a:t>
            </a:r>
            <a:r>
              <a:rPr lang="en-US" altLang="zh-CN" sz="2000" b="1" dirty="0" smtClean="0"/>
              <a:t>     where E is the set of eligible children,                 is the marginal effect of the conditional transfer on child’s school enrollment .                P without 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2024" y="2868378"/>
            <a:ext cx="4829175"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4200" y="3316405"/>
            <a:ext cx="1352550"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0099" y="4249688"/>
            <a:ext cx="4991100"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6044" y="4969768"/>
            <a:ext cx="5753100"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0376" y="5797385"/>
            <a:ext cx="857250"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38528" y="6085497"/>
            <a:ext cx="838200"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a:hlinkClick r:id="rId8" action="ppaction://hlinksldjump"/>
          </p:cNvPr>
          <p:cNvSpPr txBox="1"/>
          <p:nvPr/>
        </p:nvSpPr>
        <p:spPr>
          <a:xfrm>
            <a:off x="8244408" y="6455398"/>
            <a:ext cx="1080120" cy="369332"/>
          </a:xfrm>
          <a:prstGeom prst="rect">
            <a:avLst/>
          </a:prstGeom>
          <a:noFill/>
        </p:spPr>
        <p:txBody>
          <a:bodyPr wrap="square" rtlCol="0">
            <a:spAutoFit/>
          </a:bodyPr>
          <a:lstStyle/>
          <a:p>
            <a:r>
              <a:rPr lang="en-US" altLang="zh-CN" dirty="0" smtClean="0">
                <a:hlinkClick r:id="rId8" action="ppaction://hlinksldjump"/>
              </a:rPr>
              <a:t>back</a:t>
            </a:r>
            <a:endParaRPr lang="zh-CN" altLang="en-US" dirty="0"/>
          </a:p>
        </p:txBody>
      </p:sp>
    </p:spTree>
    <p:extLst>
      <p:ext uri="{BB962C8B-B14F-4D97-AF65-F5344CB8AC3E}">
        <p14:creationId xmlns:p14="http://schemas.microsoft.com/office/powerpoint/2010/main" val="6278406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II. A Model of Optimal Cash Transfer</a:t>
            </a:r>
            <a:endParaRPr lang="zh-CN" altLang="en-US" dirty="0"/>
          </a:p>
        </p:txBody>
      </p:sp>
      <p:sp>
        <p:nvSpPr>
          <p:cNvPr id="3" name="内容占位符 2"/>
          <p:cNvSpPr>
            <a:spLocks noGrp="1"/>
          </p:cNvSpPr>
          <p:nvPr>
            <p:ph idx="1"/>
          </p:nvPr>
        </p:nvSpPr>
        <p:spPr/>
        <p:txBody>
          <a:bodyPr>
            <a:normAutofit/>
          </a:bodyPr>
          <a:lstStyle/>
          <a:p>
            <a:r>
              <a:rPr lang="en-US" altLang="zh-CN" dirty="0" err="1" smtClean="0"/>
              <a:t>Za</a:t>
            </a:r>
            <a:r>
              <a:rPr lang="en-US" altLang="zh-CN" dirty="0" smtClean="0"/>
              <a:t> determines not only eligibility but also the conditional transfer amount</a:t>
            </a:r>
          </a:p>
          <a:p>
            <a:r>
              <a:rPr lang="en-US" altLang="zh-CN" dirty="0" smtClean="0"/>
              <a:t>Empirical question:</a:t>
            </a:r>
          </a:p>
          <a:p>
            <a:pPr lvl="1">
              <a:buFont typeface="Wingdings" panose="05000000000000000000" pitchFamily="2" charset="2"/>
              <a:buChar char="Ø"/>
            </a:pPr>
            <a:r>
              <a:rPr lang="en-US" altLang="zh-CN" dirty="0" smtClean="0"/>
              <a:t>Whether the use of this simple scoring schedule is close enough to the optimal  condition cash transfer schedule</a:t>
            </a:r>
          </a:p>
          <a:p>
            <a:pPr lvl="1">
              <a:buFont typeface="Wingdings" panose="05000000000000000000" pitchFamily="2" charset="2"/>
              <a:buChar char="Ø"/>
            </a:pPr>
            <a:r>
              <a:rPr lang="en-US" altLang="zh-CN" dirty="0" smtClean="0"/>
              <a:t>What type I and type II errors are made in this implementation.</a:t>
            </a:r>
          </a:p>
          <a:p>
            <a:endParaRPr lang="zh-CN" altLang="en-US" dirty="0"/>
          </a:p>
        </p:txBody>
      </p:sp>
    </p:spTree>
    <p:extLst>
      <p:ext uri="{BB962C8B-B14F-4D97-AF65-F5344CB8AC3E}">
        <p14:creationId xmlns:p14="http://schemas.microsoft.com/office/powerpoint/2010/main" val="8393773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III. Predicting </a:t>
            </a:r>
            <a:r>
              <a:rPr lang="en-US" altLang="zh-CN" dirty="0"/>
              <a:t>E</a:t>
            </a:r>
            <a:r>
              <a:rPr lang="en-US" altLang="zh-CN" dirty="0" smtClean="0"/>
              <a:t>nrollment</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3513" y="1434218"/>
            <a:ext cx="6400800"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内容占位符 2"/>
          <p:cNvSpPr>
            <a:spLocks noGrp="1"/>
          </p:cNvSpPr>
          <p:nvPr>
            <p:ph idx="1"/>
          </p:nvPr>
        </p:nvSpPr>
        <p:spPr>
          <a:xfrm>
            <a:off x="457200" y="1196752"/>
            <a:ext cx="8229600" cy="5256584"/>
          </a:xfrm>
        </p:spPr>
        <p:txBody>
          <a:bodyPr>
            <a:normAutofit/>
          </a:bodyPr>
          <a:lstStyle/>
          <a:p>
            <a:r>
              <a:rPr lang="en-US" altLang="zh-CN" sz="2000" dirty="0" smtClean="0"/>
              <a:t>The empirical equivalent to equation (6) is written as (the linear)</a:t>
            </a:r>
          </a:p>
          <a:p>
            <a:endParaRPr lang="en-US" altLang="zh-CN" sz="2000" dirty="0"/>
          </a:p>
          <a:p>
            <a:endParaRPr lang="en-US" altLang="zh-CN" sz="2000" dirty="0" smtClean="0"/>
          </a:p>
          <a:p>
            <a:endParaRPr lang="en-US" altLang="zh-CN" sz="2000" dirty="0"/>
          </a:p>
          <a:p>
            <a:pPr marL="0" indent="0">
              <a:buNone/>
            </a:pPr>
            <a:r>
              <a:rPr lang="en-US" altLang="zh-CN" sz="2000" dirty="0"/>
              <a:t> </a:t>
            </a:r>
            <a:r>
              <a:rPr lang="en-US" altLang="zh-CN" sz="2000" dirty="0" smtClean="0"/>
              <a:t>      where     is a binary variable indication the enrollment status of child</a:t>
            </a:r>
            <a:r>
              <a:rPr lang="en-US" altLang="zh-CN" sz="2000" dirty="0" smtClean="0">
                <a:latin typeface="Harlow Solid Italic" panose="04030604020F02020D02" pitchFamily="82" charset="0"/>
              </a:rPr>
              <a:t> </a:t>
            </a:r>
            <a:r>
              <a:rPr lang="en-US" altLang="zh-CN" sz="2000" dirty="0" err="1" smtClean="0">
                <a:latin typeface="Harlow Solid Italic" panose="04030604020F02020D02" pitchFamily="82" charset="0"/>
              </a:rPr>
              <a:t>i</a:t>
            </a:r>
            <a:r>
              <a:rPr lang="en-US" altLang="zh-CN" sz="2000" dirty="0" smtClean="0">
                <a:latin typeface="Harlow Solid Italic" panose="04030604020F02020D02" pitchFamily="82" charset="0"/>
              </a:rPr>
              <a:t> </a:t>
            </a:r>
          </a:p>
          <a:p>
            <a:pPr marL="0" indent="0">
              <a:buNone/>
            </a:pPr>
            <a:endParaRPr lang="en-US" altLang="zh-CN" sz="2000" dirty="0" smtClean="0">
              <a:latin typeface="Harlow Solid Italic" panose="04030604020F02020D02" pitchFamily="82" charset="0"/>
            </a:endParaRPr>
          </a:p>
          <a:p>
            <a:pPr marL="0" indent="0">
              <a:buNone/>
            </a:pPr>
            <a:endParaRPr lang="en-US" altLang="zh-CN" sz="2000" dirty="0" smtClean="0">
              <a:latin typeface="Harlow Solid Italic" panose="04030604020F02020D02" pitchFamily="82" charset="0"/>
            </a:endParaRPr>
          </a:p>
          <a:p>
            <a:pPr marL="457200" indent="-457200">
              <a:buFont typeface="+mj-lt"/>
              <a:buAutoNum type="arabicPeriod"/>
            </a:pPr>
            <a:r>
              <a:rPr lang="en-US" altLang="zh-CN" sz="2000" dirty="0" smtClean="0"/>
              <a:t>The increasing in probability that qualifying poor children (T2C1)</a:t>
            </a:r>
          </a:p>
          <a:p>
            <a:pPr marL="457200" indent="-457200">
              <a:buFont typeface="+mj-lt"/>
              <a:buAutoNum type="arabicPeriod"/>
            </a:pPr>
            <a:r>
              <a:rPr lang="en-US" altLang="zh-CN" sz="2000" dirty="0" smtClean="0"/>
              <a:t>Marginal effect of the conditional transfer: high, $100 +</a:t>
            </a:r>
          </a:p>
          <a:p>
            <a:pPr marL="457200" indent="-457200">
              <a:buFont typeface="+mj-lt"/>
              <a:buAutoNum type="arabicPeriod"/>
            </a:pPr>
            <a:r>
              <a:rPr lang="en-US" altLang="zh-CN" sz="2000" dirty="0" smtClean="0"/>
              <a:t>Adding child, household, and community controls-T3</a:t>
            </a:r>
          </a:p>
          <a:p>
            <a:pPr marL="457200" indent="-457200">
              <a:buFont typeface="+mj-lt"/>
              <a:buAutoNum type="arabicPeriod"/>
            </a:pPr>
            <a:r>
              <a:rPr lang="en-US" altLang="zh-CN" sz="2000" dirty="0" smtClean="0"/>
              <a:t>Heterogeneity of impact across categories : gender different from above; All of them have large impact on enrollment</a:t>
            </a:r>
          </a:p>
          <a:p>
            <a:pPr marL="457200" indent="-457200">
              <a:buFont typeface="+mj-lt"/>
              <a:buAutoNum type="arabicPeriod"/>
            </a:pPr>
            <a:r>
              <a:rPr lang="en-US" altLang="zh-CN" sz="2000" dirty="0" smtClean="0"/>
              <a:t>Predictive model to evaluate the impact of targeting on enrollment</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2102" y="3124906"/>
            <a:ext cx="247650"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2529593"/>
            <a:ext cx="7991475"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直接连接符 6"/>
          <p:cNvCxnSpPr/>
          <p:nvPr/>
        </p:nvCxnSpPr>
        <p:spPr>
          <a:xfrm>
            <a:off x="467544" y="4077072"/>
            <a:ext cx="360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7544" y="4509120"/>
            <a:ext cx="360040"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67544" y="4869160"/>
            <a:ext cx="360040"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67544" y="5157192"/>
            <a:ext cx="360040"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02790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III. Predicting Enrollment</a:t>
            </a:r>
            <a:endParaRPr lang="zh-CN" altLang="en-US" dirty="0"/>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7" y="1547524"/>
            <a:ext cx="9144000" cy="53064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接连接符 4"/>
          <p:cNvCxnSpPr/>
          <p:nvPr/>
        </p:nvCxnSpPr>
        <p:spPr>
          <a:xfrm>
            <a:off x="2915816" y="2708920"/>
            <a:ext cx="93610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139952" y="3068960"/>
            <a:ext cx="792088"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411440" y="5471781"/>
            <a:ext cx="960760"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411440" y="5301208"/>
            <a:ext cx="2184896"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441150" y="5661248"/>
            <a:ext cx="2184896"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8128661" y="23281"/>
            <a:ext cx="1008112" cy="369332"/>
          </a:xfrm>
          <a:prstGeom prst="rect">
            <a:avLst/>
          </a:prstGeom>
          <a:noFill/>
        </p:spPr>
        <p:txBody>
          <a:bodyPr wrap="square" rtlCol="0">
            <a:spAutoFit/>
          </a:bodyPr>
          <a:lstStyle/>
          <a:p>
            <a:r>
              <a:rPr lang="en-US" altLang="zh-CN" dirty="0" smtClean="0">
                <a:hlinkClick r:id="rId3" action="ppaction://hlinksldjump"/>
              </a:rPr>
              <a:t>Back</a:t>
            </a:r>
            <a:endParaRPr lang="zh-CN" altLang="en-US" dirty="0"/>
          </a:p>
        </p:txBody>
      </p:sp>
      <p:cxnSp>
        <p:nvCxnSpPr>
          <p:cNvPr id="10" name="直接连接符 9"/>
          <p:cNvCxnSpPr/>
          <p:nvPr/>
        </p:nvCxnSpPr>
        <p:spPr>
          <a:xfrm>
            <a:off x="6660232" y="3356992"/>
            <a:ext cx="936104"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73820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a:t>
            </a:r>
            <a:endParaRPr lang="zh-CN" altLang="en-US" dirty="0"/>
          </a:p>
        </p:txBody>
      </p:sp>
      <p:sp>
        <p:nvSpPr>
          <p:cNvPr id="3" name="内容占位符 2"/>
          <p:cNvSpPr>
            <a:spLocks noGrp="1"/>
          </p:cNvSpPr>
          <p:nvPr>
            <p:ph idx="1"/>
          </p:nvPr>
        </p:nvSpPr>
        <p:spPr/>
        <p:txBody>
          <a:bodyPr/>
          <a:lstStyle/>
          <a:p>
            <a:r>
              <a:rPr lang="en-US" altLang="zh-CN" dirty="0" smtClean="0"/>
              <a:t>Conditional cash transfer</a:t>
            </a:r>
          </a:p>
          <a:p>
            <a:pPr lvl="1">
              <a:buFont typeface="Wingdings" panose="05000000000000000000" pitchFamily="2" charset="2"/>
              <a:buChar char="Ø"/>
            </a:pPr>
            <a:r>
              <a:rPr lang="en-US" altLang="zh-CN" dirty="0" smtClean="0"/>
              <a:t>To induce investment of children’s human capital</a:t>
            </a:r>
          </a:p>
          <a:p>
            <a:pPr lvl="1">
              <a:buFont typeface="Wingdings" panose="05000000000000000000" pitchFamily="2" charset="2"/>
              <a:buChar char="Ø"/>
            </a:pPr>
            <a:r>
              <a:rPr lang="en-US" altLang="zh-CN" dirty="0"/>
              <a:t>Require meeting the school attendance and health practice requirement</a:t>
            </a:r>
            <a:endParaRPr lang="zh-CN" altLang="en-US" dirty="0"/>
          </a:p>
          <a:p>
            <a:pPr lvl="1">
              <a:buFont typeface="Wingdings" panose="05000000000000000000" pitchFamily="2" charset="2"/>
              <a:buChar char="Ø"/>
            </a:pPr>
            <a:r>
              <a:rPr lang="en-US" altLang="zh-CN" dirty="0" smtClean="0"/>
              <a:t>Presuming </a:t>
            </a:r>
            <a:r>
              <a:rPr lang="en-US" altLang="zh-CN" dirty="0"/>
              <a:t>social service (income effect) do not work---into price </a:t>
            </a:r>
            <a:r>
              <a:rPr lang="en-US" altLang="zh-CN" dirty="0" smtClean="0"/>
              <a:t>effect</a:t>
            </a:r>
            <a:endParaRPr lang="en-US" altLang="zh-CN" dirty="0"/>
          </a:p>
        </p:txBody>
      </p:sp>
    </p:spTree>
    <p:extLst>
      <p:ext uri="{BB962C8B-B14F-4D97-AF65-F5344CB8AC3E}">
        <p14:creationId xmlns:p14="http://schemas.microsoft.com/office/powerpoint/2010/main" val="39270833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III. Predicting Enrollment</a:t>
            </a:r>
            <a:endParaRPr lang="zh-CN" altLang="en-US" dirty="0"/>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1" y="1430666"/>
            <a:ext cx="9166127" cy="5445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接连接符 4"/>
          <p:cNvCxnSpPr/>
          <p:nvPr/>
        </p:nvCxnSpPr>
        <p:spPr>
          <a:xfrm>
            <a:off x="5436096" y="2731084"/>
            <a:ext cx="936104"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402288" y="4509120"/>
            <a:ext cx="936104"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436096" y="3717032"/>
            <a:ext cx="936104"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402288" y="4077072"/>
            <a:ext cx="936104"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436096" y="4725144"/>
            <a:ext cx="936104"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458733" y="6237312"/>
            <a:ext cx="936104"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458733" y="4869160"/>
            <a:ext cx="91346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447414" y="5229200"/>
            <a:ext cx="913467"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3067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III. Predicting Enrollment</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7" y="2060848"/>
            <a:ext cx="9147509" cy="3507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01679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III. Predicting Enrollment</a:t>
            </a:r>
            <a:endParaRPr lang="zh-CN" altLang="en-US" dirty="0"/>
          </a:p>
        </p:txBody>
      </p:sp>
      <p:sp>
        <p:nvSpPr>
          <p:cNvPr id="3" name="内容占位符 2"/>
          <p:cNvSpPr>
            <a:spLocks noGrp="1"/>
          </p:cNvSpPr>
          <p:nvPr>
            <p:ph idx="1"/>
          </p:nvPr>
        </p:nvSpPr>
        <p:spPr/>
        <p:txBody>
          <a:bodyPr/>
          <a:lstStyle/>
          <a:p>
            <a:endParaRPr lang="zh-CN"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28800"/>
            <a:ext cx="9200370" cy="46207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接连接符 4"/>
          <p:cNvCxnSpPr/>
          <p:nvPr/>
        </p:nvCxnSpPr>
        <p:spPr>
          <a:xfrm>
            <a:off x="3779912" y="3140968"/>
            <a:ext cx="208823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843808" y="3140968"/>
            <a:ext cx="2880320" cy="646331"/>
          </a:xfrm>
          <a:prstGeom prst="rect">
            <a:avLst/>
          </a:prstGeom>
          <a:noFill/>
        </p:spPr>
        <p:txBody>
          <a:bodyPr wrap="square" rtlCol="0">
            <a:spAutoFit/>
          </a:bodyPr>
          <a:lstStyle/>
          <a:p>
            <a:r>
              <a:rPr lang="en-US" altLang="zh-CN" dirty="0" smtClean="0">
                <a:solidFill>
                  <a:srgbClr val="FF0000"/>
                </a:solidFill>
              </a:rPr>
              <a:t>The controls are orthogonal to the treatment</a:t>
            </a:r>
            <a:endParaRPr lang="zh-CN" altLang="en-US" dirty="0">
              <a:solidFill>
                <a:srgbClr val="FF0000"/>
              </a:solidFill>
            </a:endParaRPr>
          </a:p>
        </p:txBody>
      </p:sp>
    </p:spTree>
    <p:extLst>
      <p:ext uri="{BB962C8B-B14F-4D97-AF65-F5344CB8AC3E}">
        <p14:creationId xmlns:p14="http://schemas.microsoft.com/office/powerpoint/2010/main" val="21149768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III. Predicting Enrollment</a:t>
            </a:r>
            <a:endParaRPr lang="zh-CN" altLang="en-US" dirty="0"/>
          </a:p>
        </p:txBody>
      </p:sp>
      <p:sp>
        <p:nvSpPr>
          <p:cNvPr id="3" name="内容占位符 2"/>
          <p:cNvSpPr>
            <a:spLocks noGrp="1"/>
          </p:cNvSpPr>
          <p:nvPr>
            <p:ph idx="1"/>
          </p:nvPr>
        </p:nvSpPr>
        <p:spPr>
          <a:xfrm>
            <a:off x="457200" y="1600200"/>
            <a:ext cx="8229600" cy="5069160"/>
          </a:xfrm>
        </p:spPr>
        <p:txBody>
          <a:bodyPr>
            <a:normAutofit/>
          </a:bodyPr>
          <a:lstStyle/>
          <a:p>
            <a:r>
              <a:rPr lang="en-US" altLang="zh-CN" dirty="0" smtClean="0"/>
              <a:t>These large differences suggest that there can be efficiency gains by using some of these dimensions of heterogeneity to target conditional transfer---</a:t>
            </a:r>
            <a:r>
              <a:rPr lang="en-US" altLang="zh-CN" dirty="0" err="1" smtClean="0"/>
              <a:t>Progresa</a:t>
            </a:r>
            <a:r>
              <a:rPr lang="en-US" altLang="zh-CN" dirty="0" smtClean="0"/>
              <a:t>: gender</a:t>
            </a:r>
          </a:p>
          <a:p>
            <a:r>
              <a:rPr lang="en-US" altLang="zh-CN" dirty="0" smtClean="0"/>
              <a:t>The children get less due to the cap: still have the same result. Parameters are neither individually nor globally significantly different. The orthogonally is verified. So the model can be used to predict behavior in the absence of conditional cash transfer program.</a:t>
            </a:r>
            <a:endParaRPr lang="zh-CN" altLang="en-US" dirty="0"/>
          </a:p>
        </p:txBody>
      </p:sp>
    </p:spTree>
    <p:extLst>
      <p:ext uri="{BB962C8B-B14F-4D97-AF65-F5344CB8AC3E}">
        <p14:creationId xmlns:p14="http://schemas.microsoft.com/office/powerpoint/2010/main" val="34921424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IV. Comparing Conditional Cash Transfer Schedules</a:t>
            </a:r>
            <a:endParaRPr lang="zh-CN" altLang="en-US" dirty="0"/>
          </a:p>
        </p:txBody>
      </p:sp>
      <p:sp>
        <p:nvSpPr>
          <p:cNvPr id="3" name="内容占位符 2"/>
          <p:cNvSpPr>
            <a:spLocks noGrp="1"/>
          </p:cNvSpPr>
          <p:nvPr>
            <p:ph idx="1"/>
          </p:nvPr>
        </p:nvSpPr>
        <p:spPr>
          <a:xfrm>
            <a:off x="467544" y="1484784"/>
            <a:ext cx="8219256" cy="5257800"/>
          </a:xfrm>
        </p:spPr>
        <p:txBody>
          <a:bodyPr>
            <a:noAutofit/>
          </a:bodyPr>
          <a:lstStyle/>
          <a:p>
            <a:r>
              <a:rPr lang="en-US" altLang="zh-CN" dirty="0" smtClean="0"/>
              <a:t>Three targeting and calibration schedules in Table 4</a:t>
            </a:r>
          </a:p>
          <a:p>
            <a:r>
              <a:rPr lang="en-US" altLang="zh-CN" dirty="0" smtClean="0"/>
              <a:t>Same total budget</a:t>
            </a:r>
          </a:p>
          <a:p>
            <a:r>
              <a:rPr lang="en-US" altLang="zh-CN" dirty="0" smtClean="0"/>
              <a:t>Upper: predicted enrollment without transfer</a:t>
            </a:r>
          </a:p>
          <a:p>
            <a:r>
              <a:rPr lang="en-US" altLang="zh-CN" dirty="0" smtClean="0"/>
              <a:t>Lower: some aggregate targeting and cost outcomes for the different schedules. It’s </a:t>
            </a:r>
            <a:r>
              <a:rPr lang="en-US" altLang="zh-CN" dirty="0"/>
              <a:t>a</a:t>
            </a:r>
            <a:r>
              <a:rPr lang="en-US" altLang="zh-CN" dirty="0" smtClean="0"/>
              <a:t>lso represented in Figure 2</a:t>
            </a:r>
          </a:p>
          <a:p>
            <a:r>
              <a:rPr lang="en-US" altLang="zh-CN" dirty="0" smtClean="0"/>
              <a:t>The distance from the diagonal to each curve represents the gain in enrollment from the program with the corresponding schedule</a:t>
            </a:r>
            <a:endParaRPr lang="zh-CN" altLang="en-US" dirty="0"/>
          </a:p>
        </p:txBody>
      </p:sp>
    </p:spTree>
    <p:extLst>
      <p:ext uri="{BB962C8B-B14F-4D97-AF65-F5344CB8AC3E}">
        <p14:creationId xmlns:p14="http://schemas.microsoft.com/office/powerpoint/2010/main" val="3891478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IV. Comparing Conditional Cash Transfer Schedules</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0" y="1348345"/>
            <a:ext cx="9193545" cy="5490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直接连接符 5"/>
          <p:cNvCxnSpPr/>
          <p:nvPr/>
        </p:nvCxnSpPr>
        <p:spPr>
          <a:xfrm>
            <a:off x="5868144" y="5301208"/>
            <a:ext cx="360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419872" y="5684771"/>
            <a:ext cx="3312368" cy="646331"/>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smtClean="0"/>
              <a:t>Because many children would attend even without transfer(f2)</a:t>
            </a:r>
            <a:endParaRPr lang="zh-CN" altLang="en-US" dirty="0"/>
          </a:p>
        </p:txBody>
      </p:sp>
      <p:cxnSp>
        <p:nvCxnSpPr>
          <p:cNvPr id="9" name="直接箭头连接符 8"/>
          <p:cNvCxnSpPr/>
          <p:nvPr/>
        </p:nvCxnSpPr>
        <p:spPr>
          <a:xfrm flipV="1">
            <a:off x="6048164" y="5301208"/>
            <a:ext cx="0" cy="36004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644008" y="3140968"/>
            <a:ext cx="1728192" cy="8640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5256076" y="3140968"/>
            <a:ext cx="504056" cy="938719"/>
          </a:xfrm>
          <a:prstGeom prst="rect">
            <a:avLst/>
          </a:prstGeom>
          <a:noFill/>
        </p:spPr>
        <p:txBody>
          <a:bodyPr wrap="square" rtlCol="0">
            <a:spAutoFit/>
          </a:bodyPr>
          <a:lstStyle/>
          <a:p>
            <a:r>
              <a:rPr lang="en-US" altLang="zh-CN" sz="1100" b="1" dirty="0" smtClean="0">
                <a:solidFill>
                  <a:srgbClr val="FF0000"/>
                </a:solidFill>
              </a:rPr>
              <a:t>19.4</a:t>
            </a:r>
          </a:p>
          <a:p>
            <a:endParaRPr lang="en-US" altLang="zh-CN" sz="1100" b="1" dirty="0">
              <a:solidFill>
                <a:srgbClr val="FF0000"/>
              </a:solidFill>
            </a:endParaRPr>
          </a:p>
          <a:p>
            <a:endParaRPr lang="en-US" altLang="zh-CN" sz="1100" b="1" dirty="0">
              <a:solidFill>
                <a:srgbClr val="FF0000"/>
              </a:solidFill>
            </a:endParaRPr>
          </a:p>
          <a:p>
            <a:endParaRPr lang="en-US" altLang="zh-CN" sz="1100" b="1" dirty="0" smtClean="0">
              <a:solidFill>
                <a:srgbClr val="FF0000"/>
              </a:solidFill>
            </a:endParaRPr>
          </a:p>
          <a:p>
            <a:r>
              <a:rPr lang="en-US" altLang="zh-CN" sz="1100" b="1" dirty="0" smtClean="0">
                <a:solidFill>
                  <a:srgbClr val="FF0000"/>
                </a:solidFill>
              </a:rPr>
              <a:t>5.6</a:t>
            </a:r>
            <a:endParaRPr lang="zh-CN" altLang="en-US" sz="1100" b="1" dirty="0">
              <a:solidFill>
                <a:srgbClr val="FF0000"/>
              </a:solidFill>
            </a:endParaRPr>
          </a:p>
        </p:txBody>
      </p:sp>
      <p:sp>
        <p:nvSpPr>
          <p:cNvPr id="15" name="TextBox 14"/>
          <p:cNvSpPr txBox="1"/>
          <p:nvPr/>
        </p:nvSpPr>
        <p:spPr>
          <a:xfrm>
            <a:off x="8177785" y="6444639"/>
            <a:ext cx="1224136" cy="369332"/>
          </a:xfrm>
          <a:prstGeom prst="rect">
            <a:avLst/>
          </a:prstGeom>
          <a:noFill/>
        </p:spPr>
        <p:txBody>
          <a:bodyPr wrap="square" rtlCol="0">
            <a:spAutoFit/>
          </a:bodyPr>
          <a:lstStyle/>
          <a:p>
            <a:r>
              <a:rPr lang="en-US" altLang="zh-CN" dirty="0" smtClean="0">
                <a:hlinkClick r:id="rId3" action="ppaction://hlinksldjump"/>
              </a:rPr>
              <a:t>Back</a:t>
            </a:r>
            <a:endParaRPr lang="zh-CN" altLang="en-US" dirty="0"/>
          </a:p>
        </p:txBody>
      </p:sp>
      <p:sp>
        <p:nvSpPr>
          <p:cNvPr id="8" name="TextBox 7"/>
          <p:cNvSpPr txBox="1"/>
          <p:nvPr/>
        </p:nvSpPr>
        <p:spPr>
          <a:xfrm>
            <a:off x="7812360" y="4530351"/>
            <a:ext cx="504056" cy="369332"/>
          </a:xfrm>
          <a:prstGeom prst="rect">
            <a:avLst/>
          </a:prstGeom>
          <a:noFill/>
        </p:spPr>
        <p:txBody>
          <a:bodyPr wrap="square" rtlCol="0">
            <a:spAutoFit/>
          </a:bodyPr>
          <a:lstStyle/>
          <a:p>
            <a:r>
              <a:rPr lang="en-US" altLang="zh-CN" dirty="0" smtClean="0">
                <a:hlinkClick r:id="rId4" action="ppaction://hlinksldjump"/>
              </a:rPr>
              <a:t>f3</a:t>
            </a:r>
            <a:endParaRPr lang="zh-CN" altLang="en-US" dirty="0"/>
          </a:p>
        </p:txBody>
      </p:sp>
    </p:spTree>
    <p:extLst>
      <p:ext uri="{BB962C8B-B14F-4D97-AF65-F5344CB8AC3E}">
        <p14:creationId xmlns:p14="http://schemas.microsoft.com/office/powerpoint/2010/main" val="36968451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IV. Comparing Conditional Cash Transfer Schedules</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219" y="0"/>
            <a:ext cx="7272808" cy="67233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07504" y="6277962"/>
            <a:ext cx="1403648" cy="369332"/>
          </a:xfrm>
          <a:prstGeom prst="rect">
            <a:avLst/>
          </a:prstGeom>
          <a:noFill/>
        </p:spPr>
        <p:txBody>
          <a:bodyPr wrap="square" rtlCol="0">
            <a:spAutoFit/>
          </a:bodyPr>
          <a:lstStyle/>
          <a:p>
            <a:r>
              <a:rPr lang="en-US" altLang="zh-CN" dirty="0" smtClean="0">
                <a:hlinkClick r:id="rId3" action="ppaction://hlinksldjump"/>
              </a:rPr>
              <a:t>Back </a:t>
            </a:r>
            <a:r>
              <a:rPr lang="en-US" altLang="zh-CN" dirty="0" err="1" smtClean="0">
                <a:hlinkClick r:id="rId3" action="ppaction://hlinksldjump"/>
              </a:rPr>
              <a:t>opti</a:t>
            </a:r>
            <a:endParaRPr lang="zh-CN" altLang="en-US" dirty="0"/>
          </a:p>
        </p:txBody>
      </p:sp>
    </p:spTree>
    <p:extLst>
      <p:ext uri="{BB962C8B-B14F-4D97-AF65-F5344CB8AC3E}">
        <p14:creationId xmlns:p14="http://schemas.microsoft.com/office/powerpoint/2010/main" val="11475044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IV. Comparing Conditional Cash Transfer Schedules</a:t>
            </a:r>
            <a:endParaRPr lang="zh-CN" altLang="en-US" dirty="0"/>
          </a:p>
        </p:txBody>
      </p:sp>
      <p:sp>
        <p:nvSpPr>
          <p:cNvPr id="3" name="内容占位符 2"/>
          <p:cNvSpPr>
            <a:spLocks noGrp="1"/>
          </p:cNvSpPr>
          <p:nvPr>
            <p:ph idx="1"/>
          </p:nvPr>
        </p:nvSpPr>
        <p:spPr>
          <a:xfrm>
            <a:off x="251520" y="1700808"/>
            <a:ext cx="8568952" cy="4896544"/>
          </a:xfrm>
        </p:spPr>
        <p:txBody>
          <a:bodyPr>
            <a:normAutofit/>
          </a:bodyPr>
          <a:lstStyle/>
          <a:p>
            <a:r>
              <a:rPr lang="en-US" altLang="zh-CN" dirty="0" smtClean="0"/>
              <a:t>Emulation </a:t>
            </a:r>
            <a:r>
              <a:rPr lang="en-US" altLang="zh-CN" dirty="0" err="1" smtClean="0"/>
              <a:t>Progresa</a:t>
            </a:r>
            <a:r>
              <a:rPr lang="en-US" altLang="zh-CN" dirty="0" smtClean="0"/>
              <a:t>: A Universal Uniform Conditional Cash Transfer Program</a:t>
            </a:r>
          </a:p>
          <a:p>
            <a:pPr lvl="1">
              <a:buFont typeface="Wingdings" panose="05000000000000000000" pitchFamily="2" charset="2"/>
              <a:buChar char="Ø"/>
            </a:pPr>
            <a:r>
              <a:rPr lang="en-US" altLang="zh-CN" dirty="0" smtClean="0"/>
              <a:t>Enrollment with universal conditional transfer↑</a:t>
            </a:r>
          </a:p>
          <a:p>
            <a:pPr lvl="1">
              <a:buFont typeface="Wingdings" panose="05000000000000000000" pitchFamily="2" charset="2"/>
              <a:buChar char="Ø"/>
            </a:pPr>
            <a:r>
              <a:rPr lang="en-US" altLang="zh-CN" dirty="0" smtClean="0"/>
              <a:t>Figure 2: the gains due to the program are largest for children with low probability of enrollment</a:t>
            </a:r>
          </a:p>
          <a:p>
            <a:pPr lvl="1">
              <a:buFont typeface="Wingdings" panose="05000000000000000000" pitchFamily="2" charset="2"/>
              <a:buChar char="Ø"/>
            </a:pPr>
            <a:r>
              <a:rPr lang="en-US" altLang="zh-CN" dirty="0" smtClean="0"/>
              <a:t>Gains a progressive even with a uniform program</a:t>
            </a:r>
          </a:p>
          <a:p>
            <a:pPr lvl="1">
              <a:buFont typeface="Wingdings" panose="05000000000000000000" pitchFamily="2" charset="2"/>
              <a:buChar char="Ø"/>
            </a:pPr>
            <a:r>
              <a:rPr lang="en-US" altLang="zh-CN" dirty="0" smtClean="0"/>
              <a:t>How to have a better result?</a:t>
            </a:r>
            <a:endParaRPr lang="zh-CN" altLang="en-US" dirty="0"/>
          </a:p>
        </p:txBody>
      </p:sp>
    </p:spTree>
    <p:extLst>
      <p:ext uri="{BB962C8B-B14F-4D97-AF65-F5344CB8AC3E}">
        <p14:creationId xmlns:p14="http://schemas.microsoft.com/office/powerpoint/2010/main" val="8896454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IV. Comparing Conditional Cash Transfer Schedules</a:t>
            </a:r>
            <a:endParaRPr lang="zh-CN" altLang="en-US" dirty="0"/>
          </a:p>
        </p:txBody>
      </p:sp>
      <p:sp>
        <p:nvSpPr>
          <p:cNvPr id="3" name="内容占位符 2"/>
          <p:cNvSpPr>
            <a:spLocks noGrp="1"/>
          </p:cNvSpPr>
          <p:nvPr>
            <p:ph idx="1"/>
          </p:nvPr>
        </p:nvSpPr>
        <p:spPr/>
        <p:txBody>
          <a:bodyPr/>
          <a:lstStyle/>
          <a:p>
            <a:r>
              <a:rPr lang="en-US" altLang="zh-CN" dirty="0" smtClean="0"/>
              <a:t>An Optimal Variable Conditional Cash Transfer Program</a:t>
            </a:r>
          </a:p>
          <a:p>
            <a:pPr lvl="1">
              <a:buFont typeface="Wingdings" panose="05000000000000000000" pitchFamily="2" charset="2"/>
              <a:buChar char="Ø"/>
            </a:pPr>
            <a:r>
              <a:rPr lang="en-US" altLang="zh-CN" dirty="0" smtClean="0"/>
              <a:t>Defined by </a:t>
            </a:r>
            <a:r>
              <a:rPr lang="en-US" altLang="zh-CN" dirty="0" smtClean="0">
                <a:hlinkClick r:id="rId2" action="ppaction://hlinksldjump"/>
              </a:rPr>
              <a:t>equation(7), </a:t>
            </a:r>
            <a:r>
              <a:rPr lang="en-US" altLang="zh-CN" dirty="0" smtClean="0"/>
              <a:t>and estimated values in </a:t>
            </a:r>
            <a:r>
              <a:rPr lang="en-US" altLang="zh-CN" dirty="0" smtClean="0">
                <a:hlinkClick r:id="rId3" action="ppaction://hlinksldjump"/>
              </a:rPr>
              <a:t>table2 column (5) </a:t>
            </a:r>
            <a:r>
              <a:rPr lang="en-US" altLang="zh-CN" dirty="0" smtClean="0"/>
              <a:t>, which based on characteristic X and the transfer would vary</a:t>
            </a:r>
          </a:p>
          <a:p>
            <a:pPr lvl="1">
              <a:buFont typeface="Wingdings" panose="05000000000000000000" pitchFamily="2" charset="2"/>
              <a:buChar char="Ø"/>
            </a:pPr>
            <a:r>
              <a:rPr lang="en-US" altLang="zh-CN" dirty="0" smtClean="0"/>
              <a:t>Compared with others in </a:t>
            </a:r>
            <a:r>
              <a:rPr lang="en-US" altLang="zh-CN" dirty="0" smtClean="0">
                <a:hlinkClick r:id="rId4" action="ppaction://hlinksldjump"/>
              </a:rPr>
              <a:t>Table 4</a:t>
            </a:r>
            <a:r>
              <a:rPr lang="en-US" altLang="zh-CN" dirty="0" smtClean="0"/>
              <a:t> and Figure 2</a:t>
            </a:r>
          </a:p>
          <a:p>
            <a:pPr lvl="1">
              <a:buFont typeface="Wingdings" panose="05000000000000000000" pitchFamily="2" charset="2"/>
              <a:buChar char="Ø"/>
            </a:pPr>
            <a:r>
              <a:rPr lang="en-US" altLang="zh-CN" dirty="0" smtClean="0"/>
              <a:t>Figure 3: eligible---64%↑, </a:t>
            </a:r>
            <a:r>
              <a:rPr lang="en-US" altLang="zh-CN" dirty="0" err="1" smtClean="0"/>
              <a:t>noneligible</a:t>
            </a:r>
            <a:r>
              <a:rPr lang="en-US" altLang="zh-CN" dirty="0" smtClean="0"/>
              <a:t> focused on lower probability, however, most are in 48%-80%</a:t>
            </a:r>
          </a:p>
          <a:p>
            <a:endParaRPr lang="en-US" altLang="zh-CN" dirty="0" smtClean="0"/>
          </a:p>
          <a:p>
            <a:endParaRPr lang="en-US" altLang="zh-CN" dirty="0" smtClean="0"/>
          </a:p>
          <a:p>
            <a:pPr lvl="1">
              <a:buFont typeface="Wingdings" panose="05000000000000000000" pitchFamily="2" charset="2"/>
              <a:buChar char="Ø"/>
            </a:pPr>
            <a:endParaRPr lang="zh-CN" altLang="en-US" dirty="0"/>
          </a:p>
        </p:txBody>
      </p:sp>
    </p:spTree>
    <p:extLst>
      <p:ext uri="{BB962C8B-B14F-4D97-AF65-F5344CB8AC3E}">
        <p14:creationId xmlns:p14="http://schemas.microsoft.com/office/powerpoint/2010/main" val="224455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IV. Comparing Conditional Cash Transfer Schedules</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412776"/>
            <a:ext cx="7010400" cy="507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898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a:t>
            </a:r>
            <a:endParaRPr lang="zh-CN" altLang="en-US" dirty="0"/>
          </a:p>
        </p:txBody>
      </p:sp>
      <p:sp>
        <p:nvSpPr>
          <p:cNvPr id="3" name="内容占位符 2"/>
          <p:cNvSpPr>
            <a:spLocks noGrp="1"/>
          </p:cNvSpPr>
          <p:nvPr>
            <p:ph idx="1"/>
          </p:nvPr>
        </p:nvSpPr>
        <p:spPr>
          <a:xfrm>
            <a:off x="467544" y="1412776"/>
            <a:ext cx="8229600" cy="5301208"/>
          </a:xfrm>
        </p:spPr>
        <p:txBody>
          <a:bodyPr>
            <a:normAutofit fontScale="92500"/>
          </a:bodyPr>
          <a:lstStyle/>
          <a:p>
            <a:r>
              <a:rPr lang="en-US" altLang="zh-CN" dirty="0" smtClean="0"/>
              <a:t>Innovation of organizing poverty-reduction program</a:t>
            </a:r>
          </a:p>
          <a:p>
            <a:r>
              <a:rPr lang="en-US" altLang="zh-CN" dirty="0" smtClean="0"/>
              <a:t>Several well-known programs</a:t>
            </a:r>
          </a:p>
          <a:p>
            <a:r>
              <a:rPr lang="en-US" altLang="zh-CN" dirty="0" smtClean="0"/>
              <a:t>Large, expensive, but few programs have been evaluated </a:t>
            </a:r>
          </a:p>
          <a:p>
            <a:r>
              <a:rPr lang="en-US" altLang="zh-CN" dirty="0" smtClean="0"/>
              <a:t>Alternative way </a:t>
            </a:r>
          </a:p>
          <a:p>
            <a:pPr lvl="1">
              <a:buFont typeface="Wingdings" panose="05000000000000000000" pitchFamily="2" charset="2"/>
              <a:buChar char="Ø"/>
            </a:pPr>
            <a:r>
              <a:rPr lang="en-US" altLang="zh-CN" dirty="0" smtClean="0"/>
              <a:t>Better targeting of qualifying poor households</a:t>
            </a:r>
          </a:p>
          <a:p>
            <a:pPr lvl="1">
              <a:buFont typeface="Wingdings" panose="05000000000000000000" pitchFamily="2" charset="2"/>
              <a:buChar char="Ø"/>
            </a:pPr>
            <a:r>
              <a:rPr lang="en-US" altLang="zh-CN" dirty="0" smtClean="0"/>
              <a:t>Better calibration of the levels of cash transfer could help raise program efficiency</a:t>
            </a:r>
          </a:p>
          <a:p>
            <a:r>
              <a:rPr lang="en-US" altLang="zh-CN" dirty="0" err="1" smtClean="0"/>
              <a:t>Progresa</a:t>
            </a:r>
            <a:r>
              <a:rPr lang="en-US" altLang="zh-CN" dirty="0"/>
              <a:t>: </a:t>
            </a:r>
            <a:r>
              <a:rPr lang="en-US" altLang="zh-CN" dirty="0" smtClean="0"/>
              <a:t>now </a:t>
            </a:r>
            <a:r>
              <a:rPr lang="en-US" altLang="zh-CN" dirty="0"/>
              <a:t>is called </a:t>
            </a:r>
            <a:r>
              <a:rPr lang="en-US" altLang="zh-CN" dirty="0" err="1" smtClean="0"/>
              <a:t>Oportunidades</a:t>
            </a:r>
            <a:r>
              <a:rPr lang="en-US" altLang="zh-CN" dirty="0" smtClean="0"/>
              <a:t>, positive</a:t>
            </a:r>
          </a:p>
          <a:p>
            <a:endParaRPr lang="zh-CN" altLang="en-US" dirty="0"/>
          </a:p>
        </p:txBody>
      </p:sp>
    </p:spTree>
    <p:extLst>
      <p:ext uri="{BB962C8B-B14F-4D97-AF65-F5344CB8AC3E}">
        <p14:creationId xmlns:p14="http://schemas.microsoft.com/office/powerpoint/2010/main" val="41995079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IV. Comparing Conditional Cash Transfer Schedules</a:t>
            </a:r>
            <a:endParaRPr lang="zh-CN" altLang="en-US" dirty="0"/>
          </a:p>
        </p:txBody>
      </p:sp>
      <p:sp>
        <p:nvSpPr>
          <p:cNvPr id="3" name="内容占位符 2"/>
          <p:cNvSpPr>
            <a:spLocks noGrp="1"/>
          </p:cNvSpPr>
          <p:nvPr>
            <p:ph idx="1"/>
          </p:nvPr>
        </p:nvSpPr>
        <p:spPr/>
        <p:txBody>
          <a:bodyPr/>
          <a:lstStyle/>
          <a:p>
            <a:r>
              <a:rPr lang="en-US" altLang="zh-CN" dirty="0" smtClean="0"/>
              <a:t>An Implementable Conditional Cash Transfer Program</a:t>
            </a:r>
          </a:p>
          <a:p>
            <a:pPr lvl="1">
              <a:buFont typeface="Wingdings" panose="05000000000000000000" pitchFamily="2" charset="2"/>
              <a:buChar char="Ø"/>
            </a:pPr>
            <a:r>
              <a:rPr lang="en-US" altLang="zh-CN" dirty="0" smtClean="0"/>
              <a:t>A set of variables Z, the implementable schedule is the solution of </a:t>
            </a:r>
            <a:r>
              <a:rPr lang="en-US" altLang="zh-CN" dirty="0" smtClean="0">
                <a:hlinkClick r:id="rId2" action="ppaction://hlinksldjump"/>
              </a:rPr>
              <a:t>equation (9)(10)</a:t>
            </a:r>
            <a:endParaRPr lang="en-US" altLang="zh-CN" dirty="0"/>
          </a:p>
          <a:p>
            <a:pPr lvl="1">
              <a:buFont typeface="Wingdings" panose="05000000000000000000" pitchFamily="2" charset="2"/>
              <a:buChar char="Ø"/>
            </a:pPr>
            <a:r>
              <a:rPr lang="en-US" altLang="zh-CN" dirty="0" smtClean="0"/>
              <a:t>Efficiency: important characteristic, sensitive to the enrollment, legally and politically acceptable</a:t>
            </a:r>
          </a:p>
          <a:p>
            <a:pPr lvl="1">
              <a:buFont typeface="Wingdings" panose="05000000000000000000" pitchFamily="2" charset="2"/>
              <a:buChar char="Ø"/>
            </a:pPr>
            <a:r>
              <a:rPr lang="en-US" altLang="zh-CN" dirty="0" smtClean="0"/>
              <a:t>Base model: several strong variables except age(perverse behavior)</a:t>
            </a:r>
          </a:p>
          <a:p>
            <a:pPr lvl="1">
              <a:buFont typeface="Wingdings" panose="05000000000000000000" pitchFamily="2" charset="2"/>
              <a:buChar char="Ø"/>
            </a:pPr>
            <a:r>
              <a:rPr lang="en-US" altLang="zh-CN" dirty="0" smtClean="0"/>
              <a:t>Results are reported in Table 5</a:t>
            </a:r>
            <a:endParaRPr lang="zh-CN" altLang="en-US" dirty="0"/>
          </a:p>
        </p:txBody>
      </p:sp>
    </p:spTree>
    <p:extLst>
      <p:ext uri="{BB962C8B-B14F-4D97-AF65-F5344CB8AC3E}">
        <p14:creationId xmlns:p14="http://schemas.microsoft.com/office/powerpoint/2010/main" val="4794067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4398"/>
            <a:ext cx="6294641" cy="68236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68" y="-22014"/>
            <a:ext cx="8031668" cy="68625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4716016" y="1052736"/>
            <a:ext cx="288032"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矩形 5"/>
          <p:cNvSpPr/>
          <p:nvPr/>
        </p:nvSpPr>
        <p:spPr>
          <a:xfrm>
            <a:off x="4716016" y="1700808"/>
            <a:ext cx="288032"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TextBox 7"/>
          <p:cNvSpPr txBox="1"/>
          <p:nvPr/>
        </p:nvSpPr>
        <p:spPr>
          <a:xfrm>
            <a:off x="227842" y="2646380"/>
            <a:ext cx="1512168" cy="646331"/>
          </a:xfrm>
          <a:prstGeom prst="rect">
            <a:avLst/>
          </a:prstGeom>
          <a:noFill/>
        </p:spPr>
        <p:txBody>
          <a:bodyPr wrap="square" rtlCol="0">
            <a:spAutoFit/>
          </a:bodyPr>
          <a:lstStyle/>
          <a:p>
            <a:r>
              <a:rPr lang="en-US" altLang="zh-CN" dirty="0" smtClean="0">
                <a:solidFill>
                  <a:srgbClr val="FF0000"/>
                </a:solidFill>
              </a:rPr>
              <a:t>Variation across state</a:t>
            </a:r>
            <a:endParaRPr lang="zh-CN" altLang="en-US" dirty="0">
              <a:solidFill>
                <a:srgbClr val="FF0000"/>
              </a:solidFill>
            </a:endParaRPr>
          </a:p>
        </p:txBody>
      </p:sp>
      <p:sp>
        <p:nvSpPr>
          <p:cNvPr id="7" name="左大括号 6"/>
          <p:cNvSpPr/>
          <p:nvPr/>
        </p:nvSpPr>
        <p:spPr>
          <a:xfrm>
            <a:off x="1619672" y="2492896"/>
            <a:ext cx="261743" cy="953303"/>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9168292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IV. Comparing Conditional Cash Transfer Schedules</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en-US" altLang="zh-CN" dirty="0" smtClean="0"/>
              <a:t>This conditional transfer schedule results in an efficiency loss relative to the optimal variable schedule</a:t>
            </a:r>
          </a:p>
          <a:p>
            <a:pPr>
              <a:buFont typeface="Wingdings" panose="05000000000000000000" pitchFamily="2" charset="2"/>
              <a:buChar char="Ø"/>
            </a:pPr>
            <a:r>
              <a:rPr lang="en-US" altLang="zh-CN" dirty="0" smtClean="0"/>
              <a:t>The cost is paid for simplicity and transparency</a:t>
            </a:r>
          </a:p>
          <a:p>
            <a:pPr>
              <a:buFont typeface="Wingdings" panose="05000000000000000000" pitchFamily="2" charset="2"/>
              <a:buChar char="Ø"/>
            </a:pPr>
            <a:r>
              <a:rPr lang="en-US" altLang="zh-CN" dirty="0" smtClean="0"/>
              <a:t>Type I and Type II error (not proved) and make the total do not change so much(</a:t>
            </a:r>
            <a:r>
              <a:rPr lang="en-US" altLang="zh-CN" dirty="0" smtClean="0">
                <a:hlinkClick r:id="rId2" action="ppaction://hlinksldjump"/>
              </a:rPr>
              <a:t>Table 4</a:t>
            </a:r>
            <a:r>
              <a:rPr lang="en-US" altLang="zh-CN" dirty="0" smtClean="0"/>
              <a:t>) </a:t>
            </a:r>
            <a:endParaRPr lang="zh-CN" altLang="en-US" dirty="0"/>
          </a:p>
        </p:txBody>
      </p:sp>
    </p:spTree>
    <p:extLst>
      <p:ext uri="{BB962C8B-B14F-4D97-AF65-F5344CB8AC3E}">
        <p14:creationId xmlns:p14="http://schemas.microsoft.com/office/powerpoint/2010/main" val="27050977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IV. Comparing Conditional Cash Transfer Schedules</a:t>
            </a:r>
            <a:endParaRPr lang="zh-CN" altLang="en-US" dirty="0"/>
          </a:p>
        </p:txBody>
      </p:sp>
      <p:sp>
        <p:nvSpPr>
          <p:cNvPr id="3" name="内容占位符 2"/>
          <p:cNvSpPr>
            <a:spLocks noGrp="1"/>
          </p:cNvSpPr>
          <p:nvPr>
            <p:ph idx="1"/>
          </p:nvPr>
        </p:nvSpPr>
        <p:spPr/>
        <p:txBody>
          <a:bodyPr>
            <a:normAutofit lnSpcReduction="10000"/>
          </a:bodyPr>
          <a:lstStyle/>
          <a:p>
            <a:pPr>
              <a:buFont typeface="Wingdings" panose="05000000000000000000" pitchFamily="2" charset="2"/>
              <a:buChar char="Ø"/>
            </a:pPr>
            <a:r>
              <a:rPr lang="en-US" altLang="zh-CN" dirty="0" smtClean="0"/>
              <a:t>Alternative implementable---adding mother’s and father’s literacy status---raises the efficiency(Table 5) </a:t>
            </a:r>
          </a:p>
          <a:p>
            <a:pPr>
              <a:buFont typeface="Wingdings" panose="05000000000000000000" pitchFamily="2" charset="2"/>
              <a:buChar char="Ø"/>
            </a:pPr>
            <a:r>
              <a:rPr lang="en-US" altLang="zh-CN" dirty="0" smtClean="0"/>
              <a:t>At community level---The transportation would be redesigned and there would be more school</a:t>
            </a:r>
          </a:p>
          <a:p>
            <a:pPr>
              <a:buFont typeface="Wingdings" panose="05000000000000000000" pitchFamily="2" charset="2"/>
              <a:buChar char="Ø"/>
            </a:pPr>
            <a:r>
              <a:rPr lang="en-US" altLang="zh-CN" dirty="0" smtClean="0"/>
              <a:t>So, even the system is transparent and easily verifiable, it still feasible and could ensure large efficiency gains</a:t>
            </a:r>
          </a:p>
          <a:p>
            <a:endParaRPr lang="zh-CN" altLang="en-US" dirty="0"/>
          </a:p>
        </p:txBody>
      </p:sp>
    </p:spTree>
    <p:extLst>
      <p:ext uri="{BB962C8B-B14F-4D97-AF65-F5344CB8AC3E}">
        <p14:creationId xmlns:p14="http://schemas.microsoft.com/office/powerpoint/2010/main" val="17374016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IV. Comparing Conditional Cash Transfer Schedules</a:t>
            </a:r>
            <a:endParaRPr lang="zh-CN" altLang="en-US" dirty="0"/>
          </a:p>
        </p:txBody>
      </p:sp>
      <p:sp>
        <p:nvSpPr>
          <p:cNvPr id="3" name="内容占位符 2"/>
          <p:cNvSpPr>
            <a:spLocks noGrp="1"/>
          </p:cNvSpPr>
          <p:nvPr>
            <p:ph idx="1"/>
          </p:nvPr>
        </p:nvSpPr>
        <p:spPr>
          <a:xfrm>
            <a:off x="457200" y="1600200"/>
            <a:ext cx="8229600" cy="4997152"/>
          </a:xfrm>
        </p:spPr>
        <p:txBody>
          <a:bodyPr/>
          <a:lstStyle/>
          <a:p>
            <a:r>
              <a:rPr lang="en-US" altLang="zh-CN" dirty="0" smtClean="0"/>
              <a:t>Comparing Direct Costs and Efficiency Leakage under the Three Schedules</a:t>
            </a:r>
          </a:p>
          <a:p>
            <a:pPr lvl="1">
              <a:buFont typeface="Wingdings" panose="05000000000000000000" pitchFamily="2" charset="2"/>
              <a:buChar char="Ø"/>
            </a:pPr>
            <a:r>
              <a:rPr lang="en-US" altLang="zh-CN" dirty="0" smtClean="0"/>
              <a:t>Key: the magnitude of the transfers that to go children who would go to school without transfer</a:t>
            </a:r>
          </a:p>
          <a:p>
            <a:pPr lvl="1">
              <a:buFont typeface="Wingdings" panose="05000000000000000000" pitchFamily="2" charset="2"/>
              <a:buChar char="Ø"/>
            </a:pPr>
            <a:r>
              <a:rPr lang="en-US" altLang="zh-CN" dirty="0" smtClean="0"/>
              <a:t>Universal uniform: quite high ---figure 4</a:t>
            </a:r>
          </a:p>
          <a:p>
            <a:pPr lvl="1">
              <a:buFont typeface="Wingdings" panose="05000000000000000000" pitchFamily="2" charset="2"/>
              <a:buChar char="Ø"/>
            </a:pPr>
            <a:r>
              <a:rPr lang="en-US" altLang="zh-CN" dirty="0" smtClean="0"/>
              <a:t>Optimal variable : lower (target on children with low probability) but still high---figure 5</a:t>
            </a:r>
            <a:r>
              <a:rPr lang="en-US" altLang="zh-CN" dirty="0" smtClean="0">
                <a:solidFill>
                  <a:srgbClr val="FF0000"/>
                </a:solidFill>
              </a:rPr>
              <a:t>√</a:t>
            </a:r>
          </a:p>
          <a:p>
            <a:pPr lvl="1">
              <a:buFont typeface="Wingdings" panose="05000000000000000000" pitchFamily="2" charset="2"/>
              <a:buChar char="Ø"/>
            </a:pPr>
            <a:r>
              <a:rPr lang="en-US" altLang="zh-CN" dirty="0" smtClean="0"/>
              <a:t>Implementable: no picture, has a leakage of 72.5</a:t>
            </a:r>
          </a:p>
          <a:p>
            <a:pPr lvl="1">
              <a:buFont typeface="Wingdings" panose="05000000000000000000" pitchFamily="2" charset="2"/>
              <a:buChar char="Ø"/>
            </a:pPr>
            <a:r>
              <a:rPr lang="en-US" altLang="zh-CN" dirty="0" smtClean="0"/>
              <a:t>However, </a:t>
            </a:r>
            <a:r>
              <a:rPr lang="en-US" altLang="zh-CN" dirty="0" err="1" smtClean="0"/>
              <a:t>ov</a:t>
            </a:r>
            <a:r>
              <a:rPr lang="en-US" altLang="zh-CN" dirty="0" smtClean="0"/>
              <a:t> is too complex and face secrecy; </a:t>
            </a:r>
            <a:r>
              <a:rPr lang="en-US" altLang="zh-CN" dirty="0" err="1" smtClean="0"/>
              <a:t>im</a:t>
            </a:r>
            <a:r>
              <a:rPr lang="en-US" altLang="zh-CN" dirty="0" smtClean="0"/>
              <a:t> is still better than </a:t>
            </a:r>
            <a:r>
              <a:rPr lang="en-US" altLang="zh-CN" dirty="0" err="1" smtClean="0"/>
              <a:t>uu</a:t>
            </a:r>
            <a:endParaRPr lang="zh-CN" altLang="en-US" dirty="0"/>
          </a:p>
        </p:txBody>
      </p:sp>
    </p:spTree>
    <p:extLst>
      <p:ext uri="{BB962C8B-B14F-4D97-AF65-F5344CB8AC3E}">
        <p14:creationId xmlns:p14="http://schemas.microsoft.com/office/powerpoint/2010/main" val="42795195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IV. Comparing Conditional Cash Transfer Schedules</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771" y="1378738"/>
            <a:ext cx="7429500" cy="544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07791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IV. Comparing Conditional Cash Transfer Schedules</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481543"/>
            <a:ext cx="7200900" cy="537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41964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V. Efficient Conditional Cash Transfer Programs and Equity</a:t>
            </a:r>
            <a:endParaRPr lang="zh-CN" altLang="en-US" dirty="0"/>
          </a:p>
        </p:txBody>
      </p:sp>
      <p:sp>
        <p:nvSpPr>
          <p:cNvPr id="3" name="内容占位符 2"/>
          <p:cNvSpPr>
            <a:spLocks noGrp="1"/>
          </p:cNvSpPr>
          <p:nvPr>
            <p:ph idx="1"/>
          </p:nvPr>
        </p:nvSpPr>
        <p:spPr/>
        <p:txBody>
          <a:bodyPr/>
          <a:lstStyle/>
          <a:p>
            <a:r>
              <a:rPr lang="en-US" altLang="zh-CN" dirty="0" smtClean="0"/>
              <a:t>Are efficiency gains in enrollment achieved at an equity cost?</a:t>
            </a:r>
            <a:r>
              <a:rPr lang="en-US" altLang="zh-CN" dirty="0"/>
              <a:t> </a:t>
            </a:r>
            <a:r>
              <a:rPr lang="en-US" altLang="zh-CN" dirty="0" smtClean="0"/>
              <a:t>No---restricted to the poor</a:t>
            </a:r>
          </a:p>
          <a:p>
            <a:r>
              <a:rPr lang="en-US" altLang="zh-CN" dirty="0" smtClean="0"/>
              <a:t>The </a:t>
            </a:r>
            <a:r>
              <a:rPr lang="en-US" altLang="zh-CN" dirty="0" err="1" smtClean="0"/>
              <a:t>Progresa</a:t>
            </a:r>
            <a:r>
              <a:rPr lang="en-US" altLang="zh-CN" dirty="0" smtClean="0"/>
              <a:t> transfers themselves were not efficient in reducing poverty or inequality</a:t>
            </a:r>
          </a:p>
          <a:p>
            <a:r>
              <a:rPr lang="en-US" altLang="zh-CN" dirty="0" err="1" smtClean="0"/>
              <a:t>Progresa</a:t>
            </a:r>
            <a:r>
              <a:rPr lang="en-US" altLang="zh-CN" dirty="0" smtClean="0"/>
              <a:t> welfare index---</a:t>
            </a:r>
            <a:r>
              <a:rPr lang="en-US" altLang="zh-CN" dirty="0" err="1" smtClean="0"/>
              <a:t>Progresa</a:t>
            </a:r>
            <a:r>
              <a:rPr lang="en-US" altLang="zh-CN" dirty="0" smtClean="0"/>
              <a:t> UU upward trend: because of the low uptake rate in low welfare class</a:t>
            </a:r>
          </a:p>
          <a:p>
            <a:r>
              <a:rPr lang="en-US" altLang="zh-CN" dirty="0" smtClean="0"/>
              <a:t>OV √ IM OK</a:t>
            </a:r>
          </a:p>
        </p:txBody>
      </p:sp>
    </p:spTree>
    <p:extLst>
      <p:ext uri="{BB962C8B-B14F-4D97-AF65-F5344CB8AC3E}">
        <p14:creationId xmlns:p14="http://schemas.microsoft.com/office/powerpoint/2010/main" val="33213016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524" y="212669"/>
            <a:ext cx="6743700" cy="631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31949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VI. Conclusion</a:t>
            </a:r>
            <a:endParaRPr lang="zh-CN" altLang="en-US" dirty="0"/>
          </a:p>
        </p:txBody>
      </p:sp>
      <p:sp>
        <p:nvSpPr>
          <p:cNvPr id="3" name="内容占位符 2"/>
          <p:cNvSpPr>
            <a:spLocks noGrp="1"/>
          </p:cNvSpPr>
          <p:nvPr>
            <p:ph idx="1"/>
          </p:nvPr>
        </p:nvSpPr>
        <p:spPr/>
        <p:txBody>
          <a:bodyPr/>
          <a:lstStyle/>
          <a:p>
            <a:r>
              <a:rPr lang="en-US" altLang="zh-CN" dirty="0" smtClean="0"/>
              <a:t>Question: whether efficiency gains can be achieved in conditional cash transfer programs by improving targeting among poor households and better calibrating conditional transfers</a:t>
            </a:r>
          </a:p>
          <a:p>
            <a:r>
              <a:rPr lang="en-US" altLang="zh-CN" dirty="0" smtClean="0"/>
              <a:t>Objective: maximize the impact of the condition imposed on the transfer</a:t>
            </a:r>
          </a:p>
          <a:p>
            <a:r>
              <a:rPr lang="en-US" altLang="zh-CN" dirty="0" smtClean="0"/>
              <a:t>Sample: data from </a:t>
            </a:r>
            <a:r>
              <a:rPr lang="en-US" altLang="zh-CN" dirty="0" err="1" smtClean="0"/>
              <a:t>Progresa</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28891852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a:t>
            </a:r>
            <a:endParaRPr lang="zh-CN" altLang="en-US" dirty="0"/>
          </a:p>
        </p:txBody>
      </p:sp>
      <p:sp>
        <p:nvSpPr>
          <p:cNvPr id="3" name="内容占位符 2"/>
          <p:cNvSpPr>
            <a:spLocks noGrp="1"/>
          </p:cNvSpPr>
          <p:nvPr>
            <p:ph idx="1"/>
          </p:nvPr>
        </p:nvSpPr>
        <p:spPr>
          <a:xfrm>
            <a:off x="457200" y="1600200"/>
            <a:ext cx="8229600" cy="4925144"/>
          </a:xfrm>
        </p:spPr>
        <p:txBody>
          <a:bodyPr>
            <a:normAutofit/>
          </a:bodyPr>
          <a:lstStyle/>
          <a:p>
            <a:r>
              <a:rPr lang="en-US" altLang="zh-CN" dirty="0" smtClean="0"/>
              <a:t>Dual objective:</a:t>
            </a:r>
          </a:p>
          <a:p>
            <a:pPr lvl="1">
              <a:buFont typeface="Wingdings" panose="05000000000000000000" pitchFamily="2" charset="2"/>
              <a:buChar char="Ø"/>
            </a:pPr>
            <a:r>
              <a:rPr lang="en-US" altLang="zh-CN" dirty="0" smtClean="0"/>
              <a:t>Immediate poverty reduction through transfers</a:t>
            </a:r>
          </a:p>
          <a:p>
            <a:pPr lvl="2">
              <a:buFont typeface="Wingdings" panose="05000000000000000000" pitchFamily="2" charset="2"/>
              <a:buChar char="ü"/>
            </a:pPr>
            <a:r>
              <a:rPr lang="en-US" altLang="zh-CN" dirty="0" smtClean="0"/>
              <a:t>Accurately target to poor HHs-difficult(not addressed here)</a:t>
            </a:r>
          </a:p>
          <a:p>
            <a:pPr lvl="1">
              <a:buFont typeface="Wingdings" panose="05000000000000000000" pitchFamily="2" charset="2"/>
              <a:buChar char="Ø"/>
            </a:pPr>
            <a:r>
              <a:rPr lang="en-US" altLang="zh-CN" dirty="0" smtClean="0"/>
              <a:t>Long-term poverty reduction---human capital</a:t>
            </a:r>
          </a:p>
          <a:p>
            <a:pPr lvl="2">
              <a:buFont typeface="Wingdings" panose="05000000000000000000" pitchFamily="2" charset="2"/>
              <a:buChar char="ü"/>
            </a:pPr>
            <a:r>
              <a:rPr lang="en-US" altLang="zh-CN" dirty="0" smtClean="0"/>
              <a:t>Accurate selecting : minimize efficiency leakage</a:t>
            </a:r>
          </a:p>
          <a:p>
            <a:pPr marL="1371600" lvl="3" indent="0">
              <a:buNone/>
            </a:pPr>
            <a:r>
              <a:rPr lang="en-US" altLang="zh-CN" dirty="0" smtClean="0"/>
              <a:t>To children who will attend school only because of transfer</a:t>
            </a:r>
          </a:p>
          <a:p>
            <a:pPr marL="1371600" lvl="3" indent="0">
              <a:buNone/>
            </a:pPr>
            <a:r>
              <a:rPr lang="en-US" altLang="zh-CN" dirty="0" smtClean="0"/>
              <a:t>To meet the opportunity cost of the change in behavior</a:t>
            </a:r>
          </a:p>
          <a:p>
            <a:pPr lvl="2">
              <a:buFont typeface="Wingdings" panose="05000000000000000000" pitchFamily="2" charset="2"/>
              <a:buChar char="ü"/>
            </a:pPr>
            <a:r>
              <a:rPr lang="en-US" altLang="zh-CN" dirty="0" smtClean="0"/>
              <a:t>Definition and rules would be easy and transparent</a:t>
            </a:r>
          </a:p>
          <a:p>
            <a:pPr lvl="2">
              <a:buFont typeface="Wingdings" panose="05000000000000000000" pitchFamily="2" charset="2"/>
              <a:buChar char="ü"/>
            </a:pPr>
            <a:r>
              <a:rPr lang="en-US" altLang="zh-CN" dirty="0" smtClean="0"/>
              <a:t>Tradeoff between efficiency and inequity (</a:t>
            </a:r>
            <a:r>
              <a:rPr lang="en-US" altLang="zh-CN" dirty="0" err="1" smtClean="0"/>
              <a:t>Progresa</a:t>
            </a:r>
            <a:r>
              <a:rPr lang="en-US" altLang="zh-CN" dirty="0" smtClean="0"/>
              <a:t>, 29-44 percent)</a:t>
            </a:r>
            <a:endParaRPr lang="zh-CN" altLang="en-US" dirty="0"/>
          </a:p>
        </p:txBody>
      </p:sp>
    </p:spTree>
    <p:extLst>
      <p:ext uri="{BB962C8B-B14F-4D97-AF65-F5344CB8AC3E}">
        <p14:creationId xmlns:p14="http://schemas.microsoft.com/office/powerpoint/2010/main" val="36700379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 Conclusion</a:t>
            </a:r>
            <a:endParaRPr lang="zh-CN" altLang="en-US" dirty="0"/>
          </a:p>
        </p:txBody>
      </p:sp>
      <p:sp>
        <p:nvSpPr>
          <p:cNvPr id="3" name="内容占位符 2"/>
          <p:cNvSpPr>
            <a:spLocks noGrp="1"/>
          </p:cNvSpPr>
          <p:nvPr>
            <p:ph idx="1"/>
          </p:nvPr>
        </p:nvSpPr>
        <p:spPr/>
        <p:txBody>
          <a:bodyPr/>
          <a:lstStyle/>
          <a:p>
            <a:r>
              <a:rPr lang="en-US" altLang="zh-CN" dirty="0" smtClean="0"/>
              <a:t>Target: enrollment with transfer—need character X</a:t>
            </a:r>
          </a:p>
          <a:p>
            <a:r>
              <a:rPr lang="en-US" altLang="zh-CN" dirty="0" smtClean="0"/>
              <a:t>Empirical: three alternative targeting and calibration schedules</a:t>
            </a:r>
          </a:p>
          <a:p>
            <a:r>
              <a:rPr lang="en-US" altLang="zh-CN" dirty="0" smtClean="0"/>
              <a:t>Result: OV&gt;IM&gt;UU </a:t>
            </a:r>
          </a:p>
          <a:p>
            <a:r>
              <a:rPr lang="en-US" altLang="zh-CN" dirty="0" smtClean="0"/>
              <a:t>Equity: not achieved</a:t>
            </a:r>
          </a:p>
          <a:p>
            <a:r>
              <a:rPr lang="en-US" altLang="zh-CN" dirty="0" smtClean="0"/>
              <a:t>Conclusion: IM should be used broadly</a:t>
            </a:r>
          </a:p>
        </p:txBody>
      </p:sp>
    </p:spTree>
    <p:extLst>
      <p:ext uri="{BB962C8B-B14F-4D97-AF65-F5344CB8AC3E}">
        <p14:creationId xmlns:p14="http://schemas.microsoft.com/office/powerpoint/2010/main" val="23401969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 The Efficiency Issue in </a:t>
            </a:r>
            <a:r>
              <a:rPr lang="en-US" altLang="zh-CN" dirty="0" err="1" smtClean="0"/>
              <a:t>Progresa</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Introduction of </a:t>
            </a:r>
            <a:r>
              <a:rPr lang="en-US" altLang="zh-CN" dirty="0" err="1" smtClean="0"/>
              <a:t>Progresa</a:t>
            </a:r>
            <a:endParaRPr lang="en-US" altLang="zh-CN" dirty="0" smtClean="0"/>
          </a:p>
          <a:p>
            <a:r>
              <a:rPr lang="en-US" altLang="zh-CN" dirty="0" smtClean="0"/>
              <a:t>Three components: education(children), healthcare(family), and nutrition(</a:t>
            </a:r>
            <a:r>
              <a:rPr lang="en-US" altLang="zh-CN" dirty="0" err="1" smtClean="0"/>
              <a:t>wo&amp;c</a:t>
            </a:r>
            <a:r>
              <a:rPr lang="en-US" altLang="zh-CN" dirty="0" smtClean="0"/>
              <a:t>)</a:t>
            </a:r>
          </a:p>
          <a:p>
            <a:r>
              <a:rPr lang="en-US" altLang="zh-CN" dirty="0" smtClean="0"/>
              <a:t>Scale: 2.6 billion families, $950 million, while 44 percent of it for education transfer, which benefit 2.4 billion children.</a:t>
            </a:r>
          </a:p>
          <a:p>
            <a:r>
              <a:rPr lang="en-US" altLang="zh-CN" dirty="0" smtClean="0"/>
              <a:t>To be more efficiency---to other conditional transfer program where has limited budget</a:t>
            </a:r>
            <a:endParaRPr lang="zh-CN" altLang="en-US" dirty="0"/>
          </a:p>
        </p:txBody>
      </p:sp>
    </p:spTree>
    <p:extLst>
      <p:ext uri="{BB962C8B-B14F-4D97-AF65-F5344CB8AC3E}">
        <p14:creationId xmlns:p14="http://schemas.microsoft.com/office/powerpoint/2010/main" val="37986599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 The Efficiency Issue in </a:t>
            </a:r>
            <a:r>
              <a:rPr lang="en-US" altLang="zh-CN" dirty="0" err="1" smtClean="0"/>
              <a:t>Progresa</a:t>
            </a:r>
            <a:endParaRPr lang="zh-CN" altLang="en-US" dirty="0"/>
          </a:p>
        </p:txBody>
      </p:sp>
      <p:sp>
        <p:nvSpPr>
          <p:cNvPr id="3" name="内容占位符 2"/>
          <p:cNvSpPr>
            <a:spLocks noGrp="1"/>
          </p:cNvSpPr>
          <p:nvPr>
            <p:ph idx="1"/>
          </p:nvPr>
        </p:nvSpPr>
        <p:spPr>
          <a:xfrm>
            <a:off x="457200" y="1600200"/>
            <a:ext cx="8229600" cy="5069160"/>
          </a:xfrm>
        </p:spPr>
        <p:txBody>
          <a:bodyPr>
            <a:normAutofit lnSpcReduction="10000"/>
          </a:bodyPr>
          <a:lstStyle/>
          <a:p>
            <a:pPr marL="0" indent="0">
              <a:buNone/>
            </a:pPr>
            <a:r>
              <a:rPr lang="en-US" altLang="zh-CN" dirty="0" smtClean="0"/>
              <a:t>Sample selection</a:t>
            </a:r>
          </a:p>
          <a:p>
            <a:r>
              <a:rPr lang="en-US" altLang="zh-CN" dirty="0" smtClean="0"/>
              <a:t>506 marginal communities containing 24,000 households and 17,000 children eligible</a:t>
            </a:r>
          </a:p>
          <a:p>
            <a:r>
              <a:rPr lang="en-US" altLang="zh-CN" dirty="0" smtClean="0"/>
              <a:t>Start a year before and every 6 month in 3 years.</a:t>
            </a:r>
          </a:p>
          <a:p>
            <a:r>
              <a:rPr lang="en-US" altLang="zh-CN" dirty="0" smtClean="0"/>
              <a:t>320 random selected treatment communities and 186 control communities</a:t>
            </a:r>
          </a:p>
          <a:p>
            <a:r>
              <a:rPr lang="en-US" altLang="zh-CN" dirty="0" smtClean="0"/>
              <a:t>Restricted to children in school in October 1997</a:t>
            </a:r>
          </a:p>
          <a:p>
            <a:r>
              <a:rPr lang="en-US" altLang="zh-CN" dirty="0" smtClean="0"/>
              <a:t>Further restricted to 2242 children</a:t>
            </a:r>
            <a:endParaRPr lang="zh-CN" altLang="en-US" dirty="0"/>
          </a:p>
        </p:txBody>
      </p:sp>
    </p:spTree>
    <p:extLst>
      <p:ext uri="{BB962C8B-B14F-4D97-AF65-F5344CB8AC3E}">
        <p14:creationId xmlns:p14="http://schemas.microsoft.com/office/powerpoint/2010/main" val="9340211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562" y="1883212"/>
            <a:ext cx="9344562" cy="4642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r>
              <a:rPr lang="en-US" altLang="zh-CN" dirty="0" smtClean="0"/>
              <a:t>I. The Efficiency Issue in </a:t>
            </a:r>
            <a:r>
              <a:rPr lang="en-US" altLang="zh-CN" dirty="0" err="1" smtClean="0"/>
              <a:t>Progresa</a:t>
            </a:r>
            <a:endParaRPr lang="zh-CN" altLang="en-US" dirty="0"/>
          </a:p>
        </p:txBody>
      </p:sp>
      <p:sp>
        <p:nvSpPr>
          <p:cNvPr id="3" name="内容占位符 2"/>
          <p:cNvSpPr>
            <a:spLocks noGrp="1"/>
          </p:cNvSpPr>
          <p:nvPr>
            <p:ph idx="1"/>
          </p:nvPr>
        </p:nvSpPr>
        <p:spPr/>
        <p:txBody>
          <a:bodyPr/>
          <a:lstStyle/>
          <a:p>
            <a:r>
              <a:rPr lang="en-US" altLang="zh-CN" dirty="0" smtClean="0"/>
              <a:t>Focusing on Entry into Secondary School</a:t>
            </a:r>
          </a:p>
          <a:p>
            <a:endParaRPr lang="zh-CN" altLang="en-US" dirty="0"/>
          </a:p>
        </p:txBody>
      </p:sp>
      <p:cxnSp>
        <p:nvCxnSpPr>
          <p:cNvPr id="6" name="直接连接符 5"/>
          <p:cNvCxnSpPr/>
          <p:nvPr/>
        </p:nvCxnSpPr>
        <p:spPr>
          <a:xfrm>
            <a:off x="8460432" y="4797152"/>
            <a:ext cx="432048"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702689" y="4082588"/>
            <a:ext cx="648072" cy="276999"/>
          </a:xfrm>
          <a:prstGeom prst="rect">
            <a:avLst/>
          </a:prstGeom>
          <a:noFill/>
        </p:spPr>
        <p:txBody>
          <a:bodyPr wrap="square" rtlCol="0">
            <a:spAutoFit/>
          </a:bodyPr>
          <a:lstStyle/>
          <a:p>
            <a:r>
              <a:rPr lang="en-US" altLang="zh-CN" sz="1200" b="1" dirty="0" smtClean="0">
                <a:solidFill>
                  <a:srgbClr val="FF0000"/>
                </a:solidFill>
                <a:latin typeface="Gungsuh" panose="02030600000101010101" pitchFamily="18" charset="-127"/>
                <a:ea typeface="Gungsuh" panose="02030600000101010101" pitchFamily="18" charset="-127"/>
              </a:rPr>
              <a:t>55.4</a:t>
            </a:r>
            <a:endParaRPr lang="zh-CN" altLang="en-US" sz="1200" b="1" dirty="0">
              <a:solidFill>
                <a:srgbClr val="FF0000"/>
              </a:solidFill>
              <a:latin typeface="Gungsuh" panose="02030600000101010101" pitchFamily="18" charset="-127"/>
              <a:ea typeface="Gungsuh" panose="02030600000101010101" pitchFamily="18" charset="-127"/>
            </a:endParaRPr>
          </a:p>
        </p:txBody>
      </p:sp>
      <p:sp>
        <p:nvSpPr>
          <p:cNvPr id="8" name="左大括号 7"/>
          <p:cNvSpPr/>
          <p:nvPr/>
        </p:nvSpPr>
        <p:spPr>
          <a:xfrm>
            <a:off x="8224747" y="3861047"/>
            <a:ext cx="252028" cy="720080"/>
          </a:xfrm>
          <a:prstGeom prst="lef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905464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 The Efficiency Issue in </a:t>
            </a:r>
            <a:r>
              <a:rPr lang="en-US" altLang="zh-CN" dirty="0" err="1" smtClean="0"/>
              <a:t>Progresa</a:t>
            </a:r>
            <a:endParaRPr lang="zh-CN" altLang="en-US" dirty="0"/>
          </a:p>
        </p:txBody>
      </p:sp>
      <p:sp>
        <p:nvSpPr>
          <p:cNvPr id="3" name="内容占位符 2"/>
          <p:cNvSpPr>
            <a:spLocks noGrp="1"/>
          </p:cNvSpPr>
          <p:nvPr>
            <p:ph idx="1"/>
          </p:nvPr>
        </p:nvSpPr>
        <p:spPr>
          <a:xfrm>
            <a:off x="467544" y="1556792"/>
            <a:ext cx="8229600" cy="4525963"/>
          </a:xfrm>
        </p:spPr>
        <p:txBody>
          <a:bodyPr>
            <a:noAutofit/>
          </a:bodyPr>
          <a:lstStyle/>
          <a:p>
            <a:r>
              <a:rPr lang="en-US" altLang="zh-CN" sz="2400" dirty="0"/>
              <a:t>Increase continuation rate at all grades</a:t>
            </a:r>
          </a:p>
          <a:p>
            <a:pPr lvl="1">
              <a:buFont typeface="Wingdings" panose="05000000000000000000" pitchFamily="2" charset="2"/>
              <a:buChar char="Ø"/>
            </a:pPr>
            <a:r>
              <a:rPr lang="en-US" altLang="zh-CN" sz="2400" dirty="0"/>
              <a:t>Already very high(Figure 1) only one percent</a:t>
            </a:r>
          </a:p>
          <a:p>
            <a:pPr lvl="1">
              <a:buFont typeface="Wingdings" panose="05000000000000000000" pitchFamily="2" charset="2"/>
              <a:buChar char="Ø"/>
            </a:pPr>
            <a:r>
              <a:rPr lang="en-US" altLang="zh-CN" sz="2400" dirty="0"/>
              <a:t>There should be other program to help the 3-4 percent and eliminating all transfer to primary school(55.4%)</a:t>
            </a:r>
          </a:p>
          <a:p>
            <a:r>
              <a:rPr lang="en-US" altLang="zh-CN" sz="2400" dirty="0"/>
              <a:t>So the analysis here only for secondary school</a:t>
            </a:r>
            <a:endParaRPr lang="zh-CN" altLang="en-US" sz="2400" dirty="0"/>
          </a:p>
          <a:p>
            <a:r>
              <a:rPr lang="en-US" altLang="zh-CN" sz="2400" dirty="0" smtClean="0"/>
              <a:t>Transfers increase for higher grades(girls)</a:t>
            </a:r>
          </a:p>
          <a:p>
            <a:r>
              <a:rPr lang="en-US" altLang="zh-CN" sz="2400" dirty="0" smtClean="0"/>
              <a:t>Transfer cap---to not induce fertility response</a:t>
            </a:r>
          </a:p>
          <a:p>
            <a:pPr lvl="1">
              <a:buFont typeface="Wingdings" panose="05000000000000000000" pitchFamily="2" charset="2"/>
              <a:buChar char="Ø"/>
            </a:pPr>
            <a:r>
              <a:rPr lang="en-US" altLang="zh-CN" sz="2400" dirty="0" smtClean="0"/>
              <a:t>13.4 percent of eligible children </a:t>
            </a:r>
          </a:p>
          <a:p>
            <a:pPr lvl="1">
              <a:buFont typeface="Wingdings" panose="05000000000000000000" pitchFamily="2" charset="2"/>
              <a:buChar char="Ø"/>
            </a:pPr>
            <a:r>
              <a:rPr lang="en-US" altLang="zh-CN" sz="2400" dirty="0" smtClean="0"/>
              <a:t>Scaling down all the education transfer subject to the cap</a:t>
            </a:r>
          </a:p>
          <a:p>
            <a:pPr lvl="1">
              <a:buFont typeface="Wingdings" panose="05000000000000000000" pitchFamily="2" charset="2"/>
              <a:buChar char="Ø"/>
            </a:pPr>
            <a:r>
              <a:rPr lang="en-US" altLang="zh-CN" sz="2400" dirty="0" smtClean="0"/>
              <a:t>The budget would be 17% higher without cap</a:t>
            </a:r>
          </a:p>
        </p:txBody>
      </p:sp>
    </p:spTree>
    <p:extLst>
      <p:ext uri="{BB962C8B-B14F-4D97-AF65-F5344CB8AC3E}">
        <p14:creationId xmlns:p14="http://schemas.microsoft.com/office/powerpoint/2010/main" val="42742647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 The Efficiency Issue in </a:t>
            </a:r>
            <a:r>
              <a:rPr lang="en-US" altLang="zh-CN" dirty="0" err="1" smtClean="0"/>
              <a:t>Progresa</a:t>
            </a:r>
            <a:endParaRPr lang="zh-CN" alt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196752"/>
            <a:ext cx="6696744" cy="54791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29068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emplate/>
  <TotalTime>5013</TotalTime>
  <Words>1779</Words>
  <Application>Microsoft Office PowerPoint</Application>
  <PresentationFormat>On-screen Show (4:3)</PresentationFormat>
  <Paragraphs>209</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主题​​</vt:lpstr>
      <vt:lpstr>Making Conditional Cash Transfer Programs More Efficient: Designing for Maximum Effect of the conditionality</vt:lpstr>
      <vt:lpstr>Introduction</vt:lpstr>
      <vt:lpstr>Introduction</vt:lpstr>
      <vt:lpstr>Introduction</vt:lpstr>
      <vt:lpstr>I. The Efficiency Issue in Progresa</vt:lpstr>
      <vt:lpstr>I. The Efficiency Issue in Progresa</vt:lpstr>
      <vt:lpstr>I. The Efficiency Issue in Progresa</vt:lpstr>
      <vt:lpstr>I. The Efficiency Issue in Progresa</vt:lpstr>
      <vt:lpstr>I. The Efficiency Issue in Progresa</vt:lpstr>
      <vt:lpstr>I. The Efficiency Issue in Progresa</vt:lpstr>
      <vt:lpstr>I. The Efficiency Issue in Progresa</vt:lpstr>
      <vt:lpstr>I. The Efficiency Issue in Progresa</vt:lpstr>
      <vt:lpstr>II. A Model of Optimal Cash Transfer</vt:lpstr>
      <vt:lpstr>II. A Model of Optimal Cash Transfer</vt:lpstr>
      <vt:lpstr>II. A Model of Optimal Cash Transfer</vt:lpstr>
      <vt:lpstr>II. A Model of Optimal Cash Transfer</vt:lpstr>
      <vt:lpstr>II. A Model of Optimal Cash Transfer</vt:lpstr>
      <vt:lpstr>III. Predicting Enrollment</vt:lpstr>
      <vt:lpstr>III. Predicting Enrollment</vt:lpstr>
      <vt:lpstr>III. Predicting Enrollment</vt:lpstr>
      <vt:lpstr>III. Predicting Enrollment</vt:lpstr>
      <vt:lpstr>III. Predicting Enrollment</vt:lpstr>
      <vt:lpstr>III. Predicting Enrollment</vt:lpstr>
      <vt:lpstr>IV. Comparing Conditional Cash Transfer Schedules</vt:lpstr>
      <vt:lpstr>IV. Comparing Conditional Cash Transfer Schedules</vt:lpstr>
      <vt:lpstr>IV. Comparing Conditional Cash Transfer Schedules</vt:lpstr>
      <vt:lpstr>IV. Comparing Conditional Cash Transfer Schedules</vt:lpstr>
      <vt:lpstr>IV. Comparing Conditional Cash Transfer Schedules</vt:lpstr>
      <vt:lpstr>IV. Comparing Conditional Cash Transfer Schedules</vt:lpstr>
      <vt:lpstr>IV. Comparing Conditional Cash Transfer Schedules</vt:lpstr>
      <vt:lpstr>PowerPoint Presentation</vt:lpstr>
      <vt:lpstr>IV. Comparing Conditional Cash Transfer Schedules</vt:lpstr>
      <vt:lpstr>IV. Comparing Conditional Cash Transfer Schedules</vt:lpstr>
      <vt:lpstr>IV. Comparing Conditional Cash Transfer Schedules</vt:lpstr>
      <vt:lpstr>IV. Comparing Conditional Cash Transfer Schedules</vt:lpstr>
      <vt:lpstr>IV. Comparing Conditional Cash Transfer Schedules</vt:lpstr>
      <vt:lpstr>V. Efficient Conditional Cash Transfer Programs and Equity</vt:lpstr>
      <vt:lpstr>PowerPoint Presentation</vt:lpstr>
      <vt:lpstr>VI. Conclusion</vt:lpstr>
      <vt:lpstr>VI. 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Making Conditional Cash Transfer Programs More Efficient: Designing for Maximum Effect of the conditionality</dc:title>
  <dc:creator>admin1</dc:creator>
  <cp:lastModifiedBy>Jeffrey Nugent</cp:lastModifiedBy>
  <cp:revision>110</cp:revision>
  <dcterms:created xsi:type="dcterms:W3CDTF">2014-04-02T18:36:44Z</dcterms:created>
  <dcterms:modified xsi:type="dcterms:W3CDTF">2014-04-23T01:25:00Z</dcterms:modified>
</cp:coreProperties>
</file>