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33ED-F623-4066-9966-DAE1EC88D9A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9AF-1584-4456-AAC7-5FD5D807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dirty="0" smtClean="0"/>
              <a:t>Delinking Land Rights from Land Use: Certification and Migration in Mexico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Janvry, Emerick, Gonzalez-Navarro and Sadoulet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Pre-program trends in migration PROCEDE  carry-out were correlated</a:t>
            </a:r>
          </a:p>
          <a:p>
            <a:r>
              <a:rPr lang="en-US" dirty="0" smtClean="0"/>
              <a:t>Attrition bias  Tested for robustness by excluding those houeshold interviewed in 1998 but not in 1999 or </a:t>
            </a:r>
            <a:r>
              <a:rPr lang="en-US" dirty="0" smtClean="0"/>
              <a:t>2000</a:t>
            </a:r>
          </a:p>
          <a:p>
            <a:r>
              <a:rPr lang="en-US" smtClean="0"/>
              <a:t>What about pre-program trends in agricultural productivity or availability of new seeds?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8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Land </a:t>
            </a:r>
            <a:r>
              <a:rPr lang="en-US" smtClean="0"/>
              <a:t>titling delinking from land use rights effects </a:t>
            </a:r>
            <a:r>
              <a:rPr lang="en-US" dirty="0" smtClean="0"/>
              <a:t>of types other than increased investment may be important</a:t>
            </a:r>
          </a:p>
          <a:p>
            <a:r>
              <a:rPr lang="en-US" dirty="0" smtClean="0"/>
              <a:t>Allowing for reduction in labor per unit of land through out migrtaion</a:t>
            </a:r>
          </a:p>
          <a:p>
            <a:r>
              <a:rPr lang="en-US" dirty="0" smtClean="0"/>
              <a:t>Allowing farm size to change through land transactions  without reducing the use of land in cultivation. </a:t>
            </a:r>
          </a:p>
          <a:p>
            <a:r>
              <a:rPr lang="en-US" dirty="0" smtClean="0"/>
              <a:t>Can generate true welfare gains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literature on titling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Has not considered spatial allocation of labor and migration effects</a:t>
            </a:r>
          </a:p>
          <a:p>
            <a:r>
              <a:rPr lang="en-US" dirty="0" smtClean="0"/>
              <a:t>This could be important given the extremelylow productivity of labor in rural areas</a:t>
            </a:r>
          </a:p>
          <a:p>
            <a:r>
              <a:rPr lang="en-US" dirty="0" smtClean="0"/>
              <a:t>Can titling improve efficiency of labor allocation? </a:t>
            </a:r>
          </a:p>
          <a:p>
            <a:r>
              <a:rPr lang="en-US" dirty="0" smtClean="0"/>
              <a:t>Mexico has especially low labor productivity in the rural areas and also a titling program PROCEDE on land previousll ejidal with user rights</a:t>
            </a:r>
          </a:p>
          <a:p>
            <a:r>
              <a:rPr lang="en-US" dirty="0" smtClean="0"/>
              <a:t>Finding: use three data sets to show that titling increased out-migration especially in the first titled farm areas, farm sizes increased due to transactions. It also increased consumption. This not due to attraction of credit.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 Reforms and certification in Mexico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Mexican Revolution , Govt. expropriated  large plantations and allocated them to groups of farmers ejidos with useifruct rights.</a:t>
            </a:r>
          </a:p>
          <a:p>
            <a:r>
              <a:rPr lang="en-US" dirty="0" smtClean="0"/>
              <a:t>Certification procedeed in waves starting in 1993 and completed in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Certification Effect on Migration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ijt</a:t>
            </a:r>
            <a:r>
              <a:rPr lang="en-US" dirty="0" smtClean="0"/>
              <a:t> = Certif</a:t>
            </a:r>
            <a:r>
              <a:rPr lang="en-US" baseline="-25000" dirty="0" smtClean="0"/>
              <a:t>jt</a:t>
            </a:r>
            <a:r>
              <a:rPr lang="en-US" dirty="0" smtClean="0"/>
              <a:t> + </a:t>
            </a:r>
            <a:r>
              <a:rPr lang="el-GR" dirty="0" smtClean="0"/>
              <a:t>γ</a:t>
            </a:r>
            <a:r>
              <a:rPr lang="en-US" baseline="-25000" dirty="0" smtClean="0"/>
              <a:t>j</a:t>
            </a:r>
            <a:r>
              <a:rPr lang="en-US" dirty="0" smtClean="0"/>
              <a:t> +</a:t>
            </a:r>
            <a:r>
              <a:rPr lang="el-GR" dirty="0" smtClean="0"/>
              <a:t>α</a:t>
            </a:r>
            <a:r>
              <a:rPr lang="en-US" baseline="-25000" dirty="0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dirty="0" smtClean="0"/>
              <a:t>x</a:t>
            </a:r>
            <a:r>
              <a:rPr lang="en-US" baseline="-25000" dirty="0" smtClean="0"/>
              <a:t>ijt</a:t>
            </a:r>
            <a:r>
              <a:rPr lang="en-US" dirty="0" smtClean="0"/>
              <a:t> +</a:t>
            </a:r>
            <a:r>
              <a:rPr lang="el-GR" dirty="0" smtClean="0"/>
              <a:t>ε</a:t>
            </a:r>
            <a:r>
              <a:rPr lang="en-US" baseline="-25000" dirty="0" smtClean="0"/>
              <a:t>ijt</a:t>
            </a:r>
          </a:p>
          <a:p>
            <a:r>
              <a:rPr lang="en-US" dirty="0" smtClean="0"/>
              <a:t>Popjt = </a:t>
            </a:r>
            <a:r>
              <a:rPr lang="el-GR" dirty="0" smtClean="0"/>
              <a:t>γ</a:t>
            </a:r>
            <a:r>
              <a:rPr lang="en-US" baseline="-25000" dirty="0" smtClean="0"/>
              <a:t>j</a:t>
            </a:r>
            <a:r>
              <a:rPr lang="en-US" dirty="0" smtClean="0"/>
              <a:t> =</a:t>
            </a:r>
            <a:r>
              <a:rPr lang="el-GR" dirty="0" smtClean="0"/>
              <a:t>β</a:t>
            </a:r>
            <a:r>
              <a:rPr lang="en-US" dirty="0" smtClean="0"/>
              <a:t> Year 2000t 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l-GR" dirty="0" smtClean="0"/>
              <a:t>δ</a:t>
            </a:r>
            <a:r>
              <a:rPr lang="en-US" dirty="0" smtClean="0"/>
              <a:t>Certified 1993-99*Year 2000 + </a:t>
            </a:r>
            <a:r>
              <a:rPr lang="el-GR" dirty="0" smtClean="0"/>
              <a:t>ε</a:t>
            </a:r>
            <a:r>
              <a:rPr lang="en-US" baseline="-25000" dirty="0" smtClean="0"/>
              <a:t>ijt</a:t>
            </a:r>
          </a:p>
          <a:p>
            <a:pPr marL="0" indent="0">
              <a:buNone/>
            </a:pPr>
            <a:r>
              <a:rPr lang="en-US" dirty="0" smtClean="0"/>
              <a:t>Also distinguish between early and late certified. Also controls for  ex ante level of property rights insecurity , initial farm size , land quality</a:t>
            </a:r>
          </a:p>
          <a:p>
            <a:r>
              <a:rPr lang="en-US" dirty="0" smtClean="0"/>
              <a:t>Does this both at locality level, and ejido level </a:t>
            </a:r>
          </a:p>
          <a:p>
            <a:pPr marL="0" indent="0">
              <a:buNone/>
            </a:pPr>
            <a:r>
              <a:rPr lang="en-US" sz="3600" b="1" dirty="0" smtClean="0"/>
              <a:t>Also analyze Effects on land area and land area  per farmer</a:t>
            </a:r>
          </a:p>
          <a:p>
            <a:pPr marL="0" indent="0">
              <a:buNone/>
            </a:pPr>
            <a:r>
              <a:rPr lang="en-US" sz="3600" b="1" dirty="0" smtClean="0"/>
              <a:t>Finally impact on Household Consumption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958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296399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9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9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6868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8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381000"/>
            <a:ext cx="11237830" cy="939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19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80893" cy="63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09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338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Delinking Land Rights from Land Use: Certification and Migration in Mexico</vt:lpstr>
      <vt:lpstr>Existing literature on titling </vt:lpstr>
      <vt:lpstr>Land Reforms and certification in Mexico</vt:lpstr>
      <vt:lpstr>Certification Effect on Migration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Concerns</vt:lpstr>
      <vt:lpstr>Policy Implications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Delinking Land Rights from Land Use: Certification and Migration in Mexico</dc:title>
  <dc:creator>Jeffrey Nugent</dc:creator>
  <cp:lastModifiedBy>Jeffrey Nugent</cp:lastModifiedBy>
  <cp:revision>11</cp:revision>
  <dcterms:created xsi:type="dcterms:W3CDTF">2016-02-16T17:57:35Z</dcterms:created>
  <dcterms:modified xsi:type="dcterms:W3CDTF">2016-02-16T20:46:33Z</dcterms:modified>
</cp:coreProperties>
</file>