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74" r:id="rId4"/>
    <p:sldId id="258" r:id="rId5"/>
    <p:sldId id="277" r:id="rId6"/>
    <p:sldId id="259" r:id="rId7"/>
    <p:sldId id="260" r:id="rId8"/>
    <p:sldId id="263" r:id="rId9"/>
    <p:sldId id="261" r:id="rId10"/>
    <p:sldId id="262" r:id="rId11"/>
    <p:sldId id="264" r:id="rId12"/>
    <p:sldId id="266" r:id="rId13"/>
    <p:sldId id="267" r:id="rId14"/>
    <p:sldId id="265" r:id="rId15"/>
    <p:sldId id="268" r:id="rId16"/>
    <p:sldId id="269" r:id="rId17"/>
    <p:sldId id="276" r:id="rId18"/>
    <p:sldId id="270" r:id="rId19"/>
    <p:sldId id="271" r:id="rId20"/>
    <p:sldId id="272" r:id="rId21"/>
    <p:sldId id="273" r:id="rId22"/>
    <p:sldId id="27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3"/>
    <p:restoredTop sz="71405"/>
  </p:normalViewPr>
  <p:slideViewPr>
    <p:cSldViewPr snapToGrid="0" snapToObjects="1">
      <p:cViewPr>
        <p:scale>
          <a:sx n="80" d="100"/>
          <a:sy n="80" d="100"/>
        </p:scale>
        <p:origin x="232" y="-1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CEAE4E-1359-8E4B-BCD0-B35C4C90DC72}" type="datetimeFigureOut">
              <a:rPr lang="en-US" smtClean="0"/>
              <a:t>2/22/16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FE82C7-04A2-C34E-B3B3-180F4CF50ABB}" type="slidenum">
              <a:rPr lang="en-US" smtClean="0"/>
              <a:t>‹#›</a:t>
            </a:fld>
            <a:endParaRPr lang="en-US"/>
          </a:p>
        </p:txBody>
      </p:sp>
    </p:spTree>
    <p:extLst>
      <p:ext uri="{BB962C8B-B14F-4D97-AF65-F5344CB8AC3E}">
        <p14:creationId xmlns:p14="http://schemas.microsoft.com/office/powerpoint/2010/main" val="1076215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there has been extensive literature on the determinants of child labor as we saw in our previous paper .  but very little evidence on the consequences of child labor. In </a:t>
            </a:r>
            <a:r>
              <a:rPr lang="en-US" baseline="0" dirty="0" err="1" smtClean="0"/>
              <a:t>theoritcal</a:t>
            </a:r>
            <a:r>
              <a:rPr lang="en-US" baseline="0" dirty="0" smtClean="0"/>
              <a:t> literature , it is assumed that </a:t>
            </a:r>
            <a:r>
              <a:rPr lang="en-US" baseline="0" dirty="0" err="1" smtClean="0"/>
              <a:t>chiild</a:t>
            </a:r>
            <a:r>
              <a:rPr lang="en-US" baseline="0" dirty="0" smtClean="0"/>
              <a:t> labor has negative consequences but there is limited evidence. SO in this paper, the authors examine the impact of child labor on </a:t>
            </a:r>
            <a:r>
              <a:rPr lang="en-US" baseline="0" dirty="0" err="1" smtClean="0"/>
              <a:t>education,labor</a:t>
            </a:r>
            <a:r>
              <a:rPr lang="en-US" baseline="0" dirty="0" smtClean="0"/>
              <a:t> market and health among children attending </a:t>
            </a:r>
            <a:r>
              <a:rPr lang="en-US" dirty="0" smtClean="0"/>
              <a:t>They use  data from rural households’ children attending school and instrument for participation in child labor with rice prices, a variable that influences child labor .</a:t>
            </a:r>
            <a:r>
              <a:rPr lang="en-US" baseline="0" dirty="0" smtClean="0"/>
              <a:t>We </a:t>
            </a:r>
            <a:r>
              <a:rPr lang="en-US" baseline="0" dirty="0" smtClean="0"/>
              <a:t>will find that five years subsequent to the child labor experience, there is significant negative impact no education, a higher </a:t>
            </a:r>
            <a:r>
              <a:rPr lang="en-US" baseline="0" dirty="0" err="1" smtClean="0"/>
              <a:t>prob</a:t>
            </a:r>
            <a:r>
              <a:rPr lang="en-US" baseline="0" dirty="0" smtClean="0"/>
              <a:t> of wage work </a:t>
            </a:r>
            <a:r>
              <a:rPr lang="en-US" baseline="0" dirty="0" smtClean="0"/>
              <a:t>, </a:t>
            </a:r>
            <a:r>
              <a:rPr lang="en-US" baseline="0" dirty="0" err="1" smtClean="0"/>
              <a:t>i.e</a:t>
            </a:r>
            <a:r>
              <a:rPr lang="en-US" baseline="0" dirty="0" smtClean="0"/>
              <a:t> the </a:t>
            </a:r>
            <a:r>
              <a:rPr lang="en-US" baseline="0" dirty="0" err="1" smtClean="0"/>
              <a:t>prob</a:t>
            </a:r>
            <a:r>
              <a:rPr lang="en-US" baseline="0" dirty="0" smtClean="0"/>
              <a:t> that those children will continue to work and mixed </a:t>
            </a:r>
            <a:r>
              <a:rPr lang="en-US" baseline="0" dirty="0" smtClean="0"/>
              <a:t>effects on health</a:t>
            </a:r>
            <a:endParaRPr lang="en-US" dirty="0"/>
          </a:p>
        </p:txBody>
      </p:sp>
      <p:sp>
        <p:nvSpPr>
          <p:cNvPr id="4" name="Slide Number Placeholder 3"/>
          <p:cNvSpPr>
            <a:spLocks noGrp="1"/>
          </p:cNvSpPr>
          <p:nvPr>
            <p:ph type="sldNum" sz="quarter" idx="10"/>
          </p:nvPr>
        </p:nvSpPr>
        <p:spPr/>
        <p:txBody>
          <a:bodyPr/>
          <a:lstStyle/>
          <a:p>
            <a:fld id="{EEFE82C7-04A2-C34E-B3B3-180F4CF50ABB}" type="slidenum">
              <a:rPr lang="en-US" smtClean="0"/>
              <a:t>2</a:t>
            </a:fld>
            <a:endParaRPr lang="en-US"/>
          </a:p>
        </p:txBody>
      </p:sp>
    </p:spTree>
    <p:extLst>
      <p:ext uri="{BB962C8B-B14F-4D97-AF65-F5344CB8AC3E}">
        <p14:creationId xmlns:p14="http://schemas.microsoft.com/office/powerpoint/2010/main" val="18499948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begin by discussing the OLS relationship between child</a:t>
            </a:r>
            <a:r>
              <a:rPr lang="en-US" baseline="0" dirty="0" smtClean="0"/>
              <a:t> labor and our outcomes.</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 </a:t>
            </a:r>
            <a:r>
              <a:rPr lang="en-US" sz="1200" kern="1200" dirty="0" smtClean="0">
                <a:solidFill>
                  <a:schemeClr val="tx1"/>
                </a:solidFill>
                <a:effectLst/>
                <a:latin typeface="+mn-lt"/>
                <a:ea typeface="+mn-ea"/>
                <a:cs typeface="+mn-cs"/>
              </a:rPr>
              <a:t>looking at the first row of Table 2, we note that child labor in the first round is significantly </a:t>
            </a:r>
            <a:r>
              <a:rPr lang="en-US" sz="1200" kern="1200" dirty="0" smtClean="0">
                <a:solidFill>
                  <a:schemeClr val="tx1"/>
                </a:solidFill>
                <a:effectLst/>
                <a:latin typeface="+mn-lt"/>
                <a:ea typeface="+mn-ea"/>
                <a:cs typeface="+mn-cs"/>
              </a:rPr>
              <a:t>associated </a:t>
            </a:r>
            <a:r>
              <a:rPr lang="en-US" sz="1200" kern="1200" dirty="0" smtClean="0">
                <a:solidFill>
                  <a:schemeClr val="tx1"/>
                </a:solidFill>
                <a:effectLst/>
                <a:latin typeface="+mn-lt"/>
                <a:ea typeface="+mn-ea"/>
                <a:cs typeface="+mn-cs"/>
              </a:rPr>
              <a:t>with two outcomes: highest grade attained </a:t>
            </a:r>
            <a:r>
              <a:rPr lang="en-US" sz="1200" kern="1200" dirty="0" smtClean="0">
                <a:solidFill>
                  <a:schemeClr val="tx1"/>
                </a:solidFill>
                <a:effectLst/>
                <a:latin typeface="+mn-lt"/>
                <a:ea typeface="+mn-ea"/>
                <a:cs typeface="+mn-cs"/>
              </a:rPr>
              <a:t>falls and </a:t>
            </a:r>
            <a:r>
              <a:rPr lang="en-US" sz="1200" kern="1200" dirty="0" smtClean="0">
                <a:solidFill>
                  <a:schemeClr val="tx1"/>
                </a:solidFill>
                <a:effectLst/>
                <a:latin typeface="+mn-lt"/>
                <a:ea typeface="+mn-ea"/>
                <a:cs typeface="+mn-cs"/>
              </a:rPr>
              <a:t>the probability of wage </a:t>
            </a:r>
            <a:r>
              <a:rPr lang="en-US" sz="1200" kern="1200" dirty="0" smtClean="0">
                <a:solidFill>
                  <a:schemeClr val="tx1"/>
                </a:solidFill>
                <a:effectLst/>
                <a:latin typeface="+mn-lt"/>
                <a:ea typeface="+mn-ea"/>
                <a:cs typeface="+mn-cs"/>
              </a:rPr>
              <a:t>work</a:t>
            </a:r>
            <a:r>
              <a:rPr lang="en-US" sz="1200" kern="1200" baseline="0" dirty="0" smtClean="0">
                <a:solidFill>
                  <a:schemeClr val="tx1"/>
                </a:solidFill>
                <a:effectLst/>
                <a:latin typeface="+mn-lt"/>
                <a:ea typeface="+mn-ea"/>
                <a:cs typeface="+mn-cs"/>
              </a:rPr>
              <a:t> rises with more child labor</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 More child labor </a:t>
            </a:r>
            <a:r>
              <a:rPr lang="en-US" sz="1200" kern="1200" dirty="0" smtClean="0">
                <a:solidFill>
                  <a:schemeClr val="tx1"/>
                </a:solidFill>
                <a:effectLst/>
                <a:latin typeface="+mn-lt"/>
                <a:ea typeface="+mn-ea"/>
                <a:cs typeface="+mn-cs"/>
              </a:rPr>
              <a:t> also causes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lower </a:t>
            </a:r>
            <a:r>
              <a:rPr lang="en-US" sz="1200" kern="1200" dirty="0" smtClean="0">
                <a:solidFill>
                  <a:schemeClr val="tx1"/>
                </a:solidFill>
                <a:effectLst/>
                <a:latin typeface="+mn-lt"/>
                <a:ea typeface="+mn-ea"/>
                <a:cs typeface="+mn-cs"/>
              </a:rPr>
              <a:t>attendance, although this effect is not statistically significant </a:t>
            </a:r>
            <a:endParaRPr lang="en-US" dirty="0" smtClean="0"/>
          </a:p>
          <a:p>
            <a:endParaRPr lang="en-US" dirty="0"/>
          </a:p>
        </p:txBody>
      </p:sp>
      <p:sp>
        <p:nvSpPr>
          <p:cNvPr id="4" name="Slide Number Placeholder 3"/>
          <p:cNvSpPr>
            <a:spLocks noGrp="1"/>
          </p:cNvSpPr>
          <p:nvPr>
            <p:ph type="sldNum" sz="quarter" idx="10"/>
          </p:nvPr>
        </p:nvSpPr>
        <p:spPr/>
        <p:txBody>
          <a:bodyPr/>
          <a:lstStyle/>
          <a:p>
            <a:fld id="{EEFE82C7-04A2-C34E-B3B3-180F4CF50ABB}" type="slidenum">
              <a:rPr lang="en-US" smtClean="0"/>
              <a:t>13</a:t>
            </a:fld>
            <a:endParaRPr lang="en-US"/>
          </a:p>
        </p:txBody>
      </p:sp>
    </p:spTree>
    <p:extLst>
      <p:ext uri="{BB962C8B-B14F-4D97-AF65-F5344CB8AC3E}">
        <p14:creationId xmlns:p14="http://schemas.microsoft.com/office/powerpoint/2010/main" val="517996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Table 3 we present the first stage of our instrumental variables regression. Column 1 reports our basic specification, with rice prices as our instrument. Rice prices are a highly significant predictor of child labor, with an F-statistic of 13.75. Higher rice prices are associated with reduced child labor, suggesting that the income effect dominates the labor demand effect .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a:t>
            </a:r>
            <a:r>
              <a:rPr lang="en-US" sz="1200" kern="1200" dirty="0" smtClean="0">
                <a:solidFill>
                  <a:schemeClr val="tx1"/>
                </a:solidFill>
                <a:effectLst/>
                <a:latin typeface="+mn-lt"/>
                <a:ea typeface="+mn-ea"/>
                <a:cs typeface="+mn-cs"/>
              </a:rPr>
              <a:t>Column 2 we present an alternative specification </a:t>
            </a:r>
            <a:r>
              <a:rPr lang="en-US" sz="1200" kern="1200" dirty="0" smtClean="0">
                <a:solidFill>
                  <a:schemeClr val="tx1"/>
                </a:solidFill>
                <a:effectLst/>
                <a:latin typeface="+mn-lt"/>
                <a:ea typeface="+mn-ea"/>
                <a:cs typeface="+mn-cs"/>
              </a:rPr>
              <a:t>where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 </a:t>
            </a:r>
            <a:r>
              <a:rPr lang="en-US" sz="1200" kern="1200" dirty="0" smtClean="0">
                <a:solidFill>
                  <a:schemeClr val="tx1"/>
                </a:solidFill>
                <a:effectLst/>
                <a:latin typeface="+mn-lt"/>
                <a:ea typeface="+mn-ea"/>
                <a:cs typeface="+mn-cs"/>
              </a:rPr>
              <a:t>include additional community </a:t>
            </a:r>
            <a:r>
              <a:rPr lang="en-US" sz="1200" kern="1200" dirty="0" smtClean="0">
                <a:solidFill>
                  <a:schemeClr val="tx1"/>
                </a:solidFill>
                <a:effectLst/>
                <a:latin typeface="+mn-lt"/>
                <a:ea typeface="+mn-ea"/>
                <a:cs typeface="+mn-cs"/>
              </a:rPr>
              <a:t>controls</a:t>
            </a:r>
            <a:r>
              <a:rPr lang="en-US" sz="1200" kern="1200" baseline="0" dirty="0" smtClean="0">
                <a:solidFill>
                  <a:schemeClr val="tx1"/>
                </a:solidFill>
                <a:effectLst/>
                <a:latin typeface="+mn-lt"/>
                <a:ea typeface="+mn-ea"/>
                <a:cs typeface="+mn-cs"/>
              </a:rPr>
              <a:t> such as </a:t>
            </a:r>
            <a:r>
              <a:rPr lang="en-US" sz="1200" kern="1200" dirty="0" smtClean="0">
                <a:solidFill>
                  <a:schemeClr val="tx1"/>
                </a:solidFill>
                <a:effectLst/>
                <a:latin typeface="+mn-lt"/>
                <a:ea typeface="+mn-ea"/>
                <a:cs typeface="+mn-cs"/>
              </a:rPr>
              <a:t>population</a:t>
            </a:r>
            <a:r>
              <a:rPr lang="en-US" sz="1200" kern="1200" dirty="0" smtClean="0">
                <a:solidFill>
                  <a:schemeClr val="tx1"/>
                </a:solidFill>
                <a:effectLst/>
                <a:latin typeface="+mn-lt"/>
                <a:ea typeface="+mn-ea"/>
                <a:cs typeface="+mn-cs"/>
              </a:rPr>
              <a:t>, distance to roads, electrification, and number of </a:t>
            </a:r>
            <a:r>
              <a:rPr lang="en-US" sz="1200" kern="1200" dirty="0" smtClean="0">
                <a:solidFill>
                  <a:schemeClr val="tx1"/>
                </a:solidFill>
                <a:effectLst/>
                <a:latin typeface="+mn-lt"/>
                <a:ea typeface="+mn-ea"/>
                <a:cs typeface="+mn-cs"/>
              </a:rPr>
              <a:t>tractors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because </a:t>
            </a:r>
            <a:r>
              <a:rPr lang="en-US" sz="1200" kern="1200" dirty="0" smtClean="0">
                <a:solidFill>
                  <a:schemeClr val="tx1"/>
                </a:solidFill>
                <a:effectLst/>
                <a:latin typeface="+mn-lt"/>
                <a:ea typeface="+mn-ea"/>
                <a:cs typeface="+mn-cs"/>
              </a:rPr>
              <a:t>these are potentially relevant for selection into child labor at the community level and could affect the validity of the exclusion restriction. For example, rise in number of tractors could reduce </a:t>
            </a:r>
            <a:r>
              <a:rPr lang="en-US" sz="1200" kern="1200" dirty="0" smtClean="0">
                <a:solidFill>
                  <a:schemeClr val="tx1"/>
                </a:solidFill>
                <a:effectLst/>
                <a:latin typeface="+mn-lt"/>
                <a:ea typeface="+mn-ea"/>
                <a:cs typeface="+mn-cs"/>
              </a:rPr>
              <a:t>demand for child </a:t>
            </a:r>
            <a:r>
              <a:rPr lang="en-US" sz="1200" kern="1200" dirty="0" smtClean="0">
                <a:solidFill>
                  <a:schemeClr val="tx1"/>
                </a:solidFill>
                <a:effectLst/>
                <a:latin typeface="+mn-lt"/>
                <a:ea typeface="+mn-ea"/>
                <a:cs typeface="+mn-cs"/>
              </a:rPr>
              <a:t>labor</a:t>
            </a:r>
            <a:r>
              <a:rPr lang="en-US" sz="1200" kern="1200" dirty="0" smtClean="0">
                <a:solidFill>
                  <a:schemeClr val="tx1"/>
                </a:solidFill>
                <a:effectLst/>
                <a:latin typeface="+mn-lt"/>
                <a:ea typeface="+mn-ea"/>
                <a:cs typeface="+mn-cs"/>
              </a:rPr>
              <a:t>. However, We </a:t>
            </a:r>
            <a:r>
              <a:rPr lang="en-US" sz="1200" kern="1200" dirty="0" smtClean="0">
                <a:solidFill>
                  <a:schemeClr val="tx1"/>
                </a:solidFill>
                <a:effectLst/>
                <a:latin typeface="+mn-lt"/>
                <a:ea typeface="+mn-ea"/>
                <a:cs typeface="+mn-cs"/>
              </a:rPr>
              <a:t>find that the </a:t>
            </a:r>
            <a:r>
              <a:rPr lang="en-US" sz="1200" kern="1200" dirty="0" err="1" smtClean="0">
                <a:solidFill>
                  <a:schemeClr val="tx1"/>
                </a:solidFill>
                <a:effectLst/>
                <a:latin typeface="+mn-lt"/>
                <a:ea typeface="+mn-ea"/>
                <a:cs typeface="+mn-cs"/>
              </a:rPr>
              <a:t>coef</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of rice </a:t>
            </a:r>
            <a:r>
              <a:rPr lang="en-US" sz="1200" kern="1200" dirty="0" smtClean="0">
                <a:solidFill>
                  <a:schemeClr val="tx1"/>
                </a:solidFill>
                <a:effectLst/>
                <a:latin typeface="+mn-lt"/>
                <a:ea typeface="+mn-ea"/>
                <a:cs typeface="+mn-cs"/>
              </a:rPr>
              <a:t>prices </a:t>
            </a:r>
            <a:r>
              <a:rPr lang="en-US" sz="1200" kern="1200" dirty="0" smtClean="0">
                <a:solidFill>
                  <a:schemeClr val="tx1"/>
                </a:solidFill>
                <a:effectLst/>
                <a:latin typeface="+mn-lt"/>
                <a:ea typeface="+mn-ea"/>
                <a:cs typeface="+mn-cs"/>
              </a:rPr>
              <a:t>is </a:t>
            </a:r>
            <a:r>
              <a:rPr lang="en-US" sz="1200" kern="1200" dirty="0" smtClean="0">
                <a:solidFill>
                  <a:schemeClr val="tx1"/>
                </a:solidFill>
                <a:effectLst/>
                <a:latin typeface="+mn-lt"/>
                <a:ea typeface="+mn-ea"/>
                <a:cs typeface="+mn-cs"/>
              </a:rPr>
              <a:t>almost similar to column 1 and </a:t>
            </a:r>
            <a:r>
              <a:rPr lang="en-US" sz="1200" kern="1200" dirty="0" smtClean="0">
                <a:solidFill>
                  <a:schemeClr val="tx1"/>
                </a:solidFill>
                <a:effectLst/>
                <a:latin typeface="+mn-lt"/>
                <a:ea typeface="+mn-ea"/>
                <a:cs typeface="+mn-cs"/>
              </a:rPr>
              <a:t>our instrument is </a:t>
            </a:r>
            <a:r>
              <a:rPr lang="en-US" sz="1200" kern="1200" dirty="0" smtClean="0">
                <a:solidFill>
                  <a:schemeClr val="tx1"/>
                </a:solidFill>
                <a:effectLst/>
                <a:latin typeface="+mn-lt"/>
                <a:ea typeface="+mn-ea"/>
                <a:cs typeface="+mn-cs"/>
              </a:rPr>
              <a:t>significant</a:t>
            </a:r>
            <a:r>
              <a:rPr lang="en-US" sz="120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at 1 percent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EEFE82C7-04A2-C34E-B3B3-180F4CF50ABB}" type="slidenum">
              <a:rPr lang="en-US" smtClean="0"/>
              <a:t>14</a:t>
            </a:fld>
            <a:endParaRPr lang="en-US"/>
          </a:p>
        </p:txBody>
      </p:sp>
    </p:spTree>
    <p:extLst>
      <p:ext uri="{BB962C8B-B14F-4D97-AF65-F5344CB8AC3E}">
        <p14:creationId xmlns:p14="http://schemas.microsoft.com/office/powerpoint/2010/main" val="235387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concern is </a:t>
            </a:r>
            <a:r>
              <a:rPr lang="en-US" dirty="0" smtClean="0"/>
              <a:t>also that </a:t>
            </a:r>
            <a:r>
              <a:rPr lang="en-US" dirty="0" smtClean="0"/>
              <a:t>the instrument may be correlated with an omitted variable which could </a:t>
            </a:r>
            <a:r>
              <a:rPr lang="en-US" dirty="0" smtClean="0"/>
              <a:t>violate </a:t>
            </a:r>
            <a:r>
              <a:rPr lang="en-US" dirty="0" smtClean="0"/>
              <a:t>the instrument’s exclusion restriction. for example rice prices are related to agricultural production which could be </a:t>
            </a:r>
            <a:r>
              <a:rPr lang="en-US" dirty="0" smtClean="0"/>
              <a:t>correlated </a:t>
            </a:r>
            <a:r>
              <a:rPr lang="en-US" dirty="0" smtClean="0"/>
              <a:t>with community attitudes toward child </a:t>
            </a:r>
            <a:r>
              <a:rPr lang="en-US" dirty="0" smtClean="0"/>
              <a:t>labor, </a:t>
            </a:r>
            <a:r>
              <a:rPr lang="en-US" dirty="0" err="1" smtClean="0"/>
              <a:t>i.e</a:t>
            </a:r>
            <a:r>
              <a:rPr lang="en-US" dirty="0" smtClean="0"/>
              <a:t> more child labor would be demanded for</a:t>
            </a:r>
            <a:r>
              <a:rPr lang="en-US" baseline="0" dirty="0" smtClean="0"/>
              <a:t> more production to grasp greater revenues. Rice prices </a:t>
            </a:r>
            <a:r>
              <a:rPr lang="en-US" baseline="0" dirty="0" smtClean="0"/>
              <a:t>could also drive </a:t>
            </a:r>
            <a:r>
              <a:rPr lang="en-US" baseline="0" dirty="0" smtClean="0"/>
              <a:t>changes </a:t>
            </a:r>
            <a:r>
              <a:rPr lang="en-US" baseline="0" dirty="0" smtClean="0"/>
              <a:t>in </a:t>
            </a:r>
            <a:r>
              <a:rPr lang="en-US" baseline="0" dirty="0" smtClean="0"/>
              <a:t>household income.</a:t>
            </a:r>
          </a:p>
          <a:p>
            <a:r>
              <a:rPr lang="en-US" baseline="0" dirty="0" smtClean="0"/>
              <a:t>So in order to </a:t>
            </a:r>
            <a:r>
              <a:rPr lang="en-US" baseline="0" dirty="0" smtClean="0"/>
              <a:t>test the validity of the instrument we examine their correlation with a range of relevant variables that are observed.. In table 4 we </a:t>
            </a:r>
            <a:r>
              <a:rPr lang="en-US" baseline="0" dirty="0" smtClean="0"/>
              <a:t>test the robustness of our instruments. Here we consider whether rice </a:t>
            </a:r>
            <a:r>
              <a:rPr lang="en-US" baseline="0" dirty="0" smtClean="0"/>
              <a:t>prices predict future occurrence of </a:t>
            </a:r>
            <a:r>
              <a:rPr lang="en-US" baseline="0" dirty="0" smtClean="0"/>
              <a:t>shocks </a:t>
            </a:r>
            <a:r>
              <a:rPr lang="en-US" baseline="0" dirty="0" smtClean="0"/>
              <a:t>and </a:t>
            </a:r>
            <a:r>
              <a:rPr lang="en-US" baseline="0" dirty="0" smtClean="0"/>
              <a:t>we </a:t>
            </a:r>
            <a:r>
              <a:rPr lang="en-US" baseline="0" dirty="0" smtClean="0"/>
              <a:t>see there is no </a:t>
            </a:r>
            <a:r>
              <a:rPr lang="en-US" baseline="0" dirty="0" smtClean="0"/>
              <a:t>significant </a:t>
            </a:r>
            <a:r>
              <a:rPr lang="en-US" baseline="0" dirty="0" smtClean="0"/>
              <a:t>relationship. . In </a:t>
            </a:r>
            <a:r>
              <a:rPr lang="en-US" baseline="0" dirty="0" err="1" smtClean="0"/>
              <a:t>colum</a:t>
            </a:r>
            <a:r>
              <a:rPr lang="en-US" baseline="0" dirty="0" smtClean="0"/>
              <a:t> 2 we check </a:t>
            </a:r>
            <a:r>
              <a:rPr lang="en-US" baseline="0" dirty="0" err="1" smtClean="0"/>
              <a:t>whther</a:t>
            </a:r>
            <a:r>
              <a:rPr lang="en-US" baseline="0" dirty="0" smtClean="0"/>
              <a:t> rice price is </a:t>
            </a:r>
            <a:r>
              <a:rPr lang="en-US" baseline="0" dirty="0" smtClean="0"/>
              <a:t>correlated </a:t>
            </a:r>
            <a:r>
              <a:rPr lang="en-US" baseline="0" dirty="0" smtClean="0"/>
              <a:t>with the presence </a:t>
            </a:r>
            <a:r>
              <a:rPr lang="en-US" baseline="0" dirty="0" smtClean="0"/>
              <a:t>of </a:t>
            </a:r>
            <a:r>
              <a:rPr lang="en-US" baseline="0" dirty="0" smtClean="0"/>
              <a:t>secondary </a:t>
            </a:r>
            <a:r>
              <a:rPr lang="en-US" baseline="0" dirty="0" smtClean="0"/>
              <a:t>schools(Presence of sec schools  reflect </a:t>
            </a:r>
            <a:r>
              <a:rPr lang="en-US" baseline="0" dirty="0" smtClean="0"/>
              <a:t>a </a:t>
            </a:r>
            <a:r>
              <a:rPr lang="en-US" baseline="0" dirty="0" smtClean="0"/>
              <a:t>preference </a:t>
            </a:r>
            <a:r>
              <a:rPr lang="en-US" baseline="0" dirty="0" err="1" smtClean="0"/>
              <a:t>fr</a:t>
            </a:r>
            <a:r>
              <a:rPr lang="en-US" baseline="0" dirty="0" smtClean="0"/>
              <a:t> </a:t>
            </a:r>
            <a:r>
              <a:rPr lang="en-US" baseline="0" dirty="0" smtClean="0"/>
              <a:t>education ,hence less child  labor ) </a:t>
            </a:r>
            <a:r>
              <a:rPr lang="en-US" baseline="0" dirty="0" smtClean="0"/>
              <a:t>and </a:t>
            </a:r>
            <a:r>
              <a:rPr lang="en-US" baseline="0" dirty="0" smtClean="0"/>
              <a:t>even here we </a:t>
            </a:r>
            <a:r>
              <a:rPr lang="en-US" baseline="0" dirty="0" smtClean="0"/>
              <a:t>find no sig effect </a:t>
            </a:r>
            <a:r>
              <a:rPr lang="en-US" baseline="0" dirty="0" smtClean="0"/>
              <a:t> </a:t>
            </a:r>
            <a:r>
              <a:rPr lang="en-US" baseline="0" dirty="0" smtClean="0"/>
              <a:t>Similarly, no significant effects for household wealth </a:t>
            </a:r>
            <a:r>
              <a:rPr lang="en-US" baseline="0" dirty="0" smtClean="0"/>
              <a:t>measured by the value of durable assets or </a:t>
            </a:r>
            <a:r>
              <a:rPr lang="en-US" baseline="0" dirty="0" smtClean="0"/>
              <a:t>on incidence of illness </a:t>
            </a:r>
            <a:r>
              <a:rPr lang="en-US" baseline="0" dirty="0" smtClean="0"/>
              <a:t>among </a:t>
            </a:r>
            <a:r>
              <a:rPr lang="en-US" baseline="0" dirty="0" smtClean="0"/>
              <a:t>children </a:t>
            </a:r>
            <a:r>
              <a:rPr lang="en-US" baseline="0" dirty="0" smtClean="0"/>
              <a:t>.Overall </a:t>
            </a:r>
            <a:r>
              <a:rPr lang="en-US" baseline="0" dirty="0" smtClean="0"/>
              <a:t>these results </a:t>
            </a:r>
            <a:r>
              <a:rPr lang="en-US" baseline="0" dirty="0" smtClean="0"/>
              <a:t>support </a:t>
            </a:r>
            <a:r>
              <a:rPr lang="en-US" baseline="0" dirty="0" smtClean="0"/>
              <a:t>our use of rice prices as a valid instrument for child labor.</a:t>
            </a:r>
            <a:endParaRPr lang="en-US" dirty="0"/>
          </a:p>
        </p:txBody>
      </p:sp>
      <p:sp>
        <p:nvSpPr>
          <p:cNvPr id="4" name="Slide Number Placeholder 3"/>
          <p:cNvSpPr>
            <a:spLocks noGrp="1"/>
          </p:cNvSpPr>
          <p:nvPr>
            <p:ph type="sldNum" sz="quarter" idx="10"/>
          </p:nvPr>
        </p:nvSpPr>
        <p:spPr/>
        <p:txBody>
          <a:bodyPr/>
          <a:lstStyle/>
          <a:p>
            <a:fld id="{EEFE82C7-04A2-C34E-B3B3-180F4CF50ABB}" type="slidenum">
              <a:rPr lang="en-US" smtClean="0"/>
              <a:t>15</a:t>
            </a:fld>
            <a:endParaRPr lang="en-US"/>
          </a:p>
        </p:txBody>
      </p:sp>
    </p:spTree>
    <p:extLst>
      <p:ext uri="{BB962C8B-B14F-4D97-AF65-F5344CB8AC3E}">
        <p14:creationId xmlns:p14="http://schemas.microsoft.com/office/powerpoint/2010/main" val="1662363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Table 5, we present our benchmark results. In column 1 we see that Working as a child during the first </a:t>
            </a:r>
            <a:r>
              <a:rPr lang="en-US" sz="1200" kern="1200" dirty="0" smtClean="0">
                <a:solidFill>
                  <a:schemeClr val="tx1"/>
                </a:solidFill>
                <a:effectLst/>
                <a:latin typeface="+mn-lt"/>
                <a:ea typeface="+mn-ea"/>
                <a:cs typeface="+mn-cs"/>
              </a:rPr>
              <a:t>survey </a:t>
            </a:r>
            <a:r>
              <a:rPr lang="en-US" sz="1200" kern="1200" dirty="0" smtClean="0">
                <a:solidFill>
                  <a:schemeClr val="tx1"/>
                </a:solidFill>
                <a:effectLst/>
                <a:latin typeface="+mn-lt"/>
                <a:ea typeface="+mn-ea"/>
                <a:cs typeface="+mn-cs"/>
              </a:rPr>
              <a:t>round leads to a significantly lower level of school attendance five years later. The mean level of child labor leads to a 46 percent reduction in school</a:t>
            </a:r>
            <a:r>
              <a:rPr lang="en-US" sz="1200" kern="1200" baseline="0" dirty="0" smtClean="0">
                <a:solidFill>
                  <a:schemeClr val="tx1"/>
                </a:solidFill>
                <a:effectLst/>
                <a:latin typeface="+mn-lt"/>
                <a:ea typeface="+mn-ea"/>
                <a:cs typeface="+mn-cs"/>
              </a:rPr>
              <a:t> attendance</a:t>
            </a:r>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In Column 2 we show results for highest grade completed. We see that the effect is negative and significant at the 1 percent level; children who worked in the baseline survey have a significantly lower level of educational attainment</a:t>
            </a:r>
            <a:r>
              <a:rPr lang="en-US" sz="1200" kern="1200" dirty="0" smtClean="0">
                <a:solidFill>
                  <a:schemeClr val="tx1"/>
                </a:solidFill>
                <a:effectLst/>
                <a:latin typeface="+mn-lt"/>
                <a:ea typeface="+mn-ea"/>
                <a:cs typeface="+mn-cs"/>
              </a:rPr>
              <a:t>. A </a:t>
            </a:r>
            <a:r>
              <a:rPr lang="en-US" sz="1200" kern="1200" dirty="0" smtClean="0">
                <a:solidFill>
                  <a:schemeClr val="tx1"/>
                </a:solidFill>
                <a:effectLst/>
                <a:latin typeface="+mn-lt"/>
                <a:ea typeface="+mn-ea"/>
                <a:cs typeface="+mn-cs"/>
              </a:rPr>
              <a:t>mean level of child labor leads to a (21 percent) decrease in educational attainment.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Finally in Column</a:t>
            </a:r>
            <a:r>
              <a:rPr lang="en-US" sz="1200" kern="1200" baseline="0" dirty="0" smtClean="0">
                <a:solidFill>
                  <a:schemeClr val="tx1"/>
                </a:solidFill>
                <a:effectLst/>
                <a:latin typeface="+mn-lt"/>
                <a:ea typeface="+mn-ea"/>
                <a:cs typeface="+mn-cs"/>
              </a:rPr>
              <a:t> 3 we see the impact on the likelihood of </a:t>
            </a:r>
            <a:r>
              <a:rPr lang="en-US" sz="1200" kern="1200" baseline="0" dirty="0" smtClean="0">
                <a:solidFill>
                  <a:schemeClr val="tx1"/>
                </a:solidFill>
                <a:effectLst/>
                <a:latin typeface="+mn-lt"/>
                <a:ea typeface="+mn-ea"/>
                <a:cs typeface="+mn-cs"/>
              </a:rPr>
              <a:t>wage work </a:t>
            </a:r>
            <a:r>
              <a:rPr lang="en-US" sz="1200" kern="1200" baseline="0" dirty="0" smtClean="0">
                <a:solidFill>
                  <a:schemeClr val="tx1"/>
                </a:solidFill>
                <a:effectLst/>
                <a:latin typeface="+mn-lt"/>
                <a:ea typeface="+mn-ea"/>
                <a:cs typeface="+mn-cs"/>
              </a:rPr>
              <a:t>after 5 years and it is positive and </a:t>
            </a:r>
            <a:r>
              <a:rPr lang="en-US" sz="1200" kern="1200" baseline="0" dirty="0" smtClean="0">
                <a:solidFill>
                  <a:schemeClr val="tx1"/>
                </a:solidFill>
                <a:effectLst/>
                <a:latin typeface="+mn-lt"/>
                <a:ea typeface="+mn-ea"/>
                <a:cs typeface="+mn-cs"/>
              </a:rPr>
              <a:t>significant </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Infact</a:t>
            </a:r>
            <a:r>
              <a:rPr lang="en-US" sz="1200" kern="1200" baseline="0" dirty="0" smtClean="0">
                <a:solidFill>
                  <a:schemeClr val="tx1"/>
                </a:solidFill>
                <a:effectLst/>
                <a:latin typeface="+mn-lt"/>
                <a:ea typeface="+mn-ea"/>
                <a:cs typeface="+mn-cs"/>
              </a:rPr>
              <a:t> at the mean level of work, child labor more than doubles the likelihood of being a wage worker in the </a:t>
            </a:r>
            <a:r>
              <a:rPr lang="en-US" sz="1200" kern="1200" baseline="0" dirty="0" smtClean="0">
                <a:solidFill>
                  <a:schemeClr val="tx1"/>
                </a:solidFill>
                <a:effectLst/>
                <a:latin typeface="+mn-lt"/>
                <a:ea typeface="+mn-ea"/>
                <a:cs typeface="+mn-cs"/>
              </a:rPr>
              <a:t>second </a:t>
            </a:r>
            <a:r>
              <a:rPr lang="en-US" sz="1200" kern="1200" baseline="0" dirty="0" smtClean="0">
                <a:solidFill>
                  <a:schemeClr val="tx1"/>
                </a:solidFill>
                <a:effectLst/>
                <a:latin typeface="+mn-lt"/>
                <a:ea typeface="+mn-ea"/>
                <a:cs typeface="+mn-cs"/>
              </a:rPr>
              <a:t>round of our survey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An </a:t>
            </a:r>
            <a:r>
              <a:rPr lang="en-US" sz="1200" kern="1200" baseline="0" dirty="0" smtClean="0">
                <a:solidFill>
                  <a:schemeClr val="tx1"/>
                </a:solidFill>
                <a:effectLst/>
                <a:latin typeface="+mn-lt"/>
                <a:ea typeface="+mn-ea"/>
                <a:cs typeface="+mn-cs"/>
              </a:rPr>
              <a:t>interesting </a:t>
            </a:r>
            <a:r>
              <a:rPr lang="en-US" sz="1200" kern="1200" baseline="0" dirty="0" smtClean="0">
                <a:solidFill>
                  <a:schemeClr val="tx1"/>
                </a:solidFill>
                <a:effectLst/>
                <a:latin typeface="+mn-lt"/>
                <a:ea typeface="+mn-ea"/>
                <a:cs typeface="+mn-cs"/>
              </a:rPr>
              <a:t>thing to note </a:t>
            </a:r>
            <a:r>
              <a:rPr lang="en-US" sz="1200" kern="1200" baseline="0" dirty="0" smtClean="0">
                <a:solidFill>
                  <a:schemeClr val="tx1"/>
                </a:solidFill>
                <a:effectLst/>
                <a:latin typeface="+mn-lt"/>
                <a:ea typeface="+mn-ea"/>
                <a:cs typeface="+mn-cs"/>
              </a:rPr>
              <a:t>here is </a:t>
            </a:r>
            <a:r>
              <a:rPr lang="en-US" sz="1200" kern="1200" baseline="0" dirty="0" smtClean="0">
                <a:solidFill>
                  <a:schemeClr val="tx1"/>
                </a:solidFill>
                <a:effectLst/>
                <a:latin typeface="+mn-lt"/>
                <a:ea typeface="+mn-ea"/>
                <a:cs typeface="+mn-cs"/>
              </a:rPr>
              <a:t>that our IV estimates are larger than OLS estimates. Now </a:t>
            </a:r>
            <a:r>
              <a:rPr lang="en-US" sz="1200" kern="1200" baseline="0" dirty="0" smtClean="0">
                <a:solidFill>
                  <a:schemeClr val="tx1"/>
                </a:solidFill>
                <a:effectLst/>
                <a:latin typeface="+mn-lt"/>
                <a:ea typeface="+mn-ea"/>
                <a:cs typeface="+mn-cs"/>
              </a:rPr>
              <a:t>generally, OLS </a:t>
            </a:r>
            <a:r>
              <a:rPr lang="en-US" sz="1200" kern="1200" baseline="0" dirty="0" smtClean="0">
                <a:solidFill>
                  <a:schemeClr val="tx1"/>
                </a:solidFill>
                <a:effectLst/>
                <a:latin typeface="+mn-lt"/>
                <a:ea typeface="+mn-ea"/>
                <a:cs typeface="+mn-cs"/>
              </a:rPr>
              <a:t>should overestimate the impact of child labor on schooling to the extent that families send their less academically gifted children to work and child ability </a:t>
            </a:r>
            <a:r>
              <a:rPr lang="en-US" sz="1200" kern="1200" baseline="0" dirty="0" smtClean="0">
                <a:solidFill>
                  <a:schemeClr val="tx1"/>
                </a:solidFill>
                <a:effectLst/>
                <a:latin typeface="+mn-lt"/>
                <a:ea typeface="+mn-ea"/>
                <a:cs typeface="+mn-cs"/>
              </a:rPr>
              <a:t>cannot be measured </a:t>
            </a:r>
            <a:r>
              <a:rPr lang="en-US" sz="1200" kern="1200" baseline="0" dirty="0" err="1" smtClean="0">
                <a:solidFill>
                  <a:schemeClr val="tx1"/>
                </a:solidFill>
                <a:effectLst/>
                <a:latin typeface="+mn-lt"/>
                <a:ea typeface="+mn-ea"/>
                <a:cs typeface="+mn-cs"/>
              </a:rPr>
              <a:t>wheras</a:t>
            </a:r>
            <a:r>
              <a:rPr lang="en-US" sz="1200" kern="1200" baseline="0" dirty="0" smtClean="0">
                <a:solidFill>
                  <a:schemeClr val="tx1"/>
                </a:solidFill>
                <a:effectLst/>
                <a:latin typeface="+mn-lt"/>
                <a:ea typeface="+mn-ea"/>
                <a:cs typeface="+mn-cs"/>
              </a:rPr>
              <a:t> IV estimates the causal effect. but </a:t>
            </a:r>
            <a:r>
              <a:rPr lang="en-US" sz="1200" kern="1200" baseline="0" dirty="0" smtClean="0">
                <a:solidFill>
                  <a:schemeClr val="tx1"/>
                </a:solidFill>
                <a:effectLst/>
                <a:latin typeface="+mn-lt"/>
                <a:ea typeface="+mn-ea"/>
                <a:cs typeface="+mn-cs"/>
              </a:rPr>
              <a:t>our results instead support </a:t>
            </a:r>
            <a:r>
              <a:rPr lang="en-US" sz="1200" kern="1200" baseline="0" dirty="0" smtClean="0">
                <a:solidFill>
                  <a:schemeClr val="tx1"/>
                </a:solidFill>
                <a:effectLst/>
                <a:latin typeface="+mn-lt"/>
                <a:ea typeface="+mn-ea"/>
                <a:cs typeface="+mn-cs"/>
              </a:rPr>
              <a:t>the </a:t>
            </a:r>
            <a:r>
              <a:rPr lang="en-US" sz="1200" kern="1200" baseline="0" dirty="0" smtClean="0">
                <a:solidFill>
                  <a:schemeClr val="tx1"/>
                </a:solidFill>
                <a:effectLst/>
                <a:latin typeface="+mn-lt"/>
                <a:ea typeface="+mn-ea"/>
                <a:cs typeface="+mn-cs"/>
              </a:rPr>
              <a:t>view that families </a:t>
            </a:r>
            <a:r>
              <a:rPr lang="en-US" sz="1200" kern="1200" baseline="0" dirty="0" smtClean="0">
                <a:solidFill>
                  <a:schemeClr val="tx1"/>
                </a:solidFill>
                <a:effectLst/>
                <a:latin typeface="+mn-lt"/>
                <a:ea typeface="+mn-ea"/>
                <a:cs typeface="+mn-cs"/>
              </a:rPr>
              <a:t>send </a:t>
            </a:r>
            <a:r>
              <a:rPr lang="en-US" sz="1200" kern="1200" baseline="0" dirty="0" smtClean="0">
                <a:solidFill>
                  <a:schemeClr val="tx1"/>
                </a:solidFill>
                <a:effectLst/>
                <a:latin typeface="+mn-lt"/>
                <a:ea typeface="+mn-ea"/>
                <a:cs typeface="+mn-cs"/>
              </a:rPr>
              <a:t>their more academically </a:t>
            </a:r>
            <a:r>
              <a:rPr lang="en-US" sz="1200" kern="1200" baseline="0" dirty="0" err="1" smtClean="0">
                <a:solidFill>
                  <a:schemeClr val="tx1"/>
                </a:solidFill>
                <a:effectLst/>
                <a:latin typeface="+mn-lt"/>
                <a:ea typeface="+mn-ea"/>
                <a:cs typeface="+mn-cs"/>
              </a:rPr>
              <a:t>gitfted</a:t>
            </a:r>
            <a:r>
              <a:rPr lang="en-US" sz="1200" kern="1200" baseline="0" dirty="0" smtClean="0">
                <a:solidFill>
                  <a:schemeClr val="tx1"/>
                </a:solidFill>
                <a:effectLst/>
                <a:latin typeface="+mn-lt"/>
                <a:ea typeface="+mn-ea"/>
                <a:cs typeface="+mn-cs"/>
              </a:rPr>
              <a:t> children to work</a:t>
            </a:r>
            <a:r>
              <a:rPr lang="en-US" sz="1200" kern="1200" baseline="0" dirty="0" smtClean="0">
                <a:solidFill>
                  <a:schemeClr val="tx1"/>
                </a:solidFill>
                <a:effectLst/>
                <a:latin typeface="+mn-lt"/>
                <a:ea typeface="+mn-ea"/>
                <a:cs typeface="+mn-cs"/>
              </a:rPr>
              <a:t>, possibly </a:t>
            </a:r>
            <a:r>
              <a:rPr lang="en-US" sz="1200" kern="1200" baseline="0" dirty="0" smtClean="0">
                <a:solidFill>
                  <a:schemeClr val="tx1"/>
                </a:solidFill>
                <a:effectLst/>
                <a:latin typeface="+mn-lt"/>
                <a:ea typeface="+mn-ea"/>
                <a:cs typeface="+mn-cs"/>
              </a:rPr>
              <a:t>because they are also </a:t>
            </a:r>
            <a:r>
              <a:rPr lang="en-US" sz="1200" kern="1200" baseline="0" dirty="0" smtClean="0">
                <a:solidFill>
                  <a:schemeClr val="tx1"/>
                </a:solidFill>
                <a:effectLst/>
                <a:latin typeface="+mn-lt"/>
                <a:ea typeface="+mn-ea"/>
                <a:cs typeface="+mn-cs"/>
              </a:rPr>
              <a:t>more productive </a:t>
            </a:r>
            <a:r>
              <a:rPr lang="en-US" sz="1200" kern="1200" baseline="0" dirty="0" smtClean="0">
                <a:solidFill>
                  <a:schemeClr val="tx1"/>
                </a:solidFill>
                <a:effectLst/>
                <a:latin typeface="+mn-lt"/>
                <a:ea typeface="+mn-ea"/>
                <a:cs typeface="+mn-cs"/>
              </a:rPr>
              <a:t>and so IV estimates are larger than OLS.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EEFE82C7-04A2-C34E-B3B3-180F4CF50ABB}" type="slidenum">
              <a:rPr lang="en-US" smtClean="0"/>
              <a:t>16</a:t>
            </a:fld>
            <a:endParaRPr lang="en-US"/>
          </a:p>
        </p:txBody>
      </p:sp>
    </p:spTree>
    <p:extLst>
      <p:ext uri="{BB962C8B-B14F-4D97-AF65-F5344CB8AC3E}">
        <p14:creationId xmlns:p14="http://schemas.microsoft.com/office/powerpoint/2010/main" val="2950380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indent="0">
              <a:lnSpc>
                <a:spcPct val="100000"/>
              </a:lnSpc>
              <a:spcBef>
                <a:spcPts val="0"/>
              </a:spcBef>
              <a:spcAft>
                <a:spcPts val="0"/>
              </a:spcAft>
              <a:buClrTx/>
              <a:buSzTx/>
              <a:buNone/>
              <a:defRPr/>
            </a:pPr>
            <a:r>
              <a:rPr lang="en-US" dirty="0" smtClean="0"/>
              <a:t>Here we will try to rule tout 2 arguments against our instrument to prove robustness.</a:t>
            </a:r>
            <a:r>
              <a:rPr lang="en-US" dirty="0" smtClean="0">
                <a:solidFill>
                  <a:schemeClr val="tx1"/>
                </a:solidFill>
              </a:rPr>
              <a:t> </a:t>
            </a:r>
          </a:p>
          <a:p>
            <a:pPr marL="0" indent="0">
              <a:lnSpc>
                <a:spcPct val="100000"/>
              </a:lnSpc>
              <a:spcBef>
                <a:spcPts val="0"/>
              </a:spcBef>
              <a:spcAft>
                <a:spcPts val="0"/>
              </a:spcAft>
              <a:buClrTx/>
              <a:buSzTx/>
              <a:buNone/>
              <a:defRPr/>
            </a:pPr>
            <a:r>
              <a:rPr lang="en-US" dirty="0" smtClean="0">
                <a:solidFill>
                  <a:schemeClr val="tx1"/>
                </a:solidFill>
              </a:rPr>
              <a:t>The first concern is that Southern Vietnam is a rice-growing region, whereas Northern Vietnam is a rice deficit region. In 1992–93, there were severe restrictions to trade across regions, which led to lower rice prices in the South than the North .If low rice price (high child labor due to low income) areas experienced relatively more rapid development of their labor markets, then this could explain the results for wage work increases among children working in the first survey round. To test for this, we use our base specification to estimate the effect of adult work on adult earnings five years later. If the wage work result were simply due to a labor market effect, then we would expect to find a significant effect for adults. Go to table</a:t>
            </a:r>
          </a:p>
          <a:p>
            <a:pPr marL="0" indent="0">
              <a:lnSpc>
                <a:spcPct val="100000"/>
              </a:lnSpc>
              <a:spcBef>
                <a:spcPts val="0"/>
              </a:spcBef>
              <a:spcAft>
                <a:spcPts val="0"/>
              </a:spcAft>
              <a:buClrTx/>
              <a:buSzTx/>
              <a:buNone/>
              <a:defRPr/>
            </a:pPr>
            <a:r>
              <a:rPr lang="en-US" sz="1200" kern="1200" dirty="0" smtClean="0">
                <a:solidFill>
                  <a:schemeClr val="tx1"/>
                </a:solidFill>
                <a:effectLst/>
                <a:latin typeface="+mn-lt"/>
                <a:ea typeface="+mn-ea"/>
                <a:cs typeface="+mn-cs"/>
              </a:rPr>
              <a:t>Second</a:t>
            </a:r>
            <a:r>
              <a:rPr lang="en-US" sz="1200" kern="1200" baseline="0" dirty="0" smtClean="0">
                <a:solidFill>
                  <a:schemeClr val="tx1"/>
                </a:solidFill>
                <a:effectLst/>
                <a:latin typeface="+mn-lt"/>
                <a:ea typeface="+mn-ea"/>
                <a:cs typeface="+mn-cs"/>
              </a:rPr>
              <a:t> concern is that </a:t>
            </a:r>
            <a:r>
              <a:rPr lang="en-US" sz="1200" kern="1200" dirty="0" smtClean="0">
                <a:solidFill>
                  <a:schemeClr val="tx1"/>
                </a:solidFill>
                <a:effectLst/>
                <a:latin typeface="+mn-lt"/>
                <a:ea typeface="+mn-ea"/>
                <a:cs typeface="+mn-cs"/>
              </a:rPr>
              <a:t>North and South could differ in their levels of</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 attitudes toward, education and child labor</a:t>
            </a:r>
            <a:r>
              <a:rPr lang="en-US" sz="1200" kern="1200" baseline="0" dirty="0" smtClean="0">
                <a:solidFill>
                  <a:schemeClr val="tx1"/>
                </a:solidFill>
                <a:effectLst/>
                <a:latin typeface="+mn-lt"/>
                <a:ea typeface="+mn-ea"/>
                <a:cs typeface="+mn-cs"/>
              </a:rPr>
              <a:t> which could change our outcomes. So </a:t>
            </a:r>
            <a:r>
              <a:rPr lang="en-US" sz="1200" kern="1200" dirty="0" smtClean="0">
                <a:solidFill>
                  <a:schemeClr val="tx1"/>
                </a:solidFill>
                <a:effectLst/>
                <a:latin typeface="+mn-lt"/>
                <a:ea typeface="+mn-ea"/>
                <a:cs typeface="+mn-cs"/>
              </a:rPr>
              <a:t> We test for this by restricting our sample to communities in the North. </a:t>
            </a:r>
            <a:endParaRPr lang="en-US" dirty="0"/>
          </a:p>
        </p:txBody>
      </p:sp>
      <p:sp>
        <p:nvSpPr>
          <p:cNvPr id="4" name="Slide Number Placeholder 3"/>
          <p:cNvSpPr>
            <a:spLocks noGrp="1"/>
          </p:cNvSpPr>
          <p:nvPr>
            <p:ph type="sldNum" sz="quarter" idx="10"/>
          </p:nvPr>
        </p:nvSpPr>
        <p:spPr/>
        <p:txBody>
          <a:bodyPr/>
          <a:lstStyle/>
          <a:p>
            <a:fld id="{EEFE82C7-04A2-C34E-B3B3-180F4CF50ABB}" type="slidenum">
              <a:rPr lang="en-US" smtClean="0"/>
              <a:t>17</a:t>
            </a:fld>
            <a:endParaRPr lang="en-US"/>
          </a:p>
        </p:txBody>
      </p:sp>
    </p:spTree>
    <p:extLst>
      <p:ext uri="{BB962C8B-B14F-4D97-AF65-F5344CB8AC3E}">
        <p14:creationId xmlns:p14="http://schemas.microsoft.com/office/powerpoint/2010/main" val="14725463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However,in</a:t>
            </a:r>
            <a:r>
              <a:rPr lang="en-US" sz="1200" kern="1200" dirty="0" smtClean="0">
                <a:solidFill>
                  <a:schemeClr val="tx1"/>
                </a:solidFill>
                <a:effectLst/>
                <a:latin typeface="+mn-lt"/>
                <a:ea typeface="+mn-ea"/>
                <a:cs typeface="+mn-cs"/>
              </a:rPr>
              <a:t> Table 6  </a:t>
            </a:r>
            <a:r>
              <a:rPr lang="en-US" sz="1200" kern="1200" dirty="0" smtClean="0">
                <a:solidFill>
                  <a:schemeClr val="tx1"/>
                </a:solidFill>
                <a:effectLst/>
                <a:latin typeface="+mn-lt"/>
                <a:ea typeface="+mn-ea"/>
                <a:cs typeface="+mn-cs"/>
              </a:rPr>
              <a:t>we do not find any significant effect as</a:t>
            </a:r>
            <a:r>
              <a:rPr lang="en-US" sz="1200" kern="1200" baseline="0" dirty="0" smtClean="0">
                <a:solidFill>
                  <a:schemeClr val="tx1"/>
                </a:solidFill>
                <a:effectLst/>
                <a:latin typeface="+mn-lt"/>
                <a:ea typeface="+mn-ea"/>
                <a:cs typeface="+mn-cs"/>
              </a:rPr>
              <a:t> shown </a:t>
            </a:r>
            <a:r>
              <a:rPr lang="en-US" sz="1200" kern="1200" baseline="0" dirty="0" smtClean="0">
                <a:solidFill>
                  <a:schemeClr val="tx1"/>
                </a:solidFill>
                <a:effectLst/>
                <a:latin typeface="+mn-lt"/>
                <a:ea typeface="+mn-ea"/>
                <a:cs typeface="+mn-cs"/>
              </a:rPr>
              <a:t>under column </a:t>
            </a:r>
            <a:r>
              <a:rPr lang="en-US" sz="1200" kern="1200" baseline="0" dirty="0" smtClean="0">
                <a:solidFill>
                  <a:schemeClr val="tx1"/>
                </a:solidFill>
                <a:effectLst/>
                <a:latin typeface="+mn-lt"/>
                <a:ea typeface="+mn-ea"/>
                <a:cs typeface="+mn-cs"/>
              </a:rPr>
              <a:t>1</a:t>
            </a:r>
            <a:r>
              <a:rPr lang="en-US" sz="12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If we</a:t>
            </a:r>
            <a:r>
              <a:rPr lang="en-US" sz="1200" kern="1200" baseline="0" dirty="0" smtClean="0">
                <a:solidFill>
                  <a:schemeClr val="tx1"/>
                </a:solidFill>
                <a:effectLst/>
                <a:latin typeface="+mn-lt"/>
                <a:ea typeface="+mn-ea"/>
                <a:cs typeface="+mn-cs"/>
              </a:rPr>
              <a:t> look at Table 6, </a:t>
            </a:r>
            <a:r>
              <a:rPr lang="en-US" sz="1200" kern="1200" dirty="0" smtClean="0">
                <a:solidFill>
                  <a:schemeClr val="tx1"/>
                </a:solidFill>
                <a:effectLst/>
                <a:latin typeface="+mn-lt"/>
                <a:ea typeface="+mn-ea"/>
                <a:cs typeface="+mn-cs"/>
              </a:rPr>
              <a:t>This is presented in Column 2 for highest grade attained, and the child labor effect is similar in sign and significance to our base results</a:t>
            </a:r>
            <a:r>
              <a:rPr lang="en-US" sz="1200" kern="1200" baseline="0" dirty="0" smtClean="0">
                <a:solidFill>
                  <a:schemeClr val="tx1"/>
                </a:solidFill>
                <a:effectLst/>
                <a:latin typeface="+mn-lt"/>
                <a:ea typeface="+mn-ea"/>
                <a:cs typeface="+mn-cs"/>
              </a:rPr>
              <a:t> previously shown in Table 5.</a:t>
            </a: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Next , we </a:t>
            </a:r>
            <a:r>
              <a:rPr lang="en-US" sz="1200" kern="1200" baseline="0" dirty="0" smtClean="0">
                <a:solidFill>
                  <a:schemeClr val="tx1"/>
                </a:solidFill>
                <a:effectLst/>
                <a:latin typeface="+mn-lt"/>
                <a:ea typeface="+mn-ea"/>
                <a:cs typeface="+mn-cs"/>
              </a:rPr>
              <a:t>are more concerned that the instruments may not be excluded from the outcome equations. And we address this controlling for </a:t>
            </a:r>
            <a:r>
              <a:rPr lang="en-US" sz="1200" kern="1200" baseline="0" dirty="0" smtClean="0">
                <a:solidFill>
                  <a:schemeClr val="tx1"/>
                </a:solidFill>
                <a:effectLst/>
                <a:latin typeface="+mn-lt"/>
                <a:ea typeface="+mn-ea"/>
                <a:cs typeface="+mn-cs"/>
              </a:rPr>
              <a:t>certain community variables </a:t>
            </a:r>
            <a:r>
              <a:rPr lang="en-US" sz="1200" kern="1200" baseline="0" dirty="0" smtClean="0">
                <a:solidFill>
                  <a:schemeClr val="tx1"/>
                </a:solidFill>
                <a:effectLst/>
                <a:latin typeface="+mn-lt"/>
                <a:ea typeface="+mn-ea"/>
                <a:cs typeface="+mn-cs"/>
              </a:rPr>
              <a:t>that may drive the </a:t>
            </a:r>
            <a:r>
              <a:rPr lang="en-US" sz="1200" kern="1200" baseline="0" dirty="0" smtClean="0">
                <a:solidFill>
                  <a:schemeClr val="tx1"/>
                </a:solidFill>
                <a:effectLst/>
                <a:latin typeface="+mn-lt"/>
                <a:ea typeface="+mn-ea"/>
                <a:cs typeface="+mn-cs"/>
              </a:rPr>
              <a:t>rice price </a:t>
            </a:r>
            <a:r>
              <a:rPr lang="en-US" sz="1200" kern="1200" baseline="0" dirty="0" smtClean="0">
                <a:solidFill>
                  <a:schemeClr val="tx1"/>
                </a:solidFill>
                <a:effectLst/>
                <a:latin typeface="+mn-lt"/>
                <a:ea typeface="+mn-ea"/>
                <a:cs typeface="+mn-cs"/>
              </a:rPr>
              <a:t>differences . For instance population drives the demand for rice </a:t>
            </a:r>
            <a:r>
              <a:rPr lang="en-US" sz="1200" kern="1200" baseline="0" dirty="0" smtClean="0">
                <a:solidFill>
                  <a:schemeClr val="tx1"/>
                </a:solidFill>
                <a:effectLst/>
                <a:latin typeface="+mn-lt"/>
                <a:ea typeface="+mn-ea"/>
                <a:cs typeface="+mn-cs"/>
              </a:rPr>
              <a:t>here </a:t>
            </a:r>
            <a:r>
              <a:rPr lang="en-US" sz="1200" kern="1200" baseline="0" dirty="0" smtClean="0">
                <a:solidFill>
                  <a:schemeClr val="tx1"/>
                </a:solidFill>
                <a:effectLst/>
                <a:latin typeface="+mn-lt"/>
                <a:ea typeface="+mn-ea"/>
                <a:cs typeface="+mn-cs"/>
              </a:rPr>
              <a:t>and on the </a:t>
            </a:r>
            <a:r>
              <a:rPr lang="en-US" sz="1200" kern="1200" baseline="0" dirty="0" smtClean="0">
                <a:solidFill>
                  <a:schemeClr val="tx1"/>
                </a:solidFill>
                <a:effectLst/>
                <a:latin typeface="+mn-lt"/>
                <a:ea typeface="+mn-ea"/>
                <a:cs typeface="+mn-cs"/>
              </a:rPr>
              <a:t>supply </a:t>
            </a:r>
            <a:r>
              <a:rPr lang="en-US" sz="1200" kern="1200" baseline="0" dirty="0" smtClean="0">
                <a:solidFill>
                  <a:schemeClr val="tx1"/>
                </a:solidFill>
                <a:effectLst/>
                <a:latin typeface="+mn-lt"/>
                <a:ea typeface="+mn-ea"/>
                <a:cs typeface="+mn-cs"/>
              </a:rPr>
              <a:t>side of rice, we control for </a:t>
            </a:r>
            <a:r>
              <a:rPr lang="en-US" sz="1200" kern="1200" baseline="0" dirty="0" smtClean="0">
                <a:solidFill>
                  <a:schemeClr val="tx1"/>
                </a:solidFill>
                <a:effectLst/>
                <a:latin typeface="+mn-lt"/>
                <a:ea typeface="+mn-ea"/>
                <a:cs typeface="+mn-cs"/>
              </a:rPr>
              <a:t>variables </a:t>
            </a:r>
            <a:r>
              <a:rPr lang="en-US" sz="1200" kern="1200" baseline="0" dirty="0" smtClean="0">
                <a:solidFill>
                  <a:schemeClr val="tx1"/>
                </a:solidFill>
                <a:effectLst/>
                <a:latin typeface="+mn-lt"/>
                <a:ea typeface="+mn-ea"/>
                <a:cs typeface="+mn-cs"/>
              </a:rPr>
              <a:t>such as presence of roads</a:t>
            </a:r>
            <a:r>
              <a:rPr lang="en-US" sz="1200" kern="1200" baseline="0" dirty="0" smtClean="0">
                <a:solidFill>
                  <a:schemeClr val="tx1"/>
                </a:solidFill>
                <a:effectLst/>
                <a:latin typeface="+mn-lt"/>
                <a:ea typeface="+mn-ea"/>
                <a:cs typeface="+mn-cs"/>
              </a:rPr>
              <a:t>, use </a:t>
            </a:r>
            <a:r>
              <a:rPr lang="en-US" sz="1200" kern="1200" baseline="0" dirty="0" smtClean="0">
                <a:solidFill>
                  <a:schemeClr val="tx1"/>
                </a:solidFill>
                <a:effectLst/>
                <a:latin typeface="+mn-lt"/>
                <a:ea typeface="+mn-ea"/>
                <a:cs typeface="+mn-cs"/>
              </a:rPr>
              <a:t>of </a:t>
            </a:r>
            <a:r>
              <a:rPr lang="en-US" sz="1200" kern="1200" baseline="0" dirty="0" err="1" smtClean="0">
                <a:solidFill>
                  <a:schemeClr val="tx1"/>
                </a:solidFill>
                <a:effectLst/>
                <a:latin typeface="+mn-lt"/>
                <a:ea typeface="+mn-ea"/>
                <a:cs typeface="+mn-cs"/>
              </a:rPr>
              <a:t>tractors,and</a:t>
            </a:r>
            <a:r>
              <a:rPr lang="en-US" sz="1200" kern="1200" baseline="0" dirty="0" smtClean="0">
                <a:solidFill>
                  <a:schemeClr val="tx1"/>
                </a:solidFill>
                <a:effectLst/>
                <a:latin typeface="+mn-lt"/>
                <a:ea typeface="+mn-ea"/>
                <a:cs typeface="+mn-cs"/>
              </a:rPr>
              <a:t>  technology such as village </a:t>
            </a:r>
            <a:r>
              <a:rPr lang="en-US" sz="1200" kern="1200" baseline="0" dirty="0" err="1" smtClean="0">
                <a:solidFill>
                  <a:schemeClr val="tx1"/>
                </a:solidFill>
                <a:effectLst/>
                <a:latin typeface="+mn-lt"/>
                <a:ea typeface="+mn-ea"/>
                <a:cs typeface="+mn-cs"/>
              </a:rPr>
              <a:t>electrification.In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Coumn</a:t>
            </a:r>
            <a:r>
              <a:rPr lang="en-US" sz="1200" kern="1200" baseline="0" dirty="0" smtClean="0">
                <a:solidFill>
                  <a:schemeClr val="tx1"/>
                </a:solidFill>
                <a:effectLst/>
                <a:latin typeface="+mn-lt"/>
                <a:ea typeface="+mn-ea"/>
                <a:cs typeface="+mn-cs"/>
              </a:rPr>
              <a:t> 3 </a:t>
            </a:r>
            <a:r>
              <a:rPr lang="en-US" sz="1200" kern="1200" baseline="0" dirty="0" smtClean="0">
                <a:solidFill>
                  <a:schemeClr val="tx1"/>
                </a:solidFill>
                <a:effectLst/>
                <a:latin typeface="+mn-lt"/>
                <a:ea typeface="+mn-ea"/>
                <a:cs typeface="+mn-cs"/>
              </a:rPr>
              <a:t>we see  </a:t>
            </a:r>
            <a:r>
              <a:rPr lang="en-US" sz="1200" kern="1200" baseline="0" dirty="0" smtClean="0">
                <a:solidFill>
                  <a:schemeClr val="tx1"/>
                </a:solidFill>
                <a:effectLst/>
                <a:latin typeface="+mn-lt"/>
                <a:ea typeface="+mn-ea"/>
                <a:cs typeface="+mn-cs"/>
              </a:rPr>
              <a:t>the results for highest grade obtained and this is also similar in sign and </a:t>
            </a:r>
            <a:r>
              <a:rPr lang="en-US" sz="1200" kern="1200" baseline="0" dirty="0" smtClean="0">
                <a:solidFill>
                  <a:schemeClr val="tx1"/>
                </a:solidFill>
                <a:effectLst/>
                <a:latin typeface="+mn-lt"/>
                <a:ea typeface="+mn-ea"/>
                <a:cs typeface="+mn-cs"/>
              </a:rPr>
              <a:t>magnitude </a:t>
            </a:r>
            <a:r>
              <a:rPr lang="en-US" sz="1200" kern="1200" baseline="0" dirty="0" smtClean="0">
                <a:solidFill>
                  <a:schemeClr val="tx1"/>
                </a:solidFill>
                <a:effectLst/>
                <a:latin typeface="+mn-lt"/>
                <a:ea typeface="+mn-ea"/>
                <a:cs typeface="+mn-cs"/>
              </a:rPr>
              <a:t>to Table 5</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EEFE82C7-04A2-C34E-B3B3-180F4CF50ABB}" type="slidenum">
              <a:rPr lang="en-US" smtClean="0"/>
              <a:t>18</a:t>
            </a:fld>
            <a:endParaRPr lang="en-US"/>
          </a:p>
        </p:txBody>
      </p:sp>
    </p:spTree>
    <p:extLst>
      <p:ext uri="{BB962C8B-B14F-4D97-AF65-F5344CB8AC3E}">
        <p14:creationId xmlns:p14="http://schemas.microsoft.com/office/powerpoint/2010/main" val="7403462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Improved</a:t>
            </a:r>
            <a:r>
              <a:rPr lang="en-US" baseline="0" dirty="0" smtClean="0"/>
              <a:t> health status is widely </a:t>
            </a:r>
            <a:r>
              <a:rPr lang="en-US" baseline="0" dirty="0" err="1" smtClean="0"/>
              <a:t>recognised</a:t>
            </a:r>
            <a:r>
              <a:rPr lang="en-US" baseline="0" dirty="0" smtClean="0"/>
              <a:t> </a:t>
            </a:r>
            <a:r>
              <a:rPr lang="en-US" baseline="0" dirty="0" smtClean="0"/>
              <a:t>to lead to greater economic productivity and existence of significant health </a:t>
            </a:r>
            <a:r>
              <a:rPr lang="en-US" baseline="0" dirty="0" smtClean="0"/>
              <a:t>effect </a:t>
            </a:r>
            <a:r>
              <a:rPr lang="en-US" baseline="0" dirty="0" smtClean="0"/>
              <a:t>could either offset or reinforce a tradeoff between child labor and wellbeing.  For instance, worse </a:t>
            </a:r>
            <a:r>
              <a:rPr lang="en-US" baseline="0" dirty="0" smtClean="0"/>
              <a:t>health </a:t>
            </a:r>
            <a:r>
              <a:rPr lang="en-US" baseline="0" dirty="0" smtClean="0"/>
              <a:t>could offset some of the potential gains from increased </a:t>
            </a:r>
            <a:r>
              <a:rPr lang="en-US" baseline="0" dirty="0" smtClean="0"/>
              <a:t>participation </a:t>
            </a:r>
            <a:r>
              <a:rPr lang="en-US" baseline="0" dirty="0" smtClean="0"/>
              <a:t>in wage work </a:t>
            </a:r>
            <a:r>
              <a:rPr lang="en-US" baseline="0" dirty="0" smtClean="0"/>
              <a:t>.</a:t>
            </a:r>
          </a:p>
          <a:p>
            <a:r>
              <a:rPr lang="en-US" baseline="0" dirty="0" smtClean="0"/>
              <a:t>In </a:t>
            </a:r>
            <a:r>
              <a:rPr lang="en-US" baseline="0" dirty="0" smtClean="0"/>
              <a:t>this section we examine the effect of child labor on subsequent health outcomes.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First, </a:t>
            </a:r>
            <a:r>
              <a:rPr lang="en-US" sz="1200" kern="1200" dirty="0" smtClean="0">
                <a:solidFill>
                  <a:schemeClr val="tx1"/>
                </a:solidFill>
                <a:effectLst/>
                <a:latin typeface="+mn-lt"/>
                <a:ea typeface="+mn-ea"/>
                <a:cs typeface="+mn-cs"/>
              </a:rPr>
              <a:t>we </a:t>
            </a:r>
            <a:r>
              <a:rPr lang="en-US" sz="1200" kern="1200" dirty="0" smtClean="0">
                <a:solidFill>
                  <a:schemeClr val="tx1"/>
                </a:solidFill>
                <a:effectLst/>
                <a:latin typeface="+mn-lt"/>
                <a:ea typeface="+mn-ea"/>
                <a:cs typeface="+mn-cs"/>
              </a:rPr>
              <a:t>examine an indicator of whether the individual had any illness in the previous four weeks,. The second health measure is the number of days the individual suffered from any of these illnesses in the </a:t>
            </a:r>
            <a:r>
              <a:rPr lang="en-US" sz="1200" kern="1200" dirty="0" smtClean="0">
                <a:solidFill>
                  <a:schemeClr val="tx1"/>
                </a:solidFill>
                <a:effectLst/>
                <a:latin typeface="+mn-lt"/>
                <a:ea typeface="+mn-ea"/>
                <a:cs typeface="+mn-cs"/>
              </a:rPr>
              <a:t>previous </a:t>
            </a:r>
            <a:r>
              <a:rPr lang="en-US" sz="1200" kern="1200" dirty="0" smtClean="0">
                <a:solidFill>
                  <a:schemeClr val="tx1"/>
                </a:solidFill>
                <a:effectLst/>
                <a:latin typeface="+mn-lt"/>
                <a:ea typeface="+mn-ea"/>
                <a:cs typeface="+mn-cs"/>
              </a:rPr>
              <a:t>four weeks if sick . Third, we use body mass index (BMI), an indicator of current nutritional status </a:t>
            </a:r>
            <a:r>
              <a:rPr lang="en-US" sz="1200" kern="1200" dirty="0" smtClean="0">
                <a:solidFill>
                  <a:schemeClr val="tx1"/>
                </a:solidFill>
                <a:effectLst/>
                <a:latin typeface="+mn-lt"/>
                <a:ea typeface="+mn-ea"/>
                <a:cs typeface="+mn-cs"/>
              </a:rPr>
              <a:t>associated </a:t>
            </a:r>
            <a:r>
              <a:rPr lang="en-US" sz="1200" kern="1200" dirty="0" smtClean="0">
                <a:solidFill>
                  <a:schemeClr val="tx1"/>
                </a:solidFill>
                <a:effectLst/>
                <a:latin typeface="+mn-lt"/>
                <a:ea typeface="+mn-ea"/>
                <a:cs typeface="+mn-cs"/>
              </a:rPr>
              <a:t>with physical health and </a:t>
            </a:r>
            <a:r>
              <a:rPr lang="en-US" sz="1200" kern="1200" dirty="0" smtClean="0">
                <a:solidFill>
                  <a:schemeClr val="tx1"/>
                </a:solidFill>
                <a:effectLst/>
                <a:latin typeface="+mn-lt"/>
                <a:ea typeface="+mn-ea"/>
                <a:cs typeface="+mn-cs"/>
              </a:rPr>
              <a:t>it is positively </a:t>
            </a:r>
            <a:r>
              <a:rPr lang="en-US" sz="1200" kern="1200" dirty="0" smtClean="0">
                <a:solidFill>
                  <a:schemeClr val="tx1"/>
                </a:solidFill>
                <a:effectLst/>
                <a:latin typeface="+mn-lt"/>
                <a:ea typeface="+mn-ea"/>
                <a:cs typeface="+mn-cs"/>
              </a:rPr>
              <a:t>related to productivity</a:t>
            </a:r>
            <a:r>
              <a:rPr lang="en-US" sz="1200" kern="1200" baseline="0" dirty="0" smtClean="0">
                <a:solidFill>
                  <a:schemeClr val="tx1"/>
                </a:solidFill>
                <a:effectLst/>
                <a:latin typeface="+mn-lt"/>
                <a:ea typeface="+mn-ea"/>
                <a:cs typeface="+mn-cs"/>
              </a:rPr>
              <a:t> and earnings.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Column 1 shows that child labor significantly increases the probability of illness. In Column 2 we see that the number of days ill among those who have been ill does not significantly increase with child labor . </a:t>
            </a:r>
            <a:r>
              <a:rPr lang="en-US" sz="1200" kern="1200" dirty="0" smtClean="0">
                <a:solidFill>
                  <a:schemeClr val="tx1"/>
                </a:solidFill>
                <a:effectLst/>
                <a:latin typeface="+mn-lt"/>
                <a:ea typeface="+mn-ea"/>
                <a:cs typeface="+mn-cs"/>
              </a:rPr>
              <a:t>And We </a:t>
            </a:r>
            <a:r>
              <a:rPr lang="en-US" sz="1200" kern="1200" dirty="0" smtClean="0">
                <a:solidFill>
                  <a:schemeClr val="tx1"/>
                </a:solidFill>
                <a:effectLst/>
                <a:latin typeface="+mn-lt"/>
                <a:ea typeface="+mn-ea"/>
                <a:cs typeface="+mn-cs"/>
              </a:rPr>
              <a:t>find no </a:t>
            </a:r>
            <a:r>
              <a:rPr lang="en-US" sz="1200" kern="1200" dirty="0" smtClean="0">
                <a:solidFill>
                  <a:schemeClr val="tx1"/>
                </a:solidFill>
                <a:effectLst/>
                <a:latin typeface="+mn-lt"/>
                <a:ea typeface="+mn-ea"/>
                <a:cs typeface="+mn-cs"/>
              </a:rPr>
              <a:t>significant</a:t>
            </a:r>
            <a:r>
              <a:rPr lang="en-US" sz="1200" kern="1200" baseline="0" dirty="0" smtClean="0">
                <a:solidFill>
                  <a:schemeClr val="tx1"/>
                </a:solidFill>
                <a:effectLst/>
                <a:latin typeface="+mn-lt"/>
                <a:ea typeface="+mn-ea"/>
                <a:cs typeface="+mn-cs"/>
              </a:rPr>
              <a:t> impact </a:t>
            </a:r>
            <a:r>
              <a:rPr lang="en-US" sz="1200" kern="1200" baseline="0" dirty="0" smtClean="0">
                <a:solidFill>
                  <a:schemeClr val="tx1"/>
                </a:solidFill>
                <a:effectLst/>
                <a:latin typeface="+mn-lt"/>
                <a:ea typeface="+mn-ea"/>
                <a:cs typeface="+mn-cs"/>
              </a:rPr>
              <a:t>of child labor on growth or body mass index  in </a:t>
            </a:r>
            <a:r>
              <a:rPr lang="en-US" sz="1200" kern="1200" baseline="0" dirty="0" err="1" smtClean="0">
                <a:solidFill>
                  <a:schemeClr val="tx1"/>
                </a:solidFill>
                <a:effectLst/>
                <a:latin typeface="+mn-lt"/>
                <a:ea typeface="+mn-ea"/>
                <a:cs typeface="+mn-cs"/>
              </a:rPr>
              <a:t>clmn</a:t>
            </a:r>
            <a:r>
              <a:rPr lang="en-US" sz="120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3 and 4. Overall </a:t>
            </a:r>
            <a:r>
              <a:rPr lang="en-US" sz="1200" kern="1200" baseline="0" dirty="0" smtClean="0">
                <a:solidFill>
                  <a:schemeClr val="tx1"/>
                </a:solidFill>
                <a:effectLst/>
                <a:latin typeface="+mn-lt"/>
                <a:ea typeface="+mn-ea"/>
                <a:cs typeface="+mn-cs"/>
              </a:rPr>
              <a:t>we can say that the </a:t>
            </a:r>
            <a:r>
              <a:rPr lang="en-US" sz="1200" kern="1200" baseline="0" dirty="0" smtClean="0">
                <a:solidFill>
                  <a:schemeClr val="tx1"/>
                </a:solidFill>
                <a:effectLst/>
                <a:latin typeface="+mn-lt"/>
                <a:ea typeface="+mn-ea"/>
                <a:cs typeface="+mn-cs"/>
              </a:rPr>
              <a:t>results on health outcomes are mixed.</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EEFE82C7-04A2-C34E-B3B3-180F4CF50ABB}" type="slidenum">
              <a:rPr lang="en-US" smtClean="0"/>
              <a:t>19</a:t>
            </a:fld>
            <a:endParaRPr lang="en-US"/>
          </a:p>
        </p:txBody>
      </p:sp>
    </p:spTree>
    <p:extLst>
      <p:ext uri="{BB962C8B-B14F-4D97-AF65-F5344CB8AC3E}">
        <p14:creationId xmlns:p14="http://schemas.microsoft.com/office/powerpoint/2010/main" val="1474314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FE82C7-04A2-C34E-B3B3-180F4CF50ABB}" type="slidenum">
              <a:rPr lang="en-US" smtClean="0"/>
              <a:t>20</a:t>
            </a:fld>
            <a:endParaRPr lang="en-US"/>
          </a:p>
        </p:txBody>
      </p:sp>
    </p:spTree>
    <p:extLst>
      <p:ext uri="{BB962C8B-B14F-4D97-AF65-F5344CB8AC3E}">
        <p14:creationId xmlns:p14="http://schemas.microsoft.com/office/powerpoint/2010/main" val="1286615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FE82C7-04A2-C34E-B3B3-180F4CF50ABB}" type="slidenum">
              <a:rPr lang="en-US" smtClean="0"/>
              <a:t>21</a:t>
            </a:fld>
            <a:endParaRPr lang="en-US"/>
          </a:p>
        </p:txBody>
      </p:sp>
    </p:spTree>
    <p:extLst>
      <p:ext uri="{BB962C8B-B14F-4D97-AF65-F5344CB8AC3E}">
        <p14:creationId xmlns:p14="http://schemas.microsoft.com/office/powerpoint/2010/main" val="325947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section we outline the </a:t>
            </a:r>
            <a:r>
              <a:rPr lang="en-US" dirty="0" err="1" smtClean="0"/>
              <a:t>framwork</a:t>
            </a:r>
            <a:r>
              <a:rPr lang="en-US" dirty="0" smtClean="0"/>
              <a:t> we use to identify the effect of child labor on outcomes Our </a:t>
            </a:r>
            <a:r>
              <a:rPr lang="en-US" dirty="0" smtClean="0"/>
              <a:t>data has 2 rounds with round 1</a:t>
            </a:r>
            <a:r>
              <a:rPr lang="en-US" baseline="0" dirty="0" smtClean="0"/>
              <a:t> bet 1992-93 and Round 2 bet 1997-98. </a:t>
            </a:r>
            <a:r>
              <a:rPr lang="en-US" baseline="0" dirty="0" smtClean="0"/>
              <a:t>and this is our base </a:t>
            </a:r>
            <a:r>
              <a:rPr lang="en-US" baseline="0" dirty="0" err="1" smtClean="0"/>
              <a:t>specification.The</a:t>
            </a:r>
            <a:r>
              <a:rPr lang="en-US" baseline="0" dirty="0" smtClean="0"/>
              <a:t> </a:t>
            </a:r>
            <a:r>
              <a:rPr lang="en-US" baseline="0" dirty="0" smtClean="0"/>
              <a:t>treatment T is defined as having participated as child labor in the 1</a:t>
            </a:r>
            <a:r>
              <a:rPr lang="en-US" baseline="30000" dirty="0" smtClean="0"/>
              <a:t>st</a:t>
            </a:r>
            <a:r>
              <a:rPr lang="en-US" baseline="0" dirty="0" smtClean="0"/>
              <a:t> round of survey . Y is the outcome of </a:t>
            </a:r>
            <a:r>
              <a:rPr lang="en-US" baseline="0" dirty="0" smtClean="0"/>
              <a:t>interest(such as School </a:t>
            </a:r>
            <a:r>
              <a:rPr lang="en-US" baseline="0" dirty="0" err="1" smtClean="0"/>
              <a:t>enrollment,highest</a:t>
            </a:r>
            <a:r>
              <a:rPr lang="en-US" baseline="0" dirty="0" smtClean="0"/>
              <a:t> </a:t>
            </a:r>
            <a:r>
              <a:rPr lang="en-US" baseline="0" dirty="0" err="1" smtClean="0"/>
              <a:t>grade,health,etc</a:t>
            </a:r>
            <a:r>
              <a:rPr lang="en-US" baseline="0" dirty="0" smtClean="0"/>
              <a:t>) measured five years later and X is household and community  level controls for child labor .We identify the effect of child labor among those children who were in school in round 1 because we believe that it provides a cleaner estimate </a:t>
            </a:r>
            <a:r>
              <a:rPr lang="en-US" baseline="0" dirty="0" smtClean="0"/>
              <a:t>the </a:t>
            </a:r>
            <a:r>
              <a:rPr lang="en-US" baseline="0" dirty="0" smtClean="0"/>
              <a:t>actual effect of child labor</a:t>
            </a:r>
            <a:r>
              <a:rPr lang="en-US" baseline="0" dirty="0" smtClean="0"/>
              <a:t>.</a:t>
            </a:r>
          </a:p>
          <a:p>
            <a:r>
              <a:rPr lang="en-US" sz="1200" kern="1200" baseline="0" dirty="0" smtClean="0">
                <a:solidFill>
                  <a:schemeClr val="tx1"/>
                </a:solidFill>
                <a:effectLst/>
                <a:latin typeface="+mn-lt"/>
                <a:ea typeface="+mn-ea"/>
                <a:cs typeface="+mn-cs"/>
              </a:rPr>
              <a:t>Now if we estimate the above </a:t>
            </a:r>
            <a:r>
              <a:rPr lang="en-US" sz="1200" kern="1200" baseline="0" dirty="0" err="1" smtClean="0">
                <a:solidFill>
                  <a:schemeClr val="tx1"/>
                </a:solidFill>
                <a:effectLst/>
                <a:latin typeface="+mn-lt"/>
                <a:ea typeface="+mn-ea"/>
                <a:cs typeface="+mn-cs"/>
              </a:rPr>
              <a:t>eq</a:t>
            </a:r>
            <a:r>
              <a:rPr lang="en-US" sz="1200" kern="1200" baseline="0" dirty="0" smtClean="0">
                <a:solidFill>
                  <a:schemeClr val="tx1"/>
                </a:solidFill>
                <a:effectLst/>
                <a:latin typeface="+mn-lt"/>
                <a:ea typeface="+mn-ea"/>
                <a:cs typeface="+mn-cs"/>
              </a:rPr>
              <a:t> using OLS, then</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Two potential sources of selection </a:t>
            </a:r>
            <a:r>
              <a:rPr lang="en-US" sz="1200" kern="1200" dirty="0" smtClean="0">
                <a:solidFill>
                  <a:schemeClr val="tx1"/>
                </a:solidFill>
                <a:effectLst/>
                <a:latin typeface="+mn-lt"/>
                <a:ea typeface="+mn-ea"/>
                <a:cs typeface="+mn-cs"/>
              </a:rPr>
              <a:t>will</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occurr.</a:t>
            </a:r>
            <a:r>
              <a:rPr lang="en-US" sz="1200" kern="1200" dirty="0" err="1" smtClean="0">
                <a:solidFill>
                  <a:schemeClr val="tx1"/>
                </a:solidFill>
                <a:effectLst/>
                <a:latin typeface="+mn-lt"/>
                <a:ea typeface="+mn-ea"/>
                <a:cs typeface="+mn-cs"/>
              </a:rPr>
              <a:t>between</a:t>
            </a:r>
            <a:r>
              <a:rPr lang="en-US" sz="1200" kern="1200" dirty="0" smtClean="0">
                <a:solidFill>
                  <a:schemeClr val="tx1"/>
                </a:solidFill>
                <a:effectLst/>
                <a:latin typeface="+mn-lt"/>
                <a:ea typeface="+mn-ea"/>
                <a:cs typeface="+mn-cs"/>
              </a:rPr>
              <a:t>-household </a:t>
            </a:r>
            <a:r>
              <a:rPr lang="en-US" sz="1200" kern="1200" dirty="0" smtClean="0">
                <a:solidFill>
                  <a:schemeClr val="tx1"/>
                </a:solidFill>
                <a:effectLst/>
                <a:latin typeface="+mn-lt"/>
                <a:ea typeface="+mn-ea"/>
                <a:cs typeface="+mn-cs"/>
              </a:rPr>
              <a:t>selection (that is, which types of households opt into child labor) and within-household selection (that is, which of their children parents select to work more or less).2 To address the first, we control for a range of household </a:t>
            </a:r>
            <a:r>
              <a:rPr lang="en-US" sz="1200" kern="1200" dirty="0" smtClean="0">
                <a:solidFill>
                  <a:schemeClr val="tx1"/>
                </a:solidFill>
                <a:effectLst/>
                <a:latin typeface="+mn-lt"/>
                <a:ea typeface="+mn-ea"/>
                <a:cs typeface="+mn-cs"/>
              </a:rPr>
              <a:t>characteristics</a:t>
            </a:r>
            <a:r>
              <a:rPr lang="en-US" sz="1200" kern="1200" dirty="0" smtClean="0">
                <a:solidFill>
                  <a:schemeClr val="tx1"/>
                </a:solidFill>
                <a:effectLst/>
                <a:latin typeface="+mn-lt"/>
                <a:ea typeface="+mn-ea"/>
                <a:cs typeface="+mn-cs"/>
              </a:rPr>
              <a:t>, including parental education and household expenditure in Round </a:t>
            </a:r>
            <a:r>
              <a:rPr lang="en-US" sz="1200" kern="1200" dirty="0" smtClean="0">
                <a:solidFill>
                  <a:schemeClr val="tx1"/>
                </a:solidFill>
                <a:effectLst/>
                <a:latin typeface="+mn-lt"/>
                <a:ea typeface="+mn-ea"/>
                <a:cs typeface="+mn-cs"/>
              </a:rPr>
              <a:t>1.</a:t>
            </a:r>
            <a:r>
              <a:rPr lang="en-US" sz="120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Since within HH characteristics such as child abilities are </a:t>
            </a:r>
            <a:r>
              <a:rPr lang="en-US" sz="1200" kern="1200" baseline="0" dirty="0" err="1" smtClean="0">
                <a:solidFill>
                  <a:schemeClr val="tx1"/>
                </a:solidFill>
                <a:effectLst/>
                <a:latin typeface="+mn-lt"/>
                <a:ea typeface="+mn-ea"/>
                <a:cs typeface="+mn-cs"/>
              </a:rPr>
              <a:t>diificult</a:t>
            </a:r>
            <a:r>
              <a:rPr lang="en-US" sz="1200" kern="1200" baseline="0" dirty="0" smtClean="0">
                <a:solidFill>
                  <a:schemeClr val="tx1"/>
                </a:solidFill>
                <a:effectLst/>
                <a:latin typeface="+mn-lt"/>
                <a:ea typeface="+mn-ea"/>
                <a:cs typeface="+mn-cs"/>
              </a:rPr>
              <a:t> to </a:t>
            </a:r>
            <a:r>
              <a:rPr lang="en-US" sz="1200" kern="1200" baseline="0" dirty="0" err="1" smtClean="0">
                <a:solidFill>
                  <a:schemeClr val="tx1"/>
                </a:solidFill>
                <a:effectLst/>
                <a:latin typeface="+mn-lt"/>
                <a:ea typeface="+mn-ea"/>
                <a:cs typeface="+mn-cs"/>
              </a:rPr>
              <a:t>measure,w</a:t>
            </a:r>
            <a:r>
              <a:rPr lang="en-US" sz="1200" kern="1200" dirty="0" err="1" smtClean="0">
                <a:solidFill>
                  <a:schemeClr val="tx1"/>
                </a:solidFill>
                <a:effectLst/>
                <a:latin typeface="+mn-lt"/>
                <a:ea typeface="+mn-ea"/>
                <a:cs typeface="+mn-cs"/>
              </a:rPr>
              <a:t>e</a:t>
            </a:r>
            <a:r>
              <a:rPr lang="en-US" sz="1200" kern="1200" dirty="0" smtClean="0">
                <a:solidFill>
                  <a:schemeClr val="tx1"/>
                </a:solidFill>
                <a:effectLst/>
                <a:latin typeface="+mn-lt"/>
                <a:ea typeface="+mn-ea"/>
                <a:cs typeface="+mn-cs"/>
              </a:rPr>
              <a:t> address both sources of bias by using the </a:t>
            </a:r>
            <a:r>
              <a:rPr lang="en-US" sz="1200" kern="1200" dirty="0" smtClean="0">
                <a:solidFill>
                  <a:schemeClr val="tx1"/>
                </a:solidFill>
                <a:effectLst/>
                <a:latin typeface="+mn-lt"/>
                <a:ea typeface="+mn-ea"/>
                <a:cs typeface="+mn-cs"/>
              </a:rPr>
              <a:t>instrumental </a:t>
            </a:r>
            <a:r>
              <a:rPr lang="en-US" sz="1200" kern="1200" dirty="0" smtClean="0">
                <a:solidFill>
                  <a:schemeClr val="tx1"/>
                </a:solidFill>
                <a:effectLst/>
                <a:latin typeface="+mn-lt"/>
                <a:ea typeface="+mn-ea"/>
                <a:cs typeface="+mn-cs"/>
              </a:rPr>
              <a:t>variables </a:t>
            </a:r>
            <a:r>
              <a:rPr lang="en-US" sz="1200" kern="1200" dirty="0" smtClean="0">
                <a:solidFill>
                  <a:schemeClr val="tx1"/>
                </a:solidFill>
                <a:effectLst/>
                <a:latin typeface="+mn-lt"/>
                <a:ea typeface="+mn-ea"/>
                <a:cs typeface="+mn-cs"/>
              </a:rPr>
              <a:t>strategy which</a:t>
            </a:r>
            <a:r>
              <a:rPr lang="en-US" sz="1200" kern="1200" baseline="0" dirty="0" smtClean="0">
                <a:solidFill>
                  <a:schemeClr val="tx1"/>
                </a:solidFill>
                <a:effectLst/>
                <a:latin typeface="+mn-lt"/>
                <a:ea typeface="+mn-ea"/>
                <a:cs typeface="+mn-cs"/>
              </a:rPr>
              <a:t> we will see in the next slide.</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Next we talk </a:t>
            </a:r>
            <a:r>
              <a:rPr lang="en-US" sz="1200" kern="1200" baseline="0" dirty="0" err="1" smtClean="0">
                <a:solidFill>
                  <a:schemeClr val="tx1"/>
                </a:solidFill>
                <a:effectLst/>
                <a:latin typeface="+mn-lt"/>
                <a:ea typeface="+mn-ea"/>
                <a:cs typeface="+mn-cs"/>
              </a:rPr>
              <a:t>abt</a:t>
            </a:r>
            <a:r>
              <a:rPr lang="en-US" sz="1200" kern="1200" baseline="0" dirty="0" smtClean="0">
                <a:solidFill>
                  <a:schemeClr val="tx1"/>
                </a:solidFill>
                <a:effectLst/>
                <a:latin typeface="+mn-lt"/>
                <a:ea typeface="+mn-ea"/>
                <a:cs typeface="+mn-cs"/>
              </a:rPr>
              <a:t> Instrumental variable specification but before that a quick reminder of what is </a:t>
            </a:r>
            <a:endParaRPr lang="en-US" dirty="0"/>
          </a:p>
        </p:txBody>
      </p:sp>
      <p:sp>
        <p:nvSpPr>
          <p:cNvPr id="4" name="Slide Number Placeholder 3"/>
          <p:cNvSpPr>
            <a:spLocks noGrp="1"/>
          </p:cNvSpPr>
          <p:nvPr>
            <p:ph type="sldNum" sz="quarter" idx="10"/>
          </p:nvPr>
        </p:nvSpPr>
        <p:spPr/>
        <p:txBody>
          <a:bodyPr/>
          <a:lstStyle/>
          <a:p>
            <a:fld id="{EEFE82C7-04A2-C34E-B3B3-180F4CF50ABB}" type="slidenum">
              <a:rPr lang="en-US" smtClean="0"/>
              <a:t>4</a:t>
            </a:fld>
            <a:endParaRPr lang="en-US"/>
          </a:p>
        </p:txBody>
      </p:sp>
    </p:spTree>
    <p:extLst>
      <p:ext uri="{BB962C8B-B14F-4D97-AF65-F5344CB8AC3E}">
        <p14:creationId xmlns:p14="http://schemas.microsoft.com/office/powerpoint/2010/main" val="1992212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FE82C7-04A2-C34E-B3B3-180F4CF50ABB}" type="slidenum">
              <a:rPr lang="en-US" smtClean="0"/>
              <a:t>5</a:t>
            </a:fld>
            <a:endParaRPr lang="en-US"/>
          </a:p>
        </p:txBody>
      </p:sp>
    </p:spTree>
    <p:extLst>
      <p:ext uri="{BB962C8B-B14F-4D97-AF65-F5344CB8AC3E}">
        <p14:creationId xmlns:p14="http://schemas.microsoft.com/office/powerpoint/2010/main" val="1782952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is our instrument variable specification. In </a:t>
            </a:r>
            <a:r>
              <a:rPr lang="en-US" dirty="0" err="1" smtClean="0"/>
              <a:t>eq</a:t>
            </a:r>
            <a:r>
              <a:rPr lang="en-US" dirty="0" smtClean="0"/>
              <a:t> 2 , Z is the instrument  and in </a:t>
            </a:r>
            <a:r>
              <a:rPr lang="en-US" dirty="0" err="1" smtClean="0"/>
              <a:t>eq</a:t>
            </a:r>
            <a:r>
              <a:rPr lang="en-US" dirty="0" smtClean="0"/>
              <a:t> 3  we make necessary 2stage least square adjustments. Now you</a:t>
            </a:r>
            <a:r>
              <a:rPr lang="en-US" baseline="0" dirty="0" smtClean="0"/>
              <a:t> may want to know that why </a:t>
            </a:r>
            <a:r>
              <a:rPr lang="en-US" dirty="0" smtClean="0"/>
              <a:t>rice price is the instrument</a:t>
            </a:r>
            <a:r>
              <a:rPr lang="en-US" baseline="0" dirty="0" smtClean="0"/>
              <a:t> for child labor participation T. </a:t>
            </a:r>
            <a:r>
              <a:rPr lang="en-US" dirty="0" smtClean="0"/>
              <a:t>Remember</a:t>
            </a:r>
            <a:r>
              <a:rPr lang="en-US" baseline="0" dirty="0" smtClean="0"/>
              <a:t>  </a:t>
            </a:r>
            <a:r>
              <a:rPr lang="en-US" baseline="0" dirty="0" smtClean="0"/>
              <a:t>that we </a:t>
            </a:r>
            <a:r>
              <a:rPr lang="en-US" baseline="0" dirty="0" smtClean="0"/>
              <a:t>use </a:t>
            </a:r>
            <a:r>
              <a:rPr lang="en-US" baseline="0" dirty="0" smtClean="0"/>
              <a:t>IV when we suspect correlation between the </a:t>
            </a:r>
            <a:r>
              <a:rPr lang="en-US" baseline="0" dirty="0" err="1" smtClean="0"/>
              <a:t>explanator</a:t>
            </a:r>
            <a:r>
              <a:rPr lang="en-US" baseline="0" dirty="0" smtClean="0"/>
              <a:t> </a:t>
            </a:r>
            <a:r>
              <a:rPr lang="en-US" baseline="0" dirty="0" err="1" smtClean="0"/>
              <a:t>var</a:t>
            </a:r>
            <a:r>
              <a:rPr lang="en-US" baseline="0" dirty="0" smtClean="0"/>
              <a:t> and the error term and an ideal instrument </a:t>
            </a:r>
            <a:r>
              <a:rPr lang="en-US" baseline="0" dirty="0" err="1" smtClean="0"/>
              <a:t>wud</a:t>
            </a:r>
            <a:r>
              <a:rPr lang="en-US" baseline="0" dirty="0" smtClean="0"/>
              <a:t> be one that </a:t>
            </a:r>
            <a:r>
              <a:rPr lang="en-US" baseline="0" dirty="0" err="1" smtClean="0"/>
              <a:t>wil</a:t>
            </a:r>
            <a:r>
              <a:rPr lang="en-US" baseline="0" dirty="0" smtClean="0"/>
              <a:t> cause variation in child labor that is exogenous and that affects the outcome Y </a:t>
            </a:r>
            <a:r>
              <a:rPr lang="en-US" baseline="0" dirty="0" smtClean="0"/>
              <a:t>solely </a:t>
            </a:r>
            <a:r>
              <a:rPr lang="en-US" baseline="0" dirty="0" smtClean="0"/>
              <a:t>thru the child labor . And the timing of the 2 rounds provides us with a source of variation that is unique to </a:t>
            </a:r>
            <a:r>
              <a:rPr lang="en-US" baseline="0" dirty="0" err="1" smtClean="0"/>
              <a:t>vietnam</a:t>
            </a:r>
            <a:r>
              <a:rPr lang="en-US" baseline="0" dirty="0" smtClean="0"/>
              <a:t>, which is rice prices. Prior to 1970 Vietnam </a:t>
            </a:r>
            <a:r>
              <a:rPr lang="en-US" baseline="0" dirty="0" smtClean="0"/>
              <a:t>market </a:t>
            </a:r>
            <a:r>
              <a:rPr lang="en-US" baseline="0" dirty="0" smtClean="0"/>
              <a:t>was </a:t>
            </a:r>
            <a:r>
              <a:rPr lang="en-US" baseline="0" dirty="0" smtClean="0"/>
              <a:t>heavily regulated </a:t>
            </a:r>
            <a:r>
              <a:rPr lang="en-US" baseline="0" dirty="0" smtClean="0"/>
              <a:t>which is why there were substantial variation in prices which we argue is relevant to child labor and exogenous. </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After </a:t>
            </a:r>
            <a:r>
              <a:rPr lang="en-US" baseline="0" dirty="0" smtClean="0"/>
              <a:t>1997 trade in rice was liberalized and so rice price in R1 is not </a:t>
            </a:r>
            <a:r>
              <a:rPr lang="en-US" baseline="0" dirty="0" err="1" smtClean="0"/>
              <a:t>corelated</a:t>
            </a:r>
            <a:r>
              <a:rPr lang="en-US" baseline="0" dirty="0" smtClean="0"/>
              <a:t> with rice price in R2. Thus we use the price of rice in R1 as our instrument Now how is it </a:t>
            </a:r>
            <a:r>
              <a:rPr lang="en-US" baseline="0" dirty="0" err="1" smtClean="0"/>
              <a:t>relavant</a:t>
            </a:r>
            <a:r>
              <a:rPr lang="en-US" baseline="0" dirty="0" smtClean="0"/>
              <a:t>? Well rice prices affect both the demand and supply of child labor. </a:t>
            </a:r>
            <a:r>
              <a:rPr lang="en-US" sz="1200" kern="1200" dirty="0" smtClean="0">
                <a:solidFill>
                  <a:schemeClr val="tx1"/>
                </a:solidFill>
                <a:effectLst/>
                <a:latin typeface="+mn-lt"/>
                <a:ea typeface="+mn-ea"/>
                <a:cs typeface="+mn-cs"/>
              </a:rPr>
              <a:t>Higher rice prices could lead to the decision to cultivate more rice, and hence increase the demand for child labor. Higher rice prices also would have an income effect on rice-producing households, leading households to reduce the supply of child labor . Hence rice prices are relevant</a:t>
            </a:r>
            <a:r>
              <a:rPr lang="en-US" sz="1200" kern="1200" baseline="0" dirty="0" smtClean="0">
                <a:solidFill>
                  <a:schemeClr val="tx1"/>
                </a:solidFill>
                <a:effectLst/>
                <a:latin typeface="+mn-lt"/>
                <a:ea typeface="+mn-ea"/>
                <a:cs typeface="+mn-cs"/>
              </a:rPr>
              <a:t> in determining child labor decisions</a:t>
            </a:r>
            <a:r>
              <a:rPr lang="en-US" sz="12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Instrumental V is a method of estimation when we suspect </a:t>
            </a:r>
            <a:r>
              <a:rPr lang="en-US" sz="1200" kern="1200" baseline="0" dirty="0" err="1" smtClean="0">
                <a:solidFill>
                  <a:schemeClr val="tx1"/>
                </a:solidFill>
                <a:effectLst/>
                <a:latin typeface="+mn-lt"/>
                <a:ea typeface="+mn-ea"/>
                <a:cs typeface="+mn-cs"/>
              </a:rPr>
              <a:t>corr</a:t>
            </a:r>
            <a:r>
              <a:rPr lang="en-US" sz="1200" kern="1200" baseline="0" dirty="0" smtClean="0">
                <a:solidFill>
                  <a:schemeClr val="tx1"/>
                </a:solidFill>
                <a:effectLst/>
                <a:latin typeface="+mn-lt"/>
                <a:ea typeface="+mn-ea"/>
                <a:cs typeface="+mn-cs"/>
              </a:rPr>
              <a:t> bet error and </a:t>
            </a:r>
            <a:r>
              <a:rPr lang="en-US" sz="1200" kern="1200" baseline="0" dirty="0" err="1" smtClean="0">
                <a:solidFill>
                  <a:schemeClr val="tx1"/>
                </a:solidFill>
                <a:effectLst/>
                <a:latin typeface="+mn-lt"/>
                <a:ea typeface="+mn-ea"/>
                <a:cs typeface="+mn-cs"/>
              </a:rPr>
              <a:t>exp</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var</a:t>
            </a:r>
            <a:r>
              <a:rPr lang="en-US" sz="1200" kern="1200" baseline="0" dirty="0" smtClean="0">
                <a:solidFill>
                  <a:schemeClr val="tx1"/>
                </a:solidFill>
                <a:effectLst/>
                <a:latin typeface="+mn-lt"/>
                <a:ea typeface="+mn-ea"/>
                <a:cs typeface="+mn-cs"/>
              </a:rPr>
              <a:t>(T). 2SLS is :1.we use instrument Z as </a:t>
            </a:r>
            <a:r>
              <a:rPr lang="en-US" sz="1200" kern="1200" baseline="0" dirty="0" err="1" smtClean="0">
                <a:solidFill>
                  <a:schemeClr val="tx1"/>
                </a:solidFill>
                <a:effectLst/>
                <a:latin typeface="+mn-lt"/>
                <a:ea typeface="+mn-ea"/>
                <a:cs typeface="+mn-cs"/>
              </a:rPr>
              <a:t>exp</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var</a:t>
            </a:r>
            <a:r>
              <a:rPr lang="en-US" sz="1200" kern="1200" baseline="0" dirty="0" smtClean="0">
                <a:solidFill>
                  <a:schemeClr val="tx1"/>
                </a:solidFill>
                <a:effectLst/>
                <a:latin typeface="+mn-lt"/>
                <a:ea typeface="+mn-ea"/>
                <a:cs typeface="+mn-cs"/>
              </a:rPr>
              <a:t> to predict T. Then we use the </a:t>
            </a:r>
            <a:r>
              <a:rPr lang="en-US" sz="1200" kern="1200" baseline="0" dirty="0" err="1" smtClean="0">
                <a:solidFill>
                  <a:schemeClr val="tx1"/>
                </a:solidFill>
                <a:effectLst/>
                <a:latin typeface="+mn-lt"/>
                <a:ea typeface="+mn-ea"/>
                <a:cs typeface="+mn-cs"/>
              </a:rPr>
              <a:t>pred</a:t>
            </a:r>
            <a:r>
              <a:rPr lang="en-US" sz="1200" kern="1200" baseline="0" dirty="0" smtClean="0">
                <a:solidFill>
                  <a:schemeClr val="tx1"/>
                </a:solidFill>
                <a:effectLst/>
                <a:latin typeface="+mn-lt"/>
                <a:ea typeface="+mn-ea"/>
                <a:cs typeface="+mn-cs"/>
              </a:rPr>
              <a:t> T to find Y. </a:t>
            </a:r>
            <a:endParaRPr lang="en-US" dirty="0" smtClean="0"/>
          </a:p>
          <a:p>
            <a:endParaRPr lang="en-US" dirty="0"/>
          </a:p>
        </p:txBody>
      </p:sp>
      <p:sp>
        <p:nvSpPr>
          <p:cNvPr id="4" name="Slide Number Placeholder 3"/>
          <p:cNvSpPr>
            <a:spLocks noGrp="1"/>
          </p:cNvSpPr>
          <p:nvPr>
            <p:ph type="sldNum" sz="quarter" idx="10"/>
          </p:nvPr>
        </p:nvSpPr>
        <p:spPr/>
        <p:txBody>
          <a:bodyPr/>
          <a:lstStyle/>
          <a:p>
            <a:fld id="{EEFE82C7-04A2-C34E-B3B3-180F4CF50ABB}" type="slidenum">
              <a:rPr lang="en-US" smtClean="0"/>
              <a:t>6</a:t>
            </a:fld>
            <a:endParaRPr lang="en-US"/>
          </a:p>
        </p:txBody>
      </p:sp>
    </p:spTree>
    <p:extLst>
      <p:ext uri="{BB962C8B-B14F-4D97-AF65-F5344CB8AC3E}">
        <p14:creationId xmlns:p14="http://schemas.microsoft.com/office/powerpoint/2010/main" val="1048029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the authors reviewed some </a:t>
            </a:r>
            <a:r>
              <a:rPr lang="en-US" dirty="0" err="1" smtClean="0"/>
              <a:t>exisiting</a:t>
            </a:r>
            <a:r>
              <a:rPr lang="en-US" dirty="0" smtClean="0"/>
              <a:t> literature regarding the tradeoff</a:t>
            </a:r>
            <a:r>
              <a:rPr lang="en-US" baseline="0" dirty="0" smtClean="0"/>
              <a:t> between child labor and schooling. </a:t>
            </a:r>
            <a:endParaRPr lang="en-US" dirty="0"/>
          </a:p>
        </p:txBody>
      </p:sp>
      <p:sp>
        <p:nvSpPr>
          <p:cNvPr id="4" name="Slide Number Placeholder 3"/>
          <p:cNvSpPr>
            <a:spLocks noGrp="1"/>
          </p:cNvSpPr>
          <p:nvPr>
            <p:ph type="sldNum" sz="quarter" idx="10"/>
          </p:nvPr>
        </p:nvSpPr>
        <p:spPr/>
        <p:txBody>
          <a:bodyPr/>
          <a:lstStyle/>
          <a:p>
            <a:fld id="{EEFE82C7-04A2-C34E-B3B3-180F4CF50ABB}" type="slidenum">
              <a:rPr lang="en-US" smtClean="0"/>
              <a:t>7</a:t>
            </a:fld>
            <a:endParaRPr lang="en-US"/>
          </a:p>
        </p:txBody>
      </p:sp>
    </p:spTree>
    <p:extLst>
      <p:ext uri="{BB962C8B-B14F-4D97-AF65-F5344CB8AC3E}">
        <p14:creationId xmlns:p14="http://schemas.microsoft.com/office/powerpoint/2010/main" val="1295738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authors also reviewed</a:t>
            </a:r>
            <a:r>
              <a:rPr lang="en-US" baseline="0" dirty="0" smtClean="0"/>
              <a:t> some literature relating to previous research on Vietnam .</a:t>
            </a:r>
            <a:endParaRPr lang="en-US" dirty="0"/>
          </a:p>
        </p:txBody>
      </p:sp>
      <p:sp>
        <p:nvSpPr>
          <p:cNvPr id="4" name="Slide Number Placeholder 3"/>
          <p:cNvSpPr>
            <a:spLocks noGrp="1"/>
          </p:cNvSpPr>
          <p:nvPr>
            <p:ph type="sldNum" sz="quarter" idx="10"/>
          </p:nvPr>
        </p:nvSpPr>
        <p:spPr/>
        <p:txBody>
          <a:bodyPr/>
          <a:lstStyle/>
          <a:p>
            <a:fld id="{EEFE82C7-04A2-C34E-B3B3-180F4CF50ABB}" type="slidenum">
              <a:rPr lang="en-US" smtClean="0"/>
              <a:t>9</a:t>
            </a:fld>
            <a:endParaRPr lang="en-US"/>
          </a:p>
        </p:txBody>
      </p:sp>
    </p:spTree>
    <p:extLst>
      <p:ext uri="{BB962C8B-B14F-4D97-AF65-F5344CB8AC3E}">
        <p14:creationId xmlns:p14="http://schemas.microsoft.com/office/powerpoint/2010/main" val="864340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FE82C7-04A2-C34E-B3B3-180F4CF50ABB}" type="slidenum">
              <a:rPr lang="en-US" smtClean="0"/>
              <a:t>10</a:t>
            </a:fld>
            <a:endParaRPr lang="en-US"/>
          </a:p>
        </p:txBody>
      </p:sp>
    </p:spTree>
    <p:extLst>
      <p:ext uri="{BB962C8B-B14F-4D97-AF65-F5344CB8AC3E}">
        <p14:creationId xmlns:p14="http://schemas.microsoft.com/office/powerpoint/2010/main" val="826591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table provides an overview of our data.</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there are four samples: all children in 1993, the subset of these children </a:t>
            </a:r>
            <a:r>
              <a:rPr lang="en-US" sz="1200" kern="1200" dirty="0" err="1" smtClean="0">
                <a:solidFill>
                  <a:schemeClr val="tx1"/>
                </a:solidFill>
                <a:effectLst/>
                <a:latin typeface="+mn-lt"/>
                <a:ea typeface="+mn-ea"/>
                <a:cs typeface="+mn-cs"/>
              </a:rPr>
              <a:t>reinterviewed</a:t>
            </a:r>
            <a:r>
              <a:rPr lang="en-US" sz="1200" kern="1200" dirty="0" smtClean="0">
                <a:solidFill>
                  <a:schemeClr val="tx1"/>
                </a:solidFill>
                <a:effectLst/>
                <a:latin typeface="+mn-lt"/>
                <a:ea typeface="+mn-ea"/>
                <a:cs typeface="+mn-cs"/>
              </a:rPr>
              <a:t> in 1998, children in 1993 in school, and the subset of these children who were reinter- viewed. This last sample</a:t>
            </a:r>
            <a:r>
              <a:rPr lang="en-US" sz="1200" kern="1200" baseline="0" dirty="0" smtClean="0">
                <a:solidFill>
                  <a:schemeClr val="tx1"/>
                </a:solidFill>
                <a:effectLst/>
                <a:latin typeface="+mn-lt"/>
                <a:ea typeface="+mn-ea"/>
                <a:cs typeface="+mn-cs"/>
              </a:rPr>
              <a:t> of </a:t>
            </a:r>
            <a:r>
              <a:rPr lang="en-US" sz="1200" kern="1200" dirty="0" smtClean="0">
                <a:solidFill>
                  <a:schemeClr val="tx1"/>
                </a:solidFill>
                <a:effectLst/>
                <a:latin typeface="+mn-lt"/>
                <a:ea typeface="+mn-ea"/>
                <a:cs typeface="+mn-cs"/>
              </a:rPr>
              <a:t> 2,158 </a:t>
            </a:r>
            <a:r>
              <a:rPr lang="en-US" sz="1200" kern="1200" dirty="0" smtClean="0">
                <a:solidFill>
                  <a:schemeClr val="tx1"/>
                </a:solidFill>
                <a:effectLst/>
                <a:latin typeface="+mn-lt"/>
                <a:ea typeface="+mn-ea"/>
                <a:cs typeface="+mn-cs"/>
              </a:rPr>
              <a:t>children </a:t>
            </a:r>
            <a:r>
              <a:rPr lang="en-US" sz="1200" kern="1200" dirty="0" smtClean="0">
                <a:solidFill>
                  <a:schemeClr val="tx1"/>
                </a:solidFill>
                <a:effectLst/>
                <a:latin typeface="+mn-lt"/>
                <a:ea typeface="+mn-ea"/>
                <a:cs typeface="+mn-cs"/>
              </a:rPr>
              <a:t>is the group on which we will conduct our subsequent analyses .And then </a:t>
            </a:r>
            <a:r>
              <a:rPr lang="en-US" sz="1200" kern="1200" dirty="0" smtClean="0">
                <a:solidFill>
                  <a:schemeClr val="tx1"/>
                </a:solidFill>
                <a:effectLst/>
                <a:latin typeface="+mn-lt"/>
                <a:ea typeface="+mn-ea"/>
                <a:cs typeface="+mn-cs"/>
              </a:rPr>
              <a:t>we </a:t>
            </a:r>
            <a:r>
              <a:rPr lang="en-US" sz="1200" kern="1200" dirty="0" smtClean="0">
                <a:solidFill>
                  <a:schemeClr val="tx1"/>
                </a:solidFill>
                <a:effectLst/>
                <a:latin typeface="+mn-lt"/>
                <a:ea typeface="+mn-ea"/>
                <a:cs typeface="+mn-cs"/>
              </a:rPr>
              <a:t>measure child labor hours as the total hours the child was engaged in income-generating work, including work on </a:t>
            </a:r>
            <a:r>
              <a:rPr lang="en-US" sz="1200" kern="1200" dirty="0" smtClean="0">
                <a:solidFill>
                  <a:schemeClr val="tx1"/>
                </a:solidFill>
                <a:effectLst/>
                <a:latin typeface="+mn-lt"/>
                <a:ea typeface="+mn-ea"/>
                <a:cs typeface="+mn-cs"/>
              </a:rPr>
              <a:t>the family business or farm. Mean Age is around 10 in all 4</a:t>
            </a:r>
            <a:r>
              <a:rPr lang="en-US" sz="1200" kern="1200" baseline="0" dirty="0" smtClean="0">
                <a:solidFill>
                  <a:schemeClr val="tx1"/>
                </a:solidFill>
                <a:effectLst/>
                <a:latin typeface="+mn-lt"/>
                <a:ea typeface="+mn-ea"/>
                <a:cs typeface="+mn-cs"/>
              </a:rPr>
              <a:t> samples and gender distribution is balanced. Other variables we took into account are  parental education and per capita expenditure in log</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The middle section summarizes our instrument variable-community level rice prices in 92-93 which we use to identify the decision to send a child to work</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the next section summarizes the outcomes. In the second </a:t>
            </a:r>
            <a:r>
              <a:rPr lang="en-US" sz="1200" kern="1200" baseline="0" dirty="0" smtClean="0">
                <a:solidFill>
                  <a:schemeClr val="tx1"/>
                </a:solidFill>
                <a:effectLst/>
                <a:latin typeface="+mn-lt"/>
                <a:ea typeface="+mn-ea"/>
                <a:cs typeface="+mn-cs"/>
              </a:rPr>
              <a:t>survey in column 4 </a:t>
            </a:r>
            <a:r>
              <a:rPr lang="en-US" sz="1200" kern="1200" baseline="0" dirty="0" smtClean="0">
                <a:solidFill>
                  <a:schemeClr val="tx1"/>
                </a:solidFill>
                <a:effectLst/>
                <a:latin typeface="+mn-lt"/>
                <a:ea typeface="+mn-ea"/>
                <a:cs typeface="+mn-cs"/>
              </a:rPr>
              <a:t>, 64% of children </a:t>
            </a:r>
            <a:r>
              <a:rPr lang="en-US" sz="1200" kern="1200" baseline="0" dirty="0" smtClean="0">
                <a:solidFill>
                  <a:schemeClr val="tx1"/>
                </a:solidFill>
                <a:effectLst/>
                <a:latin typeface="+mn-lt"/>
                <a:ea typeface="+mn-ea"/>
                <a:cs typeface="+mn-cs"/>
              </a:rPr>
              <a:t>are in </a:t>
            </a:r>
            <a:r>
              <a:rPr lang="en-US" sz="1200" kern="1200" baseline="0" dirty="0" smtClean="0">
                <a:solidFill>
                  <a:schemeClr val="tx1"/>
                </a:solidFill>
                <a:effectLst/>
                <a:latin typeface="+mn-lt"/>
                <a:ea typeface="+mn-ea"/>
                <a:cs typeface="+mn-cs"/>
              </a:rPr>
              <a:t>school overall. We also see that highest grade attained is higher among working </a:t>
            </a:r>
            <a:r>
              <a:rPr lang="en-US" sz="1200" kern="1200" baseline="0" dirty="0" smtClean="0">
                <a:solidFill>
                  <a:schemeClr val="tx1"/>
                </a:solidFill>
                <a:effectLst/>
                <a:latin typeface="+mn-lt"/>
                <a:ea typeface="+mn-ea"/>
                <a:cs typeface="+mn-cs"/>
              </a:rPr>
              <a:t>children </a:t>
            </a:r>
            <a:r>
              <a:rPr lang="en-US" sz="1200" kern="1200" baseline="0" dirty="0" smtClean="0">
                <a:solidFill>
                  <a:schemeClr val="tx1"/>
                </a:solidFill>
                <a:effectLst/>
                <a:latin typeface="+mn-lt"/>
                <a:ea typeface="+mn-ea"/>
                <a:cs typeface="+mn-cs"/>
              </a:rPr>
              <a:t>than non working </a:t>
            </a:r>
            <a:r>
              <a:rPr lang="en-US" sz="1200" kern="1200" baseline="0" dirty="0" smtClean="0">
                <a:solidFill>
                  <a:schemeClr val="tx1"/>
                </a:solidFill>
                <a:effectLst/>
                <a:latin typeface="+mn-lt"/>
                <a:ea typeface="+mn-ea"/>
                <a:cs typeface="+mn-cs"/>
              </a:rPr>
              <a:t>ones. Like its 7.21 and that</a:t>
            </a:r>
            <a:r>
              <a:rPr lang="fr-FR" sz="1200" kern="1200" baseline="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s 7.57</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Finally we note that children </a:t>
            </a:r>
            <a:r>
              <a:rPr lang="en-US" sz="1200" kern="1200" baseline="0" dirty="0" smtClean="0">
                <a:solidFill>
                  <a:schemeClr val="tx1"/>
                </a:solidFill>
                <a:effectLst/>
                <a:latin typeface="+mn-lt"/>
                <a:ea typeface="+mn-ea"/>
                <a:cs typeface="+mn-cs"/>
              </a:rPr>
              <a:t>who </a:t>
            </a:r>
            <a:r>
              <a:rPr lang="en-US" sz="1200" kern="1200" baseline="0" dirty="0" smtClean="0">
                <a:solidFill>
                  <a:schemeClr val="tx1"/>
                </a:solidFill>
                <a:effectLst/>
                <a:latin typeface="+mn-lt"/>
                <a:ea typeface="+mn-ea"/>
                <a:cs typeface="+mn-cs"/>
              </a:rPr>
              <a:t>work in Round 1 do not appear to be more likely to be working for a wage by Round 2. </a:t>
            </a:r>
            <a:r>
              <a:rPr lang="en-US" sz="1200" kern="1200" baseline="0" dirty="0" smtClean="0">
                <a:solidFill>
                  <a:schemeClr val="tx1"/>
                </a:solidFill>
                <a:effectLst/>
                <a:latin typeface="+mn-lt"/>
                <a:ea typeface="+mn-ea"/>
                <a:cs typeface="+mn-cs"/>
              </a:rPr>
              <a:t>It can be seen by the magnitude of the </a:t>
            </a:r>
            <a:r>
              <a:rPr lang="en-US" sz="1200" kern="1200" baseline="0" dirty="0" err="1" smtClean="0">
                <a:solidFill>
                  <a:schemeClr val="tx1"/>
                </a:solidFill>
                <a:effectLst/>
                <a:latin typeface="+mn-lt"/>
                <a:ea typeface="+mn-ea"/>
                <a:cs typeface="+mn-cs"/>
              </a:rPr>
              <a:t>coeeficients</a:t>
            </a:r>
            <a:r>
              <a:rPr lang="en-US" sz="1200" kern="1200" baseline="0" dirty="0" smtClean="0">
                <a:solidFill>
                  <a:schemeClr val="tx1"/>
                </a:solidFill>
                <a:effectLst/>
                <a:latin typeface="+mn-lt"/>
                <a:ea typeface="+mn-ea"/>
                <a:cs typeface="+mn-cs"/>
              </a:rPr>
              <a:t> of the variable  wage worker in last 7 days.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And </a:t>
            </a:r>
            <a:r>
              <a:rPr lang="en-US" sz="1200" kern="1200" baseline="0" dirty="0" smtClean="0">
                <a:solidFill>
                  <a:schemeClr val="tx1"/>
                </a:solidFill>
                <a:effectLst/>
                <a:latin typeface="+mn-lt"/>
                <a:ea typeface="+mn-ea"/>
                <a:cs typeface="+mn-cs"/>
              </a:rPr>
              <a:t>the health outcomes are not so high among the working </a:t>
            </a:r>
            <a:r>
              <a:rPr lang="en-US" sz="1200" kern="1200" baseline="0" dirty="0" smtClean="0">
                <a:solidFill>
                  <a:schemeClr val="tx1"/>
                </a:solidFill>
                <a:effectLst/>
                <a:latin typeface="+mn-lt"/>
                <a:ea typeface="+mn-ea"/>
                <a:cs typeface="+mn-cs"/>
              </a:rPr>
              <a:t>children compared to non-working children. Such as 28% working children was ill in last 4 weeks while for non working it is 28%. SO there really </a:t>
            </a:r>
            <a:r>
              <a:rPr lang="en-US" sz="1200" kern="1200" baseline="0" dirty="0" err="1" smtClean="0">
                <a:solidFill>
                  <a:schemeClr val="tx1"/>
                </a:solidFill>
                <a:effectLst/>
                <a:latin typeface="+mn-lt"/>
                <a:ea typeface="+mn-ea"/>
                <a:cs typeface="+mn-cs"/>
              </a:rPr>
              <a:t>isnt</a:t>
            </a:r>
            <a:r>
              <a:rPr lang="en-US" sz="1200" kern="1200" baseline="0" dirty="0" smtClean="0">
                <a:solidFill>
                  <a:schemeClr val="tx1"/>
                </a:solidFill>
                <a:effectLst/>
                <a:latin typeface="+mn-lt"/>
                <a:ea typeface="+mn-ea"/>
                <a:cs typeface="+mn-cs"/>
              </a:rPr>
              <a:t> a sig difference between the two</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EEFE82C7-04A2-C34E-B3B3-180F4CF50ABB}" type="slidenum">
              <a:rPr lang="en-US" smtClean="0"/>
              <a:t>11</a:t>
            </a:fld>
            <a:endParaRPr lang="en-US"/>
          </a:p>
        </p:txBody>
      </p:sp>
    </p:spTree>
    <p:extLst>
      <p:ext uri="{BB962C8B-B14F-4D97-AF65-F5344CB8AC3E}">
        <p14:creationId xmlns:p14="http://schemas.microsoft.com/office/powerpoint/2010/main" val="1912254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results are divided into 4 sections</a:t>
            </a:r>
            <a:endParaRPr lang="en-US" dirty="0"/>
          </a:p>
        </p:txBody>
      </p:sp>
      <p:sp>
        <p:nvSpPr>
          <p:cNvPr id="4" name="Slide Number Placeholder 3"/>
          <p:cNvSpPr>
            <a:spLocks noGrp="1"/>
          </p:cNvSpPr>
          <p:nvPr>
            <p:ph type="sldNum" sz="quarter" idx="10"/>
          </p:nvPr>
        </p:nvSpPr>
        <p:spPr/>
        <p:txBody>
          <a:bodyPr/>
          <a:lstStyle/>
          <a:p>
            <a:fld id="{EEFE82C7-04A2-C34E-B3B3-180F4CF50ABB}" type="slidenum">
              <a:rPr lang="en-US" smtClean="0"/>
              <a:t>12</a:t>
            </a:fld>
            <a:endParaRPr lang="en-US"/>
          </a:p>
        </p:txBody>
      </p:sp>
    </p:spTree>
    <p:extLst>
      <p:ext uri="{BB962C8B-B14F-4D97-AF65-F5344CB8AC3E}">
        <p14:creationId xmlns:p14="http://schemas.microsoft.com/office/powerpoint/2010/main" val="328558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2/22/16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2/22/16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2/22/16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2/22/16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2/22/16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2/22/16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2/22/16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2/22/16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2/22/16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2/22/16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2/22/16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2/22/16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79" y="758952"/>
            <a:ext cx="10061171" cy="2237167"/>
          </a:xfrm>
        </p:spPr>
        <p:txBody>
          <a:bodyPr>
            <a:normAutofit/>
          </a:bodyPr>
          <a:lstStyle/>
          <a:p>
            <a:r>
              <a:rPr lang="en-US" dirty="0" smtClean="0"/>
              <a:t>Why Should We Care About </a:t>
            </a:r>
            <a:r>
              <a:rPr lang="en-US" smtClean="0"/>
              <a:t>Child Labor?</a:t>
            </a:r>
            <a:endParaRPr lang="en-US" dirty="0"/>
          </a:p>
        </p:txBody>
      </p:sp>
      <p:sp>
        <p:nvSpPr>
          <p:cNvPr id="3" name="Subtitle 2"/>
          <p:cNvSpPr>
            <a:spLocks noGrp="1"/>
          </p:cNvSpPr>
          <p:nvPr>
            <p:ph type="subTitle" idx="1"/>
          </p:nvPr>
        </p:nvSpPr>
        <p:spPr/>
        <p:txBody>
          <a:bodyPr>
            <a:normAutofit fontScale="85000" lnSpcReduction="20000"/>
          </a:bodyPr>
          <a:lstStyle/>
          <a:p>
            <a:r>
              <a:rPr lang="en-US" b="1" dirty="0" smtClean="0">
                <a:solidFill>
                  <a:schemeClr val="tx1"/>
                </a:solidFill>
              </a:rPr>
              <a:t>Kathleen Beegle</a:t>
            </a:r>
            <a:endParaRPr lang="en-US" b="1" dirty="0">
              <a:solidFill>
                <a:schemeClr val="tx1"/>
              </a:solidFill>
            </a:endParaRPr>
          </a:p>
          <a:p>
            <a:r>
              <a:rPr lang="en-US" b="1" dirty="0" smtClean="0">
                <a:solidFill>
                  <a:schemeClr val="tx1"/>
                </a:solidFill>
              </a:rPr>
              <a:t>Rajeev </a:t>
            </a:r>
            <a:r>
              <a:rPr lang="en-US" b="1" dirty="0" err="1" smtClean="0">
                <a:solidFill>
                  <a:schemeClr val="tx1"/>
                </a:solidFill>
              </a:rPr>
              <a:t>Deheja</a:t>
            </a:r>
            <a:endParaRPr lang="en-US" b="1" dirty="0" smtClean="0">
              <a:solidFill>
                <a:schemeClr val="tx1"/>
              </a:solidFill>
            </a:endParaRPr>
          </a:p>
          <a:p>
            <a:r>
              <a:rPr lang="en-US" b="1" dirty="0" smtClean="0">
                <a:solidFill>
                  <a:schemeClr val="tx1"/>
                </a:solidFill>
              </a:rPr>
              <a:t>Roberta </a:t>
            </a:r>
            <a:r>
              <a:rPr lang="en-US" b="1" dirty="0" err="1" smtClean="0">
                <a:solidFill>
                  <a:schemeClr val="tx1"/>
                </a:solidFill>
              </a:rPr>
              <a:t>Gatti</a:t>
            </a:r>
            <a:endParaRPr lang="en-US" b="1" dirty="0" smtClean="0">
              <a:solidFill>
                <a:schemeClr val="tx1"/>
              </a:solidFill>
            </a:endParaRPr>
          </a:p>
        </p:txBody>
      </p:sp>
      <p:sp>
        <p:nvSpPr>
          <p:cNvPr id="4" name="TextBox 3"/>
          <p:cNvSpPr txBox="1"/>
          <p:nvPr/>
        </p:nvSpPr>
        <p:spPr>
          <a:xfrm>
            <a:off x="1100051" y="3229583"/>
            <a:ext cx="9036170" cy="954107"/>
          </a:xfrm>
          <a:prstGeom prst="rect">
            <a:avLst/>
          </a:prstGeom>
          <a:noFill/>
        </p:spPr>
        <p:txBody>
          <a:bodyPr wrap="square" rtlCol="0">
            <a:spAutoFit/>
          </a:bodyPr>
          <a:lstStyle/>
          <a:p>
            <a:r>
              <a:rPr lang="en-US" sz="2800" dirty="0" smtClean="0"/>
              <a:t>The Education, Labor Market, and Health Consequences of Child Labor</a:t>
            </a:r>
            <a:endParaRPr lang="en-US" sz="2800" dirty="0"/>
          </a:p>
        </p:txBody>
      </p:sp>
      <p:cxnSp>
        <p:nvCxnSpPr>
          <p:cNvPr id="6" name="Straight Connector 5"/>
          <p:cNvCxnSpPr/>
          <p:nvPr/>
        </p:nvCxnSpPr>
        <p:spPr>
          <a:xfrm>
            <a:off x="836579" y="758952"/>
            <a:ext cx="1042416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18048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85523"/>
          </a:xfrm>
        </p:spPr>
        <p:txBody>
          <a:bodyPr/>
          <a:lstStyle/>
          <a:p>
            <a:r>
              <a:rPr lang="en-US" dirty="0" smtClean="0"/>
              <a:t>Data Description</a:t>
            </a:r>
            <a:endParaRPr lang="en-US" dirty="0"/>
          </a:p>
        </p:txBody>
      </p:sp>
      <p:sp>
        <p:nvSpPr>
          <p:cNvPr id="3" name="Content Placeholder 2"/>
          <p:cNvSpPr>
            <a:spLocks noGrp="1"/>
          </p:cNvSpPr>
          <p:nvPr>
            <p:ph idx="1"/>
          </p:nvPr>
        </p:nvSpPr>
        <p:spPr/>
        <p:txBody>
          <a:bodyPr/>
          <a:lstStyle/>
          <a:p>
            <a:pPr algn="just">
              <a:buFont typeface="Arial" charset="0"/>
              <a:buChar char="•"/>
            </a:pPr>
            <a:r>
              <a:rPr lang="en-US" dirty="0" smtClean="0"/>
              <a:t>Data </a:t>
            </a:r>
            <a:r>
              <a:rPr lang="en-US" dirty="0" smtClean="0"/>
              <a:t>is taken </a:t>
            </a:r>
            <a:r>
              <a:rPr lang="en-US" dirty="0" smtClean="0"/>
              <a:t>from Vietnamese Standards survey, a survey conducted both in </a:t>
            </a:r>
            <a:r>
              <a:rPr lang="en-US" dirty="0" smtClean="0"/>
              <a:t>1992-93 </a:t>
            </a:r>
            <a:r>
              <a:rPr lang="en-US" dirty="0" smtClean="0"/>
              <a:t>and again </a:t>
            </a:r>
            <a:r>
              <a:rPr lang="en-US" dirty="0" smtClean="0"/>
              <a:t>in 1997-98</a:t>
            </a:r>
            <a:endParaRPr lang="en-US" dirty="0" smtClean="0"/>
          </a:p>
          <a:p>
            <a:pPr algn="just">
              <a:buFont typeface="Arial" charset="0"/>
              <a:buChar char="•"/>
            </a:pPr>
            <a:r>
              <a:rPr lang="en-US" dirty="0" smtClean="0"/>
              <a:t>Survey </a:t>
            </a:r>
            <a:r>
              <a:rPr lang="en-US" dirty="0" smtClean="0"/>
              <a:t>contains </a:t>
            </a:r>
            <a:r>
              <a:rPr lang="en-US" dirty="0" smtClean="0"/>
              <a:t>information on HH composition</a:t>
            </a:r>
            <a:r>
              <a:rPr lang="en-US" dirty="0" smtClean="0"/>
              <a:t>, time </a:t>
            </a:r>
            <a:r>
              <a:rPr lang="en-US" dirty="0" smtClean="0"/>
              <a:t>use for children</a:t>
            </a:r>
            <a:r>
              <a:rPr lang="en-US" dirty="0" smtClean="0"/>
              <a:t>, educational </a:t>
            </a:r>
            <a:r>
              <a:rPr lang="en-US" dirty="0" smtClean="0"/>
              <a:t>attainment and labor </a:t>
            </a:r>
            <a:r>
              <a:rPr lang="en-US" dirty="0" smtClean="0"/>
              <a:t>market </a:t>
            </a:r>
            <a:r>
              <a:rPr lang="en-US" dirty="0" smtClean="0"/>
              <a:t>activities of HH members</a:t>
            </a:r>
          </a:p>
          <a:p>
            <a:pPr algn="just">
              <a:buFont typeface="Arial" charset="0"/>
              <a:buChar char="•"/>
            </a:pPr>
            <a:r>
              <a:rPr lang="en-US" dirty="0" smtClean="0"/>
              <a:t>Community survey was also conducted to gather </a:t>
            </a:r>
            <a:r>
              <a:rPr lang="en-US" dirty="0" smtClean="0"/>
              <a:t>information </a:t>
            </a:r>
            <a:r>
              <a:rPr lang="en-US" dirty="0" smtClean="0"/>
              <a:t>such as presence </a:t>
            </a:r>
            <a:r>
              <a:rPr lang="en-US" dirty="0" smtClean="0"/>
              <a:t>of   schools, roads, electricity </a:t>
            </a:r>
            <a:r>
              <a:rPr lang="en-US" dirty="0" smtClean="0"/>
              <a:t>, local rice prices and occurrence of </a:t>
            </a:r>
            <a:r>
              <a:rPr lang="en-US" dirty="0" smtClean="0"/>
              <a:t>disasters.</a:t>
            </a:r>
            <a:endParaRPr lang="en-US" dirty="0" smtClean="0"/>
          </a:p>
          <a:p>
            <a:pPr algn="just">
              <a:buFont typeface="Arial" charset="0"/>
              <a:buChar char="•"/>
            </a:pPr>
            <a:r>
              <a:rPr lang="en-US" dirty="0" smtClean="0"/>
              <a:t>For this paper</a:t>
            </a:r>
            <a:r>
              <a:rPr lang="en-US" dirty="0" smtClean="0"/>
              <a:t>, we use </a:t>
            </a:r>
            <a:r>
              <a:rPr lang="en-US" dirty="0" smtClean="0"/>
              <a:t>info on the panel of rural HH with children between ages </a:t>
            </a:r>
            <a:r>
              <a:rPr lang="en-US" dirty="0" smtClean="0"/>
              <a:t>8 and </a:t>
            </a:r>
            <a:r>
              <a:rPr lang="en-US" dirty="0" smtClean="0"/>
              <a:t>13 of the 1992-93 survey</a:t>
            </a:r>
            <a:endParaRPr lang="en-US" dirty="0"/>
          </a:p>
        </p:txBody>
      </p:sp>
    </p:spTree>
    <p:extLst>
      <p:ext uri="{BB962C8B-B14F-4D97-AF65-F5344CB8AC3E}">
        <p14:creationId xmlns:p14="http://schemas.microsoft.com/office/powerpoint/2010/main" val="2221897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3978" y="568374"/>
            <a:ext cx="9673389" cy="5573128"/>
          </a:xfrm>
        </p:spPr>
      </p:pic>
    </p:spTree>
    <p:extLst>
      <p:ext uri="{BB962C8B-B14F-4D97-AF65-F5344CB8AC3E}">
        <p14:creationId xmlns:p14="http://schemas.microsoft.com/office/powerpoint/2010/main" val="15822513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a:xfrm>
            <a:off x="1097280" y="2197768"/>
            <a:ext cx="10058400" cy="3671326"/>
          </a:xfrm>
        </p:spPr>
        <p:txBody>
          <a:bodyPr/>
          <a:lstStyle/>
          <a:p>
            <a:r>
              <a:rPr lang="en-US" b="1" dirty="0" smtClean="0"/>
              <a:t>A. OLS</a:t>
            </a:r>
          </a:p>
          <a:p>
            <a:r>
              <a:rPr lang="en-US" b="1" dirty="0" smtClean="0"/>
              <a:t>B. Instruments : Relevance </a:t>
            </a:r>
            <a:r>
              <a:rPr lang="en-US" b="1" dirty="0" smtClean="0"/>
              <a:t>and </a:t>
            </a:r>
            <a:r>
              <a:rPr lang="en-US" b="1" dirty="0" smtClean="0"/>
              <a:t>Exclusion</a:t>
            </a:r>
          </a:p>
          <a:p>
            <a:r>
              <a:rPr lang="en-US" b="1" dirty="0" smtClean="0"/>
              <a:t>C. Main Results</a:t>
            </a:r>
          </a:p>
          <a:p>
            <a:r>
              <a:rPr lang="en-US" b="1" dirty="0" smtClean="0"/>
              <a:t>D. Robustness of Results and Instrument</a:t>
            </a:r>
          </a:p>
          <a:p>
            <a:r>
              <a:rPr lang="en-US" b="1" dirty="0" smtClean="0"/>
              <a:t>E. Health Effects</a:t>
            </a:r>
          </a:p>
          <a:p>
            <a:endParaRPr lang="en-US" dirty="0"/>
          </a:p>
        </p:txBody>
      </p:sp>
    </p:spTree>
    <p:extLst>
      <p:ext uri="{BB962C8B-B14F-4D97-AF65-F5344CB8AC3E}">
        <p14:creationId xmlns:p14="http://schemas.microsoft.com/office/powerpoint/2010/main" val="489826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797668"/>
            <a:ext cx="10058400" cy="5071426"/>
          </a:xfrm>
        </p:spPr>
        <p:txBody>
          <a:bodyPr/>
          <a:lstStyle/>
          <a:p>
            <a:endParaRPr lang="en-US" dirty="0" smtClean="0"/>
          </a:p>
          <a:p>
            <a:r>
              <a:rPr lang="en-US" b="1" dirty="0" smtClean="0"/>
              <a:t>A. OLS</a:t>
            </a:r>
            <a:endParaRPr lang="en-US" b="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4900" y="2197100"/>
            <a:ext cx="7442200" cy="2451100"/>
          </a:xfrm>
          <a:prstGeom prst="rect">
            <a:avLst/>
          </a:prstGeom>
        </p:spPr>
      </p:pic>
    </p:spTree>
    <p:extLst>
      <p:ext uri="{BB962C8B-B14F-4D97-AF65-F5344CB8AC3E}">
        <p14:creationId xmlns:p14="http://schemas.microsoft.com/office/powerpoint/2010/main" val="319956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1344992"/>
            <a:ext cx="10058400" cy="402336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018" y="1089498"/>
            <a:ext cx="11537004" cy="5097293"/>
          </a:xfrm>
          <a:prstGeom prst="rect">
            <a:avLst/>
          </a:prstGeom>
        </p:spPr>
      </p:pic>
      <p:sp>
        <p:nvSpPr>
          <p:cNvPr id="6" name="TextBox 5"/>
          <p:cNvSpPr txBox="1"/>
          <p:nvPr/>
        </p:nvSpPr>
        <p:spPr>
          <a:xfrm>
            <a:off x="914400" y="583660"/>
            <a:ext cx="4124528" cy="369332"/>
          </a:xfrm>
          <a:prstGeom prst="rect">
            <a:avLst/>
          </a:prstGeom>
          <a:noFill/>
        </p:spPr>
        <p:txBody>
          <a:bodyPr wrap="square" rtlCol="0">
            <a:spAutoFit/>
          </a:bodyPr>
          <a:lstStyle/>
          <a:p>
            <a:r>
              <a:rPr lang="en-US" b="1" dirty="0" smtClean="0"/>
              <a:t>B. </a:t>
            </a:r>
            <a:r>
              <a:rPr lang="en-US" b="1" u="sng" dirty="0" smtClean="0"/>
              <a:t>Instruments: Relevance and Exclusion</a:t>
            </a:r>
            <a:endParaRPr lang="en-US" b="1" u="sng" dirty="0"/>
          </a:p>
        </p:txBody>
      </p:sp>
    </p:spTree>
    <p:extLst>
      <p:ext uri="{BB962C8B-B14F-4D97-AF65-F5344CB8AC3E}">
        <p14:creationId xmlns:p14="http://schemas.microsoft.com/office/powerpoint/2010/main" val="203242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00463" y="1284051"/>
            <a:ext cx="8791074" cy="4362770"/>
          </a:xfrm>
        </p:spPr>
      </p:pic>
    </p:spTree>
    <p:extLst>
      <p:ext uri="{BB962C8B-B14F-4D97-AF65-F5344CB8AC3E}">
        <p14:creationId xmlns:p14="http://schemas.microsoft.com/office/powerpoint/2010/main" val="1308319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564204"/>
            <a:ext cx="10058400" cy="564206"/>
          </a:xfrm>
        </p:spPr>
        <p:txBody>
          <a:bodyPr>
            <a:normAutofit fontScale="90000"/>
          </a:bodyPr>
          <a:lstStyle/>
          <a:p>
            <a:r>
              <a:rPr lang="en-US" dirty="0" smtClean="0"/>
              <a:t>C. Main Results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06621" y="1335967"/>
            <a:ext cx="7782127" cy="4617361"/>
          </a:xfrm>
        </p:spPr>
      </p:pic>
    </p:spTree>
    <p:extLst>
      <p:ext uri="{BB962C8B-B14F-4D97-AF65-F5344CB8AC3E}">
        <p14:creationId xmlns:p14="http://schemas.microsoft.com/office/powerpoint/2010/main" val="25764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301565"/>
          </a:xfrm>
        </p:spPr>
        <p:txBody>
          <a:bodyPr/>
          <a:lstStyle/>
          <a:p>
            <a:r>
              <a:rPr lang="en-US" dirty="0"/>
              <a:t>D. Robustness of results and Instrument</a:t>
            </a:r>
          </a:p>
        </p:txBody>
      </p:sp>
      <p:sp>
        <p:nvSpPr>
          <p:cNvPr id="3" name="Content Placeholder 2"/>
          <p:cNvSpPr>
            <a:spLocks noGrp="1"/>
          </p:cNvSpPr>
          <p:nvPr>
            <p:ph idx="1"/>
          </p:nvPr>
        </p:nvSpPr>
        <p:spPr>
          <a:xfrm>
            <a:off x="973756" y="1990113"/>
            <a:ext cx="10305448" cy="4023360"/>
          </a:xfrm>
        </p:spPr>
        <p:txBody>
          <a:bodyPr>
            <a:normAutofit/>
          </a:bodyPr>
          <a:lstStyle/>
          <a:p>
            <a:pPr algn="just">
              <a:lnSpc>
                <a:spcPct val="100000"/>
              </a:lnSpc>
              <a:spcBef>
                <a:spcPts val="0"/>
              </a:spcBef>
              <a:spcAft>
                <a:spcPts val="0"/>
              </a:spcAft>
              <a:buClrTx/>
              <a:buSzTx/>
              <a:buFont typeface="Arial" charset="0"/>
              <a:buChar char="•"/>
              <a:defRPr/>
            </a:pPr>
            <a:r>
              <a:rPr lang="en-US" dirty="0" smtClean="0"/>
              <a:t> </a:t>
            </a:r>
            <a:r>
              <a:rPr lang="en-US" sz="1800" dirty="0"/>
              <a:t>we will try to rule tout 2 arguments against our instrument to prove robustness.</a:t>
            </a:r>
            <a:r>
              <a:rPr lang="en-US" sz="1800" dirty="0">
                <a:solidFill>
                  <a:schemeClr val="tx1"/>
                </a:solidFill>
              </a:rPr>
              <a:t> </a:t>
            </a:r>
          </a:p>
          <a:p>
            <a:pPr algn="just">
              <a:lnSpc>
                <a:spcPct val="100000"/>
              </a:lnSpc>
              <a:spcBef>
                <a:spcPts val="0"/>
              </a:spcBef>
              <a:spcAft>
                <a:spcPts val="0"/>
              </a:spcAft>
              <a:buClrTx/>
              <a:buSzTx/>
              <a:buFont typeface="Arial" charset="0"/>
              <a:buChar char="•"/>
              <a:defRPr/>
            </a:pPr>
            <a:r>
              <a:rPr lang="en-US" sz="1800" dirty="0">
                <a:solidFill>
                  <a:schemeClr val="tx1"/>
                </a:solidFill>
              </a:rPr>
              <a:t>The first concern is that Southern Vietnam is a rice-growing region, whereas Northern Vietnam is a rice deficit region. In 1992–93, there were severe restrictions to trade across regions, which led to lower rice prices in the South than the North .If low rice price (high child labor) areas experienced relatively more rapid development of their labor markets, then this could explain the results for wage work increases among children working in the first survey round. </a:t>
            </a:r>
            <a:endParaRPr lang="en-US" sz="1800" dirty="0" smtClean="0">
              <a:solidFill>
                <a:schemeClr val="tx1"/>
              </a:solidFill>
            </a:endParaRPr>
          </a:p>
          <a:p>
            <a:pPr algn="just">
              <a:lnSpc>
                <a:spcPct val="100000"/>
              </a:lnSpc>
              <a:spcBef>
                <a:spcPts val="0"/>
              </a:spcBef>
              <a:spcAft>
                <a:spcPts val="0"/>
              </a:spcAft>
              <a:buClrTx/>
              <a:buSzTx/>
              <a:buFont typeface="Arial" charset="0"/>
              <a:buChar char="•"/>
              <a:defRPr/>
            </a:pPr>
            <a:r>
              <a:rPr lang="en-US" sz="1800" dirty="0" smtClean="0">
                <a:solidFill>
                  <a:schemeClr val="tx1"/>
                </a:solidFill>
              </a:rPr>
              <a:t>To </a:t>
            </a:r>
            <a:r>
              <a:rPr lang="en-US" sz="1800" dirty="0">
                <a:solidFill>
                  <a:schemeClr val="tx1"/>
                </a:solidFill>
              </a:rPr>
              <a:t>test for this, we use our base specification to estimate the effect of adult work on adult earnings five years later. If the wage work result were simply due to a labor market effect, then we would expect to find a significant effect for </a:t>
            </a:r>
            <a:r>
              <a:rPr lang="en-US" sz="1800" dirty="0" smtClean="0">
                <a:solidFill>
                  <a:schemeClr val="tx1"/>
                </a:solidFill>
              </a:rPr>
              <a:t>adults</a:t>
            </a:r>
          </a:p>
          <a:p>
            <a:pPr algn="just">
              <a:lnSpc>
                <a:spcPct val="100000"/>
              </a:lnSpc>
              <a:spcBef>
                <a:spcPts val="0"/>
              </a:spcBef>
              <a:spcAft>
                <a:spcPts val="0"/>
              </a:spcAft>
              <a:buClrTx/>
              <a:buSzTx/>
              <a:buFont typeface="Arial" charset="0"/>
              <a:buChar char="•"/>
              <a:defRPr/>
            </a:pPr>
            <a:r>
              <a:rPr lang="en-US" sz="1800" dirty="0" smtClean="0">
                <a:solidFill>
                  <a:schemeClr val="tx1"/>
                </a:solidFill>
              </a:rPr>
              <a:t>Second concern is that North </a:t>
            </a:r>
            <a:r>
              <a:rPr lang="en-US" sz="1800" dirty="0">
                <a:solidFill>
                  <a:schemeClr val="tx1"/>
                </a:solidFill>
              </a:rPr>
              <a:t>and South could differ in their levels of  attitudes toward, education and child labor. We test for this by restricting our sample to communities in the North. </a:t>
            </a:r>
            <a:endParaRPr lang="en-US" sz="1800" dirty="0"/>
          </a:p>
        </p:txBody>
      </p:sp>
    </p:spTree>
    <p:extLst>
      <p:ext uri="{BB962C8B-B14F-4D97-AF65-F5344CB8AC3E}">
        <p14:creationId xmlns:p14="http://schemas.microsoft.com/office/powerpoint/2010/main" val="1602417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03906" y="851255"/>
            <a:ext cx="7937770" cy="5027135"/>
          </a:xfrm>
        </p:spPr>
      </p:pic>
    </p:spTree>
    <p:extLst>
      <p:ext uri="{BB962C8B-B14F-4D97-AF65-F5344CB8AC3E}">
        <p14:creationId xmlns:p14="http://schemas.microsoft.com/office/powerpoint/2010/main" val="1519309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1342" y="630761"/>
            <a:ext cx="10058400" cy="732818"/>
          </a:xfrm>
        </p:spPr>
        <p:txBody>
          <a:bodyPr>
            <a:normAutofit/>
          </a:bodyPr>
          <a:lstStyle/>
          <a:p>
            <a:r>
              <a:rPr lang="en-US" dirty="0" smtClean="0"/>
              <a:t>E. Health Effects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00555" y="2128668"/>
            <a:ext cx="7823200" cy="2679700"/>
          </a:xfrm>
        </p:spPr>
      </p:pic>
    </p:spTree>
    <p:extLst>
      <p:ext uri="{BB962C8B-B14F-4D97-AF65-F5344CB8AC3E}">
        <p14:creationId xmlns:p14="http://schemas.microsoft.com/office/powerpoint/2010/main" val="81182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922182" y="2083084"/>
            <a:ext cx="10408596" cy="3962473"/>
          </a:xfrm>
        </p:spPr>
        <p:txBody>
          <a:bodyPr>
            <a:normAutofit/>
          </a:bodyPr>
          <a:lstStyle/>
          <a:p>
            <a:pPr marR="0" lvl="0" algn="just" defTabSz="914400" eaLnBrk="1" fontAlgn="auto" latinLnBrk="0" hangingPunct="1">
              <a:lnSpc>
                <a:spcPct val="100000"/>
              </a:lnSpc>
              <a:spcBef>
                <a:spcPts val="0"/>
              </a:spcBef>
              <a:spcAft>
                <a:spcPts val="0"/>
              </a:spcAft>
              <a:buClrTx/>
              <a:buSzTx/>
              <a:buFont typeface="Arial" charset="0"/>
              <a:buChar char="•"/>
              <a:tabLst/>
              <a:defRPr/>
            </a:pPr>
            <a:r>
              <a:rPr lang="en-US" dirty="0" smtClean="0"/>
              <a:t>Extensive literature on the determinants of child labor but little evidence on the consequences of child labor</a:t>
            </a:r>
          </a:p>
          <a:p>
            <a:pPr marR="0" lvl="0" algn="just" defTabSz="914400" eaLnBrk="1" fontAlgn="auto" latinLnBrk="0" hangingPunct="1">
              <a:lnSpc>
                <a:spcPct val="100000"/>
              </a:lnSpc>
              <a:spcBef>
                <a:spcPts val="0"/>
              </a:spcBef>
              <a:spcAft>
                <a:spcPts val="0"/>
              </a:spcAft>
              <a:buClrTx/>
              <a:buSzTx/>
              <a:buFont typeface="Arial" charset="0"/>
              <a:buChar char="•"/>
              <a:tabLst/>
              <a:defRPr/>
            </a:pPr>
            <a:r>
              <a:rPr lang="en-US" dirty="0" smtClean="0"/>
              <a:t>In theoretical literature, it is assumed that child labor has negative consequence but evidence that rigorously quantifies it is limited</a:t>
            </a:r>
            <a:endParaRPr lang="en-US" dirty="0" smtClean="0"/>
          </a:p>
          <a:p>
            <a:pPr lvl="0" algn="just">
              <a:lnSpc>
                <a:spcPct val="100000"/>
              </a:lnSpc>
              <a:spcBef>
                <a:spcPts val="0"/>
              </a:spcBef>
              <a:spcAft>
                <a:spcPts val="0"/>
              </a:spcAft>
              <a:buClrTx/>
              <a:buSzTx/>
              <a:buFont typeface="Arial" charset="0"/>
              <a:buChar char="•"/>
            </a:pPr>
            <a:r>
              <a:rPr lang="en-US" dirty="0" smtClean="0"/>
              <a:t>So in this paper, the </a:t>
            </a:r>
            <a:r>
              <a:rPr lang="en-US" dirty="0" smtClean="0"/>
              <a:t>a</a:t>
            </a:r>
            <a:r>
              <a:rPr lang="en-US" dirty="0" smtClean="0"/>
              <a:t>uthors examine the impact of child labor on education, labor market and health among children attending school</a:t>
            </a:r>
          </a:p>
          <a:p>
            <a:pPr lvl="0" algn="just">
              <a:lnSpc>
                <a:spcPct val="100000"/>
              </a:lnSpc>
              <a:spcBef>
                <a:spcPts val="0"/>
              </a:spcBef>
              <a:spcAft>
                <a:spcPts val="0"/>
              </a:spcAft>
              <a:buClrTx/>
              <a:buSzTx/>
              <a:buFont typeface="Arial" charset="0"/>
              <a:buChar char="•"/>
            </a:pPr>
            <a:r>
              <a:rPr lang="en-US" dirty="0" smtClean="0"/>
              <a:t>They use </a:t>
            </a:r>
            <a:r>
              <a:rPr lang="en-US" dirty="0" smtClean="0"/>
              <a:t> data from rural households’ children attending school and </a:t>
            </a:r>
            <a:r>
              <a:rPr lang="en-US" dirty="0" smtClean="0"/>
              <a:t>instrument for participation in child labor with rice prices, a variable that influences child labor.</a:t>
            </a:r>
            <a:r>
              <a:rPr lang="en-US" dirty="0" smtClean="0"/>
              <a:t> </a:t>
            </a:r>
          </a:p>
          <a:p>
            <a:pPr lvl="0" algn="just">
              <a:lnSpc>
                <a:spcPct val="100000"/>
              </a:lnSpc>
              <a:spcBef>
                <a:spcPts val="0"/>
              </a:spcBef>
              <a:spcAft>
                <a:spcPts val="0"/>
              </a:spcAft>
              <a:buClrTx/>
              <a:buSzTx/>
              <a:buFont typeface="Arial" charset="0"/>
              <a:buChar char="•"/>
            </a:pPr>
            <a:r>
              <a:rPr lang="en-US" dirty="0" smtClean="0"/>
              <a:t>Results show </a:t>
            </a:r>
            <a:r>
              <a:rPr lang="en-US" dirty="0" smtClean="0"/>
              <a:t> that child labor has  significant negative impact on education, a higher probability of wage work (the probability that those children will continue to work ) and mixed effects on health.</a:t>
            </a:r>
          </a:p>
          <a:p>
            <a:pPr lvl="0" algn="just">
              <a:lnSpc>
                <a:spcPct val="100000"/>
              </a:lnSpc>
              <a:spcBef>
                <a:spcPts val="0"/>
              </a:spcBef>
              <a:spcAft>
                <a:spcPts val="0"/>
              </a:spcAft>
              <a:buClrTx/>
              <a:buSzTx/>
              <a:buFont typeface="Arial" charset="0"/>
              <a:buChar char="•"/>
            </a:pPr>
            <a:endParaRPr lang="en-US" dirty="0"/>
          </a:p>
        </p:txBody>
      </p:sp>
    </p:spTree>
    <p:extLst>
      <p:ext uri="{BB962C8B-B14F-4D97-AF65-F5344CB8AC3E}">
        <p14:creationId xmlns:p14="http://schemas.microsoft.com/office/powerpoint/2010/main" val="606072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189271"/>
          </a:xfrm>
        </p:spPr>
        <p:txBody>
          <a:bodyPr/>
          <a:lstStyle/>
          <a:p>
            <a:r>
              <a:rPr lang="en-US" dirty="0" smtClean="0"/>
              <a:t>Conclusion</a:t>
            </a:r>
            <a:endParaRPr lang="en-US" dirty="0"/>
          </a:p>
        </p:txBody>
      </p:sp>
      <p:sp>
        <p:nvSpPr>
          <p:cNvPr id="3" name="Content Placeholder 2"/>
          <p:cNvSpPr>
            <a:spLocks noGrp="1"/>
          </p:cNvSpPr>
          <p:nvPr>
            <p:ph idx="1"/>
          </p:nvPr>
        </p:nvSpPr>
        <p:spPr>
          <a:xfrm>
            <a:off x="1097280" y="1925052"/>
            <a:ext cx="10058400" cy="3944041"/>
          </a:xfrm>
        </p:spPr>
        <p:txBody>
          <a:bodyPr>
            <a:normAutofit fontScale="92500" lnSpcReduction="10000"/>
          </a:bodyPr>
          <a:lstStyle/>
          <a:p>
            <a:pPr algn="just">
              <a:buFont typeface="Arial" charset="0"/>
              <a:buChar char="•"/>
            </a:pPr>
            <a:r>
              <a:rPr lang="en-US" dirty="0" smtClean="0"/>
              <a:t>Moral distaste for some extreme </a:t>
            </a:r>
            <a:r>
              <a:rPr lang="en-US" dirty="0" smtClean="0"/>
              <a:t>types </a:t>
            </a:r>
            <a:r>
              <a:rPr lang="en-US" dirty="0" smtClean="0"/>
              <a:t>of child labor is beyond question </a:t>
            </a:r>
          </a:p>
          <a:p>
            <a:pPr algn="just">
              <a:buFont typeface="Arial" charset="0"/>
              <a:buChar char="•"/>
            </a:pPr>
            <a:r>
              <a:rPr lang="en-US" dirty="0" smtClean="0"/>
              <a:t>However, in developing countries most child labor is rural and a relatively low intensity activity</a:t>
            </a:r>
          </a:p>
          <a:p>
            <a:pPr algn="just">
              <a:buFont typeface="Arial" charset="0"/>
              <a:buChar char="•"/>
            </a:pPr>
            <a:r>
              <a:rPr lang="en-US" dirty="0" smtClean="0"/>
              <a:t>So it is </a:t>
            </a:r>
            <a:r>
              <a:rPr lang="en-US" dirty="0" smtClean="0"/>
              <a:t>important </a:t>
            </a:r>
            <a:r>
              <a:rPr lang="en-US" dirty="0" smtClean="0"/>
              <a:t>to determine empirically that to what extent child labor has </a:t>
            </a:r>
            <a:r>
              <a:rPr lang="en-US" dirty="0" smtClean="0"/>
              <a:t>harmful </a:t>
            </a:r>
            <a:r>
              <a:rPr lang="en-US" dirty="0" smtClean="0"/>
              <a:t>consequences for children in later life</a:t>
            </a:r>
          </a:p>
          <a:p>
            <a:pPr algn="just">
              <a:buFont typeface="Arial" charset="0"/>
              <a:buChar char="•"/>
            </a:pPr>
            <a:r>
              <a:rPr lang="en-US" dirty="0" smtClean="0"/>
              <a:t>And this </a:t>
            </a:r>
            <a:r>
              <a:rPr lang="en-US" dirty="0" smtClean="0"/>
              <a:t>paper</a:t>
            </a:r>
            <a:r>
              <a:rPr lang="en-US" dirty="0" smtClean="0"/>
              <a:t> </a:t>
            </a:r>
            <a:r>
              <a:rPr lang="en-US" dirty="0" smtClean="0"/>
              <a:t>is viewed as a step in this direction</a:t>
            </a:r>
          </a:p>
          <a:p>
            <a:pPr algn="just">
              <a:buFont typeface="Arial" charset="0"/>
              <a:buChar char="•"/>
            </a:pPr>
            <a:r>
              <a:rPr lang="en-US" dirty="0" smtClean="0"/>
              <a:t>We find that child labor significantly reduces school attainment </a:t>
            </a:r>
          </a:p>
          <a:p>
            <a:pPr algn="just">
              <a:buFont typeface="Arial" charset="0"/>
              <a:buChar char="•"/>
            </a:pPr>
            <a:r>
              <a:rPr lang="en-US" dirty="0" smtClean="0"/>
              <a:t>We </a:t>
            </a:r>
            <a:r>
              <a:rPr lang="en-US" dirty="0" smtClean="0"/>
              <a:t>also find </a:t>
            </a:r>
            <a:r>
              <a:rPr lang="en-US" dirty="0" smtClean="0"/>
              <a:t>that child labor is associated with an increased likelihood of wage work, which is linked to higher living standards. Increased </a:t>
            </a:r>
            <a:r>
              <a:rPr lang="en-US" dirty="0" smtClean="0"/>
              <a:t>participation </a:t>
            </a:r>
            <a:r>
              <a:rPr lang="en-US" dirty="0" smtClean="0"/>
              <a:t>in this activity implies the possibility that some of the </a:t>
            </a:r>
            <a:r>
              <a:rPr lang="en-US" dirty="0" smtClean="0"/>
              <a:t>negative effects </a:t>
            </a:r>
            <a:r>
              <a:rPr lang="en-US" dirty="0" smtClean="0"/>
              <a:t>of foregone schooling </a:t>
            </a:r>
            <a:r>
              <a:rPr lang="en-US" dirty="0" smtClean="0"/>
              <a:t>could </a:t>
            </a:r>
            <a:r>
              <a:rPr lang="en-US" dirty="0" smtClean="0"/>
              <a:t>be </a:t>
            </a:r>
            <a:r>
              <a:rPr lang="en-US" dirty="0" smtClean="0"/>
              <a:t>offset </a:t>
            </a:r>
            <a:r>
              <a:rPr lang="en-US" dirty="0" smtClean="0"/>
              <a:t>by the </a:t>
            </a:r>
            <a:r>
              <a:rPr lang="en-US" dirty="0" smtClean="0"/>
              <a:t>benefits </a:t>
            </a:r>
            <a:r>
              <a:rPr lang="en-US" dirty="0" smtClean="0"/>
              <a:t>of earlier work </a:t>
            </a:r>
          </a:p>
          <a:p>
            <a:pPr algn="just">
              <a:buFont typeface="Arial" charset="0"/>
              <a:buChar char="•"/>
            </a:pPr>
            <a:r>
              <a:rPr lang="en-US" dirty="0" smtClean="0"/>
              <a:t>Hence these results suggest that there could be some medium run economic benefits to child </a:t>
            </a:r>
            <a:r>
              <a:rPr lang="en-US" dirty="0" smtClean="0"/>
              <a:t>labor </a:t>
            </a:r>
            <a:r>
              <a:rPr lang="en-US" dirty="0" smtClean="0"/>
              <a:t>in addition to costs we have discussed</a:t>
            </a:r>
            <a:endParaRPr lang="en-US" dirty="0"/>
          </a:p>
        </p:txBody>
      </p:sp>
    </p:spTree>
    <p:extLst>
      <p:ext uri="{BB962C8B-B14F-4D97-AF65-F5344CB8AC3E}">
        <p14:creationId xmlns:p14="http://schemas.microsoft.com/office/powerpoint/2010/main" val="1264046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Critique</a:t>
            </a:r>
            <a:endParaRPr lang="en-US" dirty="0"/>
          </a:p>
        </p:txBody>
      </p:sp>
      <p:sp>
        <p:nvSpPr>
          <p:cNvPr id="3" name="Content Placeholder 2"/>
          <p:cNvSpPr>
            <a:spLocks noGrp="1"/>
          </p:cNvSpPr>
          <p:nvPr>
            <p:ph idx="1"/>
          </p:nvPr>
        </p:nvSpPr>
        <p:spPr>
          <a:xfrm>
            <a:off x="1097280" y="2133600"/>
            <a:ext cx="10058400" cy="3735494"/>
          </a:xfrm>
        </p:spPr>
        <p:txBody>
          <a:bodyPr/>
          <a:lstStyle/>
          <a:p>
            <a:pPr algn="just">
              <a:buFont typeface="Arial" charset="0"/>
              <a:buChar char="•"/>
            </a:pPr>
            <a:r>
              <a:rPr lang="en-US" dirty="0" smtClean="0"/>
              <a:t>One limitation of the present analysis is that there was no data for wage rates such as </a:t>
            </a:r>
            <a:r>
              <a:rPr lang="en-US" dirty="0" smtClean="0"/>
              <a:t>individual earnings </a:t>
            </a:r>
            <a:r>
              <a:rPr lang="en-US" dirty="0" smtClean="0"/>
              <a:t>for work ,wage or self employment </a:t>
            </a:r>
            <a:r>
              <a:rPr lang="en-US" dirty="0" smtClean="0"/>
              <a:t>. That could have enabled </a:t>
            </a:r>
            <a:r>
              <a:rPr lang="en-US" dirty="0" smtClean="0"/>
              <a:t>us to quantify the impact of child labor on future </a:t>
            </a:r>
            <a:r>
              <a:rPr lang="en-US" dirty="0" smtClean="0"/>
              <a:t>earnings rather than just estimating a likelihood.</a:t>
            </a:r>
            <a:endParaRPr lang="en-US" dirty="0" smtClean="0"/>
          </a:p>
          <a:p>
            <a:pPr algn="just">
              <a:buFont typeface="Arial" charset="0"/>
              <a:buChar char="•"/>
            </a:pPr>
            <a:r>
              <a:rPr lang="en-US" dirty="0" smtClean="0"/>
              <a:t>Also no data on labor productivity such as agricultural productivity. </a:t>
            </a:r>
            <a:r>
              <a:rPr lang="en-US" dirty="0" smtClean="0"/>
              <a:t>Availability </a:t>
            </a:r>
            <a:r>
              <a:rPr lang="en-US" dirty="0" smtClean="0"/>
              <a:t>of these data could have allowed us to compare the costs of child labor in terms of lower </a:t>
            </a:r>
            <a:r>
              <a:rPr lang="en-US" dirty="0" smtClean="0"/>
              <a:t>schooling with </a:t>
            </a:r>
            <a:r>
              <a:rPr lang="en-US" dirty="0" smtClean="0"/>
              <a:t>potential economic </a:t>
            </a:r>
            <a:r>
              <a:rPr lang="en-US" dirty="0" smtClean="0"/>
              <a:t>returns in terms of income.</a:t>
            </a:r>
          </a:p>
          <a:p>
            <a:pPr algn="just">
              <a:buFont typeface="Arial" charset="0"/>
              <a:buChar char="•"/>
            </a:pPr>
            <a:r>
              <a:rPr lang="en-US" dirty="0" smtClean="0"/>
              <a:t>Could have extended  </a:t>
            </a:r>
            <a:r>
              <a:rPr lang="en-US" dirty="0" smtClean="0"/>
              <a:t>the time horizon of study. It would allow for a longer term analysis of the costs and returns to </a:t>
            </a:r>
            <a:r>
              <a:rPr lang="en-US" dirty="0" smtClean="0"/>
              <a:t>to work experience when young.</a:t>
            </a:r>
            <a:endParaRPr lang="en-US" dirty="0" smtClean="0"/>
          </a:p>
        </p:txBody>
      </p:sp>
    </p:spTree>
    <p:extLst>
      <p:ext uri="{BB962C8B-B14F-4D97-AF65-F5344CB8AC3E}">
        <p14:creationId xmlns:p14="http://schemas.microsoft.com/office/powerpoint/2010/main" val="1991303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1693940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of this paper</a:t>
            </a:r>
            <a:endParaRPr lang="en-US" dirty="0"/>
          </a:p>
        </p:txBody>
      </p:sp>
      <p:sp>
        <p:nvSpPr>
          <p:cNvPr id="3" name="Content Placeholder 2"/>
          <p:cNvSpPr>
            <a:spLocks noGrp="1"/>
          </p:cNvSpPr>
          <p:nvPr>
            <p:ph idx="1"/>
          </p:nvPr>
        </p:nvSpPr>
        <p:spPr>
          <a:xfrm>
            <a:off x="1097280" y="2518610"/>
            <a:ext cx="10058400" cy="3350483"/>
          </a:xfrm>
        </p:spPr>
        <p:txBody>
          <a:bodyPr/>
          <a:lstStyle/>
          <a:p>
            <a:pPr>
              <a:buFont typeface="Arial" charset="0"/>
              <a:buChar char="•"/>
            </a:pPr>
            <a:r>
              <a:rPr lang="en-US" dirty="0" smtClean="0"/>
              <a:t>Empirical Framework</a:t>
            </a:r>
          </a:p>
          <a:p>
            <a:pPr>
              <a:buFont typeface="Arial" charset="0"/>
              <a:buChar char="•"/>
            </a:pPr>
            <a:r>
              <a:rPr lang="en-US" dirty="0" smtClean="0"/>
              <a:t>Literature Review</a:t>
            </a:r>
          </a:p>
          <a:p>
            <a:pPr>
              <a:buFont typeface="Arial" charset="0"/>
              <a:buChar char="•"/>
            </a:pPr>
            <a:r>
              <a:rPr lang="en-US" dirty="0" smtClean="0"/>
              <a:t>Data</a:t>
            </a:r>
          </a:p>
          <a:p>
            <a:pPr>
              <a:buFont typeface="Arial" charset="0"/>
              <a:buChar char="•"/>
            </a:pPr>
            <a:r>
              <a:rPr lang="en-US" dirty="0" smtClean="0"/>
              <a:t>Consequences of Child labor</a:t>
            </a:r>
          </a:p>
          <a:p>
            <a:pPr>
              <a:buFont typeface="Arial" charset="0"/>
              <a:buChar char="•"/>
            </a:pPr>
            <a:r>
              <a:rPr lang="en-US" dirty="0" smtClean="0"/>
              <a:t>Conclusion</a:t>
            </a:r>
            <a:endParaRPr lang="en-US" dirty="0"/>
          </a:p>
        </p:txBody>
      </p:sp>
    </p:spTree>
    <p:extLst>
      <p:ext uri="{BB962C8B-B14F-4D97-AF65-F5344CB8AC3E}">
        <p14:creationId xmlns:p14="http://schemas.microsoft.com/office/powerpoint/2010/main" val="1912948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192001"/>
          </a:xfrm>
        </p:spPr>
        <p:txBody>
          <a:bodyPr/>
          <a:lstStyle/>
          <a:p>
            <a:r>
              <a:rPr lang="en-US" dirty="0" smtClean="0"/>
              <a:t>Empirical Framework</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b="1" dirty="0" smtClean="0"/>
              <a:t>A. Base Specification and Sample Restrictions</a:t>
            </a:r>
          </a:p>
          <a:p>
            <a:pPr algn="just"/>
            <a:endParaRPr lang="en-US" b="1" dirty="0" smtClean="0"/>
          </a:p>
          <a:p>
            <a:pPr algn="just">
              <a:buFont typeface="Arial" charset="0"/>
              <a:buChar char="•"/>
            </a:pPr>
            <a:r>
              <a:rPr lang="en-US" dirty="0" smtClean="0"/>
              <a:t>2 rounds: Round 1(92-93) and Round 2(97-98)</a:t>
            </a:r>
          </a:p>
          <a:p>
            <a:pPr algn="just">
              <a:buFont typeface="Arial" charset="0"/>
              <a:buChar char="•"/>
            </a:pPr>
            <a:r>
              <a:rPr lang="en-US" dirty="0" smtClean="0"/>
              <a:t>T is participation of child labor in Round 1</a:t>
            </a:r>
          </a:p>
          <a:p>
            <a:pPr algn="just">
              <a:buFont typeface="Arial" charset="0"/>
              <a:buChar char="•"/>
            </a:pPr>
            <a:r>
              <a:rPr lang="en-US" dirty="0" smtClean="0"/>
              <a:t>Y is the outcome of interest(Grade </a:t>
            </a:r>
            <a:r>
              <a:rPr lang="en-US" dirty="0" err="1" smtClean="0"/>
              <a:t>completed,School</a:t>
            </a:r>
            <a:r>
              <a:rPr lang="en-US" dirty="0" smtClean="0"/>
              <a:t> enrollment </a:t>
            </a:r>
            <a:r>
              <a:rPr lang="en-US" dirty="0" err="1" smtClean="0"/>
              <a:t>etc</a:t>
            </a:r>
            <a:r>
              <a:rPr lang="en-US" dirty="0" smtClean="0"/>
              <a:t>) measured 5years later</a:t>
            </a:r>
          </a:p>
          <a:p>
            <a:pPr algn="just">
              <a:buFont typeface="Arial" charset="0"/>
              <a:buChar char="•"/>
            </a:pPr>
            <a:r>
              <a:rPr lang="en-US" dirty="0" smtClean="0"/>
              <a:t>X is household and community level controls</a:t>
            </a:r>
          </a:p>
          <a:p>
            <a:pPr algn="just">
              <a:buFont typeface="Arial" charset="0"/>
              <a:buChar char="•"/>
            </a:pPr>
            <a:r>
              <a:rPr lang="en-US" dirty="0" smtClean="0"/>
              <a:t>We identify the effect of child labor among those children who were in school in Round 1</a:t>
            </a:r>
          </a:p>
          <a:p>
            <a:pPr algn="just">
              <a:buFont typeface="Arial" charset="0"/>
              <a:buChar char="•"/>
            </a:pPr>
            <a:r>
              <a:rPr lang="en-US" dirty="0" smtClean="0"/>
              <a:t>However there are 2 potential sources of </a:t>
            </a:r>
            <a:r>
              <a:rPr lang="en-US" dirty="0" smtClean="0"/>
              <a:t>selection </a:t>
            </a:r>
            <a:r>
              <a:rPr lang="en-US" dirty="0" smtClean="0"/>
              <a:t>bias if we use OLS to estimate the </a:t>
            </a:r>
            <a:r>
              <a:rPr lang="en-US" dirty="0" err="1" smtClean="0"/>
              <a:t>eq</a:t>
            </a:r>
            <a:r>
              <a:rPr lang="en-US" dirty="0" smtClean="0"/>
              <a:t> </a:t>
            </a:r>
            <a:r>
              <a:rPr lang="en-US" dirty="0" smtClean="0"/>
              <a:t>within households and between households. </a:t>
            </a:r>
            <a:r>
              <a:rPr lang="en-US" dirty="0" smtClean="0"/>
              <a:t>To address </a:t>
            </a:r>
            <a:r>
              <a:rPr lang="en-US" dirty="0" smtClean="0"/>
              <a:t>these biases, we control for a range of HH </a:t>
            </a:r>
            <a:r>
              <a:rPr lang="en-US" dirty="0" smtClean="0"/>
              <a:t>characteristics </a:t>
            </a:r>
            <a:r>
              <a:rPr lang="en-US" dirty="0" smtClean="0"/>
              <a:t>such as parental education and HH expenditure in Round 1 and to control for within HH </a:t>
            </a:r>
            <a:r>
              <a:rPr lang="en-US" dirty="0" smtClean="0"/>
              <a:t>selection we </a:t>
            </a:r>
            <a:r>
              <a:rPr lang="en-US" dirty="0" smtClean="0"/>
              <a:t>use IV strategy</a:t>
            </a:r>
          </a:p>
          <a:p>
            <a:pPr>
              <a:buFont typeface="Arial" charset="0"/>
              <a:buChar char="•"/>
            </a:pPr>
            <a:endParaRPr lang="en-US" dirty="0" smtClean="0"/>
          </a:p>
          <a:p>
            <a:pPr>
              <a:buFont typeface="Arial" charset="0"/>
              <a:buChar char="•"/>
            </a:pPr>
            <a:endParaRPr lang="en-US"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3489" y="2149089"/>
            <a:ext cx="4790077" cy="535746"/>
          </a:xfrm>
          <a:prstGeom prst="rect">
            <a:avLst/>
          </a:prstGeom>
        </p:spPr>
      </p:pic>
    </p:spTree>
    <p:extLst>
      <p:ext uri="{BB962C8B-B14F-4D97-AF65-F5344CB8AC3E}">
        <p14:creationId xmlns:p14="http://schemas.microsoft.com/office/powerpoint/2010/main" val="541634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Instrumental Variable</a:t>
            </a:r>
            <a:endParaRPr lang="en-US" dirty="0"/>
          </a:p>
        </p:txBody>
      </p:sp>
      <p:sp>
        <p:nvSpPr>
          <p:cNvPr id="3" name="Content Placeholder 2"/>
          <p:cNvSpPr>
            <a:spLocks noGrp="1"/>
          </p:cNvSpPr>
          <p:nvPr>
            <p:ph idx="1"/>
          </p:nvPr>
        </p:nvSpPr>
        <p:spPr/>
        <p:txBody>
          <a:bodyPr/>
          <a:lstStyle/>
          <a:p>
            <a:r>
              <a:rPr lang="en-US" b="1" dirty="0"/>
              <a:t>Instrumental Variables</a:t>
            </a:r>
            <a:r>
              <a:rPr lang="en-US" dirty="0"/>
              <a:t> (IV) is a method of estimation that is widely used. in many economic applications when correlation between the explanatory. </a:t>
            </a:r>
            <a:r>
              <a:rPr lang="en-US" b="1" dirty="0"/>
              <a:t>variables</a:t>
            </a:r>
            <a:r>
              <a:rPr lang="en-US" dirty="0"/>
              <a:t> and the error term is suspected. - for example, due to omitted </a:t>
            </a:r>
            <a:r>
              <a:rPr lang="en-US" b="1" dirty="0"/>
              <a:t>variables</a:t>
            </a:r>
            <a:r>
              <a:rPr lang="en-US" dirty="0"/>
              <a:t>, measurement error, or other </a:t>
            </a:r>
            <a:r>
              <a:rPr lang="en-US" dirty="0" smtClean="0"/>
              <a:t>sources.</a:t>
            </a:r>
          </a:p>
          <a:p>
            <a:endParaRPr lang="en-US" dirty="0"/>
          </a:p>
          <a:p>
            <a:r>
              <a:rPr lang="en-US" dirty="0" smtClean="0"/>
              <a:t>2 conditions for instrument variable are:</a:t>
            </a:r>
          </a:p>
          <a:p>
            <a:pPr>
              <a:buFont typeface="Arial" charset="0"/>
              <a:buChar char="•"/>
            </a:pPr>
            <a:r>
              <a:rPr lang="en-US" dirty="0" smtClean="0"/>
              <a:t>It should be correlated with the explanatory variable, in our case, child labor. </a:t>
            </a:r>
          </a:p>
          <a:p>
            <a:pPr>
              <a:buFont typeface="Arial" charset="0"/>
              <a:buChar char="•"/>
            </a:pPr>
            <a:r>
              <a:rPr lang="en-US" dirty="0" smtClean="0"/>
              <a:t>It should not be correlated with the error term, unobserved characteristics</a:t>
            </a:r>
          </a:p>
          <a:p>
            <a:endParaRPr lang="en-US" dirty="0"/>
          </a:p>
        </p:txBody>
      </p:sp>
    </p:spTree>
    <p:extLst>
      <p:ext uri="{BB962C8B-B14F-4D97-AF65-F5344CB8AC3E}">
        <p14:creationId xmlns:p14="http://schemas.microsoft.com/office/powerpoint/2010/main" val="851886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535259"/>
            <a:ext cx="10276964" cy="5333835"/>
          </a:xfrm>
        </p:spPr>
        <p:txBody>
          <a:bodyPr>
            <a:normAutofit/>
          </a:bodyPr>
          <a:lstStyle/>
          <a:p>
            <a:endParaRPr lang="en-US" dirty="0" smtClean="0"/>
          </a:p>
          <a:p>
            <a:r>
              <a:rPr lang="en-US" b="1" dirty="0" smtClean="0"/>
              <a:t>B. Instrumental </a:t>
            </a:r>
            <a:r>
              <a:rPr lang="en-US" b="1" dirty="0" smtClean="0"/>
              <a:t>Variables Specification</a:t>
            </a:r>
            <a:endParaRPr lang="en-US" b="1" dirty="0" smtClean="0"/>
          </a:p>
          <a:p>
            <a:endParaRPr lang="en-US" dirty="0"/>
          </a:p>
          <a:p>
            <a:endParaRPr lang="en-US" dirty="0" smtClean="0"/>
          </a:p>
          <a:p>
            <a:pPr algn="just">
              <a:buFont typeface="Arial" charset="0"/>
              <a:buChar char="•"/>
            </a:pPr>
            <a:r>
              <a:rPr lang="en-US" dirty="0"/>
              <a:t>In </a:t>
            </a:r>
            <a:r>
              <a:rPr lang="en-US" dirty="0" err="1"/>
              <a:t>Eq</a:t>
            </a:r>
            <a:r>
              <a:rPr lang="en-US" dirty="0"/>
              <a:t> 1 , Z is the instrument and in </a:t>
            </a:r>
            <a:r>
              <a:rPr lang="en-US" dirty="0" err="1"/>
              <a:t>eq</a:t>
            </a:r>
            <a:r>
              <a:rPr lang="en-US" dirty="0"/>
              <a:t> 3, </a:t>
            </a:r>
            <a:r>
              <a:rPr lang="en-US" dirty="0" smtClean="0"/>
              <a:t>two </a:t>
            </a:r>
            <a:r>
              <a:rPr lang="en-US" dirty="0" smtClean="0"/>
              <a:t>stage </a:t>
            </a:r>
            <a:r>
              <a:rPr lang="en-US" dirty="0"/>
              <a:t>least squares adjustment is </a:t>
            </a:r>
            <a:r>
              <a:rPr lang="en-US" dirty="0" smtClean="0"/>
              <a:t>made</a:t>
            </a:r>
          </a:p>
          <a:p>
            <a:pPr algn="just">
              <a:buFont typeface="Arial" charset="0"/>
              <a:buChar char="•"/>
            </a:pPr>
            <a:r>
              <a:rPr lang="en-US" dirty="0" smtClean="0"/>
              <a:t>Why </a:t>
            </a:r>
            <a:r>
              <a:rPr lang="en-US" dirty="0" smtClean="0"/>
              <a:t>is rice </a:t>
            </a:r>
            <a:r>
              <a:rPr lang="en-US" dirty="0" smtClean="0"/>
              <a:t>price </a:t>
            </a:r>
            <a:r>
              <a:rPr lang="en-US" dirty="0" smtClean="0"/>
              <a:t>the </a:t>
            </a:r>
            <a:r>
              <a:rPr lang="en-US" dirty="0" smtClean="0"/>
              <a:t> </a:t>
            </a:r>
            <a:r>
              <a:rPr lang="en-US" dirty="0" smtClean="0"/>
              <a:t>instrument?</a:t>
            </a:r>
          </a:p>
          <a:p>
            <a:pPr algn="just">
              <a:buFont typeface="Wingdings" charset="2"/>
              <a:buChar char="Ø"/>
            </a:pPr>
            <a:r>
              <a:rPr lang="en-US" dirty="0" smtClean="0"/>
              <a:t>Timing of the 2 rounds provides us a source of variation in child labor unique to </a:t>
            </a:r>
            <a:r>
              <a:rPr lang="en-US" dirty="0" smtClean="0"/>
              <a:t>Vietnam, which is rice prices</a:t>
            </a:r>
            <a:endParaRPr lang="en-US" dirty="0" smtClean="0"/>
          </a:p>
          <a:p>
            <a:pPr algn="just">
              <a:buFont typeface="Wingdings" charset="2"/>
              <a:buChar char="Ø"/>
            </a:pPr>
            <a:r>
              <a:rPr lang="en-US" dirty="0" smtClean="0"/>
              <a:t>1992-1993 –high regulation in rice trade , 1997-98-trade </a:t>
            </a:r>
            <a:r>
              <a:rPr lang="en-US" dirty="0" smtClean="0"/>
              <a:t>liberalization. So there was substantial variation in prices which we argue is relevant to child labor.</a:t>
            </a:r>
            <a:endParaRPr lang="en-US" dirty="0" smtClean="0"/>
          </a:p>
          <a:p>
            <a:pPr algn="just">
              <a:buFont typeface="Wingdings" charset="2"/>
              <a:buChar char="Ø"/>
            </a:pPr>
            <a:r>
              <a:rPr lang="en-US" dirty="0" smtClean="0"/>
              <a:t>Relevant because </a:t>
            </a:r>
            <a:r>
              <a:rPr lang="en-US" dirty="0" smtClean="0"/>
              <a:t>rice prices affect both demand and supply of child labor. (</a:t>
            </a:r>
            <a:r>
              <a:rPr lang="en-US" dirty="0" smtClean="0"/>
              <a:t>higher </a:t>
            </a:r>
            <a:r>
              <a:rPr lang="en-US" dirty="0" smtClean="0"/>
              <a:t>price will encourage more rice production and hence greater demand for child labor. Higher prices would also have an income effect on rice producing </a:t>
            </a:r>
            <a:r>
              <a:rPr lang="en-US" dirty="0" smtClean="0"/>
              <a:t>HH leading </a:t>
            </a:r>
            <a:r>
              <a:rPr lang="en-US" dirty="0" smtClean="0"/>
              <a:t>HH to </a:t>
            </a:r>
            <a:r>
              <a:rPr lang="en-US" dirty="0" smtClean="0"/>
              <a:t>reduce </a:t>
            </a:r>
            <a:r>
              <a:rPr lang="en-US" dirty="0" smtClean="0"/>
              <a:t>the supply of child labor)</a:t>
            </a:r>
            <a:endParaRPr lang="en-US" dirty="0"/>
          </a:p>
          <a:p>
            <a:pPr algn="just">
              <a:buFont typeface="Arial" charset="0"/>
              <a:buChar char="•"/>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6296" y="1410629"/>
            <a:ext cx="2870200" cy="914400"/>
          </a:xfrm>
          <a:prstGeom prst="rect">
            <a:avLst/>
          </a:prstGeom>
        </p:spPr>
      </p:pic>
    </p:spTree>
    <p:extLst>
      <p:ext uri="{BB962C8B-B14F-4D97-AF65-F5344CB8AC3E}">
        <p14:creationId xmlns:p14="http://schemas.microsoft.com/office/powerpoint/2010/main" val="460498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37397"/>
          </a:xfrm>
        </p:spPr>
        <p:txBody>
          <a:bodyPr/>
          <a:lstStyle/>
          <a:p>
            <a:r>
              <a:rPr lang="en-US" dirty="0" smtClean="0"/>
              <a:t>Literature Review</a:t>
            </a:r>
            <a:endParaRPr lang="en-US" dirty="0"/>
          </a:p>
        </p:txBody>
      </p:sp>
      <p:sp>
        <p:nvSpPr>
          <p:cNvPr id="3" name="Content Placeholder 2"/>
          <p:cNvSpPr>
            <a:spLocks noGrp="1"/>
          </p:cNvSpPr>
          <p:nvPr>
            <p:ph idx="1"/>
          </p:nvPr>
        </p:nvSpPr>
        <p:spPr/>
        <p:txBody>
          <a:bodyPr>
            <a:normAutofit lnSpcReduction="10000"/>
          </a:bodyPr>
          <a:lstStyle/>
          <a:p>
            <a:pPr algn="just"/>
            <a:r>
              <a:rPr lang="en-US" b="1" dirty="0" smtClean="0"/>
              <a:t>A. The child labor-Schooling Tradeoff</a:t>
            </a:r>
          </a:p>
          <a:p>
            <a:pPr algn="just">
              <a:buFont typeface="Arial" charset="0"/>
              <a:buChar char="•"/>
            </a:pPr>
            <a:r>
              <a:rPr lang="en-US" dirty="0" err="1"/>
              <a:t>Patrinos</a:t>
            </a:r>
            <a:r>
              <a:rPr lang="en-US" dirty="0"/>
              <a:t> and </a:t>
            </a:r>
            <a:r>
              <a:rPr lang="en-US" dirty="0" err="1"/>
              <a:t>Psacharopoulos</a:t>
            </a:r>
            <a:r>
              <a:rPr lang="en-US" dirty="0"/>
              <a:t> (1995) show that factors predicting an increase in child labor also predict reduced school attendance and an increased chance of grade repetition</a:t>
            </a:r>
            <a:r>
              <a:rPr lang="en-US" dirty="0" smtClean="0"/>
              <a:t>.</a:t>
            </a:r>
          </a:p>
          <a:p>
            <a:pPr algn="just">
              <a:buFont typeface="Arial" charset="0"/>
              <a:buChar char="•"/>
            </a:pPr>
            <a:r>
              <a:rPr lang="en-US" dirty="0" err="1" smtClean="0"/>
              <a:t>Akabayashi</a:t>
            </a:r>
            <a:r>
              <a:rPr lang="en-US" dirty="0" smtClean="0"/>
              <a:t> </a:t>
            </a:r>
            <a:r>
              <a:rPr lang="en-US" dirty="0"/>
              <a:t>and </a:t>
            </a:r>
            <a:r>
              <a:rPr lang="en-US" dirty="0" err="1"/>
              <a:t>Psacharopoulos</a:t>
            </a:r>
            <a:r>
              <a:rPr lang="en-US" dirty="0"/>
              <a:t> (1999) show that, in addition to school attainment, children’s reading competence (as assessed by parents) decreases with child labor hours. </a:t>
            </a:r>
            <a:endParaRPr lang="en-US" dirty="0" smtClean="0"/>
          </a:p>
          <a:p>
            <a:pPr algn="just"/>
            <a:r>
              <a:rPr lang="en-US" dirty="0" err="1"/>
              <a:t>Cavalieri</a:t>
            </a:r>
            <a:r>
              <a:rPr lang="en-US" dirty="0"/>
              <a:t> (2002) uses propensity score matching and finds a significant, negative effect of child labor on educational performance. </a:t>
            </a:r>
          </a:p>
          <a:p>
            <a:pPr algn="just">
              <a:buFont typeface="Arial" charset="0"/>
              <a:buChar char="•"/>
            </a:pPr>
            <a:r>
              <a:rPr lang="en-US" dirty="0" err="1"/>
              <a:t>Ravallion</a:t>
            </a:r>
            <a:r>
              <a:rPr lang="en-US" dirty="0"/>
              <a:t> and </a:t>
            </a:r>
            <a:r>
              <a:rPr lang="en-US" dirty="0" err="1"/>
              <a:t>Wodon</a:t>
            </a:r>
            <a:r>
              <a:rPr lang="en-US" dirty="0"/>
              <a:t> (2000) indirectly assess this relationship in their study of a food-for-school program in Bangladesh that exploits between-village variation in program participation. They find that the program led to a significant increase in schooling, but only one-eighth to one- quarter of the increased hours of schooling were attributable to decreased child labor. This suggests that child labor does not lead to a one-for-one reduction in schooling. </a:t>
            </a:r>
          </a:p>
          <a:p>
            <a:pPr>
              <a:buFont typeface="Arial" charset="0"/>
              <a:buChar char="•"/>
            </a:pPr>
            <a:endParaRPr lang="en-US" dirty="0" smtClean="0"/>
          </a:p>
          <a:p>
            <a:endParaRPr lang="en-US" dirty="0"/>
          </a:p>
        </p:txBody>
      </p:sp>
    </p:spTree>
    <p:extLst>
      <p:ext uri="{BB962C8B-B14F-4D97-AF65-F5344CB8AC3E}">
        <p14:creationId xmlns:p14="http://schemas.microsoft.com/office/powerpoint/2010/main" val="958850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t>Hence, in this paper the author makes 3 </a:t>
            </a:r>
            <a:r>
              <a:rPr lang="en-US" dirty="0" smtClean="0"/>
              <a:t>contribution </a:t>
            </a:r>
            <a:r>
              <a:rPr lang="en-US" dirty="0" smtClean="0"/>
              <a:t>beyond these studies:</a:t>
            </a:r>
          </a:p>
          <a:p>
            <a:pPr algn="just"/>
            <a:r>
              <a:rPr lang="en-US" dirty="0"/>
              <a:t>First, we use </a:t>
            </a:r>
            <a:r>
              <a:rPr lang="en-US" dirty="0" smtClean="0"/>
              <a:t>instrumental </a:t>
            </a:r>
            <a:r>
              <a:rPr lang="en-US" dirty="0"/>
              <a:t>variables to try to address the selection biases that emerge in child labor studies. </a:t>
            </a:r>
            <a:endParaRPr lang="en-US" dirty="0" smtClean="0"/>
          </a:p>
          <a:p>
            <a:pPr algn="just"/>
            <a:r>
              <a:rPr lang="en-US" dirty="0" smtClean="0"/>
              <a:t>Second</a:t>
            </a:r>
            <a:r>
              <a:rPr lang="en-US" dirty="0"/>
              <a:t>, we examine education together with a labor market outcome (the probability of wage work</a:t>
            </a:r>
            <a:r>
              <a:rPr lang="en-US" dirty="0" smtClean="0"/>
              <a:t>)  </a:t>
            </a:r>
            <a:r>
              <a:rPr lang="en-US" dirty="0"/>
              <a:t>which allows us to take a first step in addressing the </a:t>
            </a:r>
            <a:r>
              <a:rPr lang="en-US" dirty="0" smtClean="0"/>
              <a:t>question </a:t>
            </a:r>
            <a:r>
              <a:rPr lang="en-US" dirty="0"/>
              <a:t>of the net impact of child </a:t>
            </a:r>
            <a:r>
              <a:rPr lang="en-US" dirty="0" smtClean="0"/>
              <a:t>labor </a:t>
            </a:r>
            <a:endParaRPr lang="en-US" dirty="0" smtClean="0"/>
          </a:p>
          <a:p>
            <a:pPr algn="just"/>
            <a:r>
              <a:rPr lang="en-US" dirty="0" smtClean="0"/>
              <a:t>Finally</a:t>
            </a:r>
            <a:r>
              <a:rPr lang="en-US" dirty="0"/>
              <a:t>, we also consider the health </a:t>
            </a:r>
            <a:r>
              <a:rPr lang="en-US" dirty="0" smtClean="0"/>
              <a:t>consequences </a:t>
            </a:r>
            <a:r>
              <a:rPr lang="en-US" dirty="0"/>
              <a:t>of child labor. </a:t>
            </a:r>
          </a:p>
          <a:p>
            <a:pPr algn="just"/>
            <a:endParaRPr lang="en-US" dirty="0"/>
          </a:p>
          <a:p>
            <a:endParaRPr lang="en-US" dirty="0"/>
          </a:p>
          <a:p>
            <a:endParaRPr lang="en-US" dirty="0"/>
          </a:p>
        </p:txBody>
      </p:sp>
    </p:spTree>
    <p:extLst>
      <p:ext uri="{BB962C8B-B14F-4D97-AF65-F5344CB8AC3E}">
        <p14:creationId xmlns:p14="http://schemas.microsoft.com/office/powerpoint/2010/main" val="54663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1828800"/>
            <a:ext cx="10058400" cy="4040294"/>
          </a:xfrm>
        </p:spPr>
        <p:txBody>
          <a:bodyPr/>
          <a:lstStyle/>
          <a:p>
            <a:pPr algn="just"/>
            <a:r>
              <a:rPr lang="en-US" b="1" dirty="0" smtClean="0"/>
              <a:t>B. Previous research on Vietnam</a:t>
            </a:r>
          </a:p>
          <a:p>
            <a:pPr algn="just">
              <a:buFont typeface="Arial" charset="0"/>
              <a:buChar char="•"/>
            </a:pPr>
            <a:r>
              <a:rPr lang="en-US" dirty="0" smtClean="0"/>
              <a:t>Vietnam experienced rapid growth in the 1990s ,characterized by </a:t>
            </a:r>
            <a:r>
              <a:rPr lang="en-US" dirty="0" smtClean="0"/>
              <a:t>decline in </a:t>
            </a:r>
            <a:r>
              <a:rPr lang="en-US" dirty="0" smtClean="0"/>
              <a:t>child labor. Edmonds and Turk(2004) documents the  sharp decline in child labor in the 1990s and Edmonds links this to improved living standards. </a:t>
            </a:r>
          </a:p>
          <a:p>
            <a:pPr algn="just">
              <a:buFont typeface="Arial" charset="0"/>
              <a:buChar char="•"/>
            </a:pPr>
            <a:r>
              <a:rPr lang="en-US" dirty="0" smtClean="0"/>
              <a:t>Edmonds and </a:t>
            </a:r>
            <a:r>
              <a:rPr lang="en-US" dirty="0" err="1" smtClean="0"/>
              <a:t>Pavcnik</a:t>
            </a:r>
            <a:r>
              <a:rPr lang="en-US" dirty="0" smtClean="0"/>
              <a:t>(2005) </a:t>
            </a:r>
            <a:r>
              <a:rPr lang="en-US" dirty="0" smtClean="0"/>
              <a:t>examined </a:t>
            </a:r>
            <a:r>
              <a:rPr lang="en-US" dirty="0" smtClean="0"/>
              <a:t>the effect that integration of Vietnam’s rice market had on child labor markets. Finds that increase in rice prices leads to reduced child  labor. This results motivates the 1</a:t>
            </a:r>
            <a:r>
              <a:rPr lang="en-US" baseline="30000" dirty="0" smtClean="0"/>
              <a:t>st</a:t>
            </a:r>
            <a:r>
              <a:rPr lang="en-US" dirty="0" smtClean="0"/>
              <a:t> stage of our 2SLS procedures.</a:t>
            </a:r>
          </a:p>
          <a:p>
            <a:pPr algn="just">
              <a:buFont typeface="Arial" charset="0"/>
              <a:buChar char="•"/>
            </a:pPr>
            <a:r>
              <a:rPr lang="en-US" dirty="0" smtClean="0"/>
              <a:t> </a:t>
            </a:r>
            <a:r>
              <a:rPr lang="en-US" dirty="0" err="1" smtClean="0"/>
              <a:t>O’Donnel,Rosati</a:t>
            </a:r>
            <a:r>
              <a:rPr lang="en-US" dirty="0" smtClean="0"/>
              <a:t> and </a:t>
            </a:r>
            <a:r>
              <a:rPr lang="en-US" dirty="0" err="1" smtClean="0"/>
              <a:t>Doorsaler</a:t>
            </a:r>
            <a:r>
              <a:rPr lang="en-US" dirty="0" smtClean="0"/>
              <a:t>(2005) investigates the impact of Vietnam child labor on health and using instrumental variables, find no impact on growth of the child but some evidence that work during childhood increases the likelihood of falling  ill or injury.</a:t>
            </a:r>
            <a:endParaRPr lang="en-US" dirty="0"/>
          </a:p>
        </p:txBody>
      </p:sp>
    </p:spTree>
    <p:extLst>
      <p:ext uri="{BB962C8B-B14F-4D97-AF65-F5344CB8AC3E}">
        <p14:creationId xmlns:p14="http://schemas.microsoft.com/office/powerpoint/2010/main" val="179269093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3764</TotalTime>
  <Words>3656</Words>
  <Application>Microsoft Macintosh PowerPoint</Application>
  <PresentationFormat>Widescreen</PresentationFormat>
  <Paragraphs>152</Paragraphs>
  <Slides>22</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Calibri</vt:lpstr>
      <vt:lpstr>Calibri Light</vt:lpstr>
      <vt:lpstr>Wingdings</vt:lpstr>
      <vt:lpstr>Arial</vt:lpstr>
      <vt:lpstr>Retrospect</vt:lpstr>
      <vt:lpstr>Why Should We Care About Child Labor?</vt:lpstr>
      <vt:lpstr>Introduction</vt:lpstr>
      <vt:lpstr>Outline of this paper</vt:lpstr>
      <vt:lpstr>Empirical Framework</vt:lpstr>
      <vt:lpstr>Instrumental Variable</vt:lpstr>
      <vt:lpstr>PowerPoint Presentation</vt:lpstr>
      <vt:lpstr>Literature Review</vt:lpstr>
      <vt:lpstr>PowerPoint Presentation</vt:lpstr>
      <vt:lpstr>PowerPoint Presentation</vt:lpstr>
      <vt:lpstr>Data Description</vt:lpstr>
      <vt:lpstr>PowerPoint Presentation</vt:lpstr>
      <vt:lpstr>Results</vt:lpstr>
      <vt:lpstr>PowerPoint Presentation</vt:lpstr>
      <vt:lpstr>PowerPoint Presentation</vt:lpstr>
      <vt:lpstr>PowerPoint Presentation</vt:lpstr>
      <vt:lpstr>C. Main Results</vt:lpstr>
      <vt:lpstr>D. Robustness of results and Instrument</vt:lpstr>
      <vt:lpstr>PowerPoint Presentation</vt:lpstr>
      <vt:lpstr>E. Health Effects</vt:lpstr>
      <vt:lpstr>Conclusion</vt:lpstr>
      <vt:lpstr>Critique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Iffat Mustaque</dc:creator>
  <cp:lastModifiedBy>Iffat Mustaque</cp:lastModifiedBy>
  <cp:revision>60</cp:revision>
  <dcterms:created xsi:type="dcterms:W3CDTF">2016-02-20T03:13:30Z</dcterms:created>
  <dcterms:modified xsi:type="dcterms:W3CDTF">2016-02-23T21:17:46Z</dcterms:modified>
</cp:coreProperties>
</file>