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8" d="100"/>
          <a:sy n="58" d="100"/>
        </p:scale>
        <p:origin x="-162"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2803C-717D-F840-8EEA-202A73AEB4BF}" type="datetimeFigureOut">
              <a:rPr lang="en-US" smtClean="0"/>
              <a:t>4/6/2015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95B0F-9FC9-F144-B9D3-82DF7704194D}" type="slidenum">
              <a:rPr lang="en-US" smtClean="0"/>
              <a:t>‹#›</a:t>
            </a:fld>
            <a:endParaRPr lang="en-US"/>
          </a:p>
        </p:txBody>
      </p:sp>
    </p:spTree>
    <p:extLst>
      <p:ext uri="{BB962C8B-B14F-4D97-AF65-F5344CB8AC3E}">
        <p14:creationId xmlns:p14="http://schemas.microsoft.com/office/powerpoint/2010/main" val="4288530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95B0F-9FC9-F144-B9D3-82DF7704194D}" type="slidenum">
              <a:rPr lang="en-US" smtClean="0"/>
              <a:t>5</a:t>
            </a:fld>
            <a:endParaRPr lang="en-US"/>
          </a:p>
        </p:txBody>
      </p:sp>
    </p:spTree>
    <p:extLst>
      <p:ext uri="{BB962C8B-B14F-4D97-AF65-F5344CB8AC3E}">
        <p14:creationId xmlns:p14="http://schemas.microsoft.com/office/powerpoint/2010/main" val="296594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April 06,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April 06,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April 06,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April 06,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April 06, 2015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April 06,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April 06, 2015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April 06, 2015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April 06, 2015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April 06,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April 06, 2015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April 06, 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001"/>
            <a:ext cx="7848600" cy="2698750"/>
          </a:xfrm>
        </p:spPr>
        <p:txBody>
          <a:bodyPr/>
          <a:lstStyle/>
          <a:p>
            <a:r>
              <a:rPr lang="en-US" sz="4000" dirty="0" smtClean="0"/>
              <a:t/>
            </a:r>
            <a:br>
              <a:rPr lang="en-US" sz="4000" dirty="0" smtClean="0"/>
            </a:br>
            <a:r>
              <a:rPr lang="en-US" sz="4000" dirty="0"/>
              <a:t/>
            </a:r>
            <a:br>
              <a:rPr lang="en-US" sz="4000" dirty="0"/>
            </a:br>
            <a:r>
              <a:rPr lang="en-US" sz="4000" dirty="0" smtClean="0"/>
              <a:t/>
            </a:r>
            <a:br>
              <a:rPr lang="en-US" sz="4000" dirty="0" smtClean="0"/>
            </a:br>
            <a:r>
              <a:rPr lang="en-US" dirty="0"/>
              <a:t/>
            </a:r>
            <a:br>
              <a:rPr lang="en-US" dirty="0"/>
            </a:br>
            <a:r>
              <a:rPr lang="en-US" dirty="0"/>
              <a:t/>
            </a:r>
            <a:br>
              <a:rPr lang="en-US" dirty="0"/>
            </a:br>
            <a:r>
              <a:rPr lang="en-US" dirty="0"/>
              <a:t/>
            </a:r>
            <a:br>
              <a:rPr lang="en-US" dirty="0"/>
            </a:br>
            <a:r>
              <a:rPr lang="en-US" sz="4400" dirty="0" smtClean="0"/>
              <a:t>Intertemporal choice and inequality</a:t>
            </a:r>
            <a:endParaRPr lang="en-US" sz="4400" dirty="0"/>
          </a:p>
        </p:txBody>
      </p:sp>
      <p:sp>
        <p:nvSpPr>
          <p:cNvPr id="3" name="Subtitle 2"/>
          <p:cNvSpPr>
            <a:spLocks noGrp="1"/>
          </p:cNvSpPr>
          <p:nvPr>
            <p:ph type="subTitle" idx="1"/>
          </p:nvPr>
        </p:nvSpPr>
        <p:spPr/>
        <p:txBody>
          <a:bodyPr/>
          <a:lstStyle/>
          <a:p>
            <a:r>
              <a:rPr lang="en-US" dirty="0"/>
              <a:t>Angus Deaton and Christina </a:t>
            </a:r>
            <a:r>
              <a:rPr lang="en-US" dirty="0" err="1"/>
              <a:t>Paxson</a:t>
            </a:r>
            <a:r>
              <a:rPr lang="en-US" dirty="0"/>
              <a:t/>
            </a:r>
            <a:br>
              <a:rPr lang="en-US" dirty="0"/>
            </a:br>
            <a:endParaRPr lang="en-US" dirty="0" smtClean="0"/>
          </a:p>
          <a:p>
            <a:r>
              <a:rPr lang="en-US" dirty="0" smtClean="0"/>
              <a:t>Present by : Jiaxin Quan</a:t>
            </a:r>
            <a:endParaRPr lang="en-US" dirty="0"/>
          </a:p>
        </p:txBody>
      </p:sp>
    </p:spTree>
    <p:extLst>
      <p:ext uri="{BB962C8B-B14F-4D97-AF65-F5344CB8AC3E}">
        <p14:creationId xmlns:p14="http://schemas.microsoft.com/office/powerpoint/2010/main" val="2504086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Insurance and Consumption Inequality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There exists </a:t>
            </a:r>
            <a:r>
              <a:rPr lang="en-US" dirty="0"/>
              <a:t>a complete set of state-contingent securities so that agents can insure themselves and remove idiosyncratic consumption </a:t>
            </a:r>
            <a:r>
              <a:rPr lang="en-US" dirty="0" smtClean="0"/>
              <a:t>risk. </a:t>
            </a:r>
          </a:p>
          <a:p>
            <a:r>
              <a:rPr lang="en-US" dirty="0"/>
              <a:t>W</a:t>
            </a:r>
            <a:r>
              <a:rPr lang="en-US" dirty="0" smtClean="0"/>
              <a:t>ith </a:t>
            </a:r>
            <a:r>
              <a:rPr lang="en-US" dirty="0"/>
              <a:t>the model of complete </a:t>
            </a:r>
            <a:r>
              <a:rPr lang="en-US" dirty="0" smtClean="0"/>
              <a:t>insurance, it is possible  </a:t>
            </a:r>
            <a:r>
              <a:rPr lang="en-US" dirty="0"/>
              <a:t>that the variance of log consumption will be constant over </a:t>
            </a:r>
            <a:r>
              <a:rPr lang="en-US" dirty="0" smtClean="0"/>
              <a:t>time.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7567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Conclusions </a:t>
            </a:r>
            <a:r>
              <a:rPr lang="en-US" b="1" dirty="0"/>
              <a:t>and Further Implications </a:t>
            </a:r>
            <a:r>
              <a:rPr lang="en-US" dirty="0"/>
              <a:t/>
            </a:r>
            <a:br>
              <a:rPr lang="en-US" dirty="0"/>
            </a:br>
            <a:endParaRPr lang="en-US" dirty="0"/>
          </a:p>
        </p:txBody>
      </p:sp>
      <p:sp>
        <p:nvSpPr>
          <p:cNvPr id="3" name="Content Placeholder 2"/>
          <p:cNvSpPr>
            <a:spLocks noGrp="1"/>
          </p:cNvSpPr>
          <p:nvPr>
            <p:ph idx="1"/>
          </p:nvPr>
        </p:nvSpPr>
        <p:spPr>
          <a:xfrm>
            <a:off x="457200" y="1206500"/>
            <a:ext cx="8229600" cy="5270500"/>
          </a:xfrm>
        </p:spPr>
        <p:txBody>
          <a:bodyPr>
            <a:normAutofit/>
          </a:bodyPr>
          <a:lstStyle/>
          <a:p>
            <a:r>
              <a:rPr lang="en-US" sz="2000" dirty="0" smtClean="0"/>
              <a:t>Based on three </a:t>
            </a:r>
            <a:r>
              <a:rPr lang="en-US" sz="2000" dirty="0"/>
              <a:t>countries </a:t>
            </a:r>
            <a:r>
              <a:rPr lang="en-US" sz="2000" dirty="0" smtClean="0"/>
              <a:t>examined, within</a:t>
            </a:r>
            <a:r>
              <a:rPr lang="en-US" sz="2000" dirty="0"/>
              <a:t>-cohort inequality does indeed increase with </a:t>
            </a:r>
            <a:r>
              <a:rPr lang="en-US" sz="2000" dirty="0" smtClean="0"/>
              <a:t>age, as the PIH implied.</a:t>
            </a:r>
          </a:p>
          <a:p>
            <a:endParaRPr lang="en-US" sz="2000" dirty="0" smtClean="0"/>
          </a:p>
          <a:p>
            <a:r>
              <a:rPr lang="en-US" sz="2000" dirty="0" smtClean="0"/>
              <a:t>1. Implications </a:t>
            </a:r>
            <a:r>
              <a:rPr lang="en-US" sz="2000" dirty="0"/>
              <a:t>of the results for inequality in </a:t>
            </a:r>
            <a:r>
              <a:rPr lang="en-US" sz="2000" dirty="0" smtClean="0"/>
              <a:t>society </a:t>
            </a:r>
            <a:r>
              <a:rPr lang="en-US" sz="2000" dirty="0"/>
              <a:t>as a whole. If there are no links between successive generations, if the age distribution of the population remains unchanged, and if the inequality in the distribution of earnings remains constant, </a:t>
            </a:r>
            <a:r>
              <a:rPr lang="en-US" sz="2000" dirty="0" smtClean="0"/>
              <a:t>consumption </a:t>
            </a:r>
            <a:r>
              <a:rPr lang="en-US" sz="2000" dirty="0"/>
              <a:t>and income inequality will also remain constant in the </a:t>
            </a:r>
            <a:r>
              <a:rPr lang="en-US" sz="2000" dirty="0" smtClean="0"/>
              <a:t>society </a:t>
            </a:r>
            <a:r>
              <a:rPr lang="en-US" sz="2000" dirty="0"/>
              <a:t>as a whole, even though inequality is increasing for each age group. The theory is therefore consistent with unchanging or slowly changing inequality </a:t>
            </a:r>
            <a:r>
              <a:rPr lang="en-US" sz="2000" dirty="0" smtClean="0"/>
              <a:t>in society </a:t>
            </a:r>
            <a:r>
              <a:rPr lang="en-US" sz="2000" dirty="0"/>
              <a:t>as a </a:t>
            </a:r>
            <a:r>
              <a:rPr lang="en-US" sz="2000" dirty="0" smtClean="0"/>
              <a:t>whole</a:t>
            </a:r>
            <a:r>
              <a:rPr lang="en-US" b="1" dirty="0"/>
              <a:t>.</a:t>
            </a:r>
            <a:r>
              <a:rPr lang="en-US" b="1" dirty="0" smtClean="0"/>
              <a:t> </a:t>
            </a:r>
          </a:p>
          <a:p>
            <a:endParaRPr lang="en-US" b="1" dirty="0" smtClean="0"/>
          </a:p>
          <a:p>
            <a:r>
              <a:rPr lang="en-US" sz="2000" dirty="0" smtClean="0"/>
              <a:t>2.</a:t>
            </a:r>
            <a:r>
              <a:rPr lang="en-US" sz="2000" b="1" dirty="0"/>
              <a:t> </a:t>
            </a:r>
            <a:r>
              <a:rPr lang="en-US" sz="2000" dirty="0"/>
              <a:t>T</a:t>
            </a:r>
            <a:r>
              <a:rPr lang="en-US" sz="2000" dirty="0" smtClean="0"/>
              <a:t>he </a:t>
            </a:r>
            <a:r>
              <a:rPr lang="en-US" sz="2000" dirty="0"/>
              <a:t>relationship between age and inequality forges a </a:t>
            </a:r>
            <a:r>
              <a:rPr lang="en-US" sz="2000" dirty="0" smtClean="0"/>
              <a:t>powerful </a:t>
            </a:r>
            <a:r>
              <a:rPr lang="en-US" sz="2000" dirty="0"/>
              <a:t>link between demographic change and the distribution of </a:t>
            </a:r>
            <a:r>
              <a:rPr lang="en-US" sz="2000" dirty="0" smtClean="0"/>
              <a:t>resources</a:t>
            </a:r>
            <a:r>
              <a:rPr lang="en-US" sz="2000" dirty="0"/>
              <a:t>, a link that is largely independent of the theoretical basis of the result. </a:t>
            </a:r>
          </a:p>
          <a:p>
            <a:endParaRPr lang="en-US" sz="2000" dirty="0"/>
          </a:p>
          <a:p>
            <a:endParaRPr lang="en-US" dirty="0"/>
          </a:p>
        </p:txBody>
      </p:sp>
    </p:spTree>
    <p:extLst>
      <p:ext uri="{BB962C8B-B14F-4D97-AF65-F5344CB8AC3E}">
        <p14:creationId xmlns:p14="http://schemas.microsoft.com/office/powerpoint/2010/main" val="4252368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Conclusions and Further Implications </a:t>
            </a:r>
            <a:r>
              <a:rPr lang="en-US" dirty="0"/>
              <a:t/>
            </a:r>
            <a:br>
              <a:rPr lang="en-US" dirty="0"/>
            </a:br>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US" sz="2000" dirty="0" smtClean="0"/>
              <a:t>3. Implications </a:t>
            </a:r>
            <a:r>
              <a:rPr lang="en-US" sz="2000" dirty="0"/>
              <a:t>for the cross-country </a:t>
            </a:r>
            <a:r>
              <a:rPr lang="en-US" sz="2000" dirty="0" smtClean="0"/>
              <a:t>relationship </a:t>
            </a:r>
            <a:r>
              <a:rPr lang="en-US" sz="2000" dirty="0"/>
              <a:t>between inequality and economic </a:t>
            </a:r>
            <a:r>
              <a:rPr lang="en-US" sz="2000" dirty="0" smtClean="0"/>
              <a:t>development</a:t>
            </a:r>
          </a:p>
          <a:p>
            <a:r>
              <a:rPr lang="en-US" sz="2000" dirty="0" smtClean="0"/>
              <a:t>Inequality </a:t>
            </a:r>
            <a:r>
              <a:rPr lang="en-US" sz="2000" dirty="0"/>
              <a:t>should rise in the early stages of economic development but should eventually fall as incomes rise, a </a:t>
            </a:r>
            <a:r>
              <a:rPr lang="en-US" sz="2000"/>
              <a:t>result </a:t>
            </a:r>
            <a:r>
              <a:rPr lang="en-US" sz="2000" smtClean="0"/>
              <a:t>in </a:t>
            </a:r>
            <a:r>
              <a:rPr lang="en-US" sz="2000" dirty="0"/>
              <a:t>terms of the urbanization that </a:t>
            </a:r>
            <a:r>
              <a:rPr lang="en-US" sz="2000" dirty="0" smtClean="0"/>
              <a:t>typically accompanies </a:t>
            </a:r>
            <a:r>
              <a:rPr lang="en-US" sz="2000" dirty="0"/>
              <a:t>economic </a:t>
            </a:r>
            <a:r>
              <a:rPr lang="en-US" sz="2000"/>
              <a:t>growth</a:t>
            </a:r>
            <a:r>
              <a:rPr lang="en-US" sz="2000" smtClean="0"/>
              <a:t>.</a:t>
            </a:r>
          </a:p>
          <a:p>
            <a:pPr marL="0" indent="0">
              <a:buNone/>
            </a:pPr>
            <a:r>
              <a:rPr lang="en-US" sz="2000" smtClean="0"/>
              <a:t> </a:t>
            </a:r>
            <a:endParaRPr lang="en-US" sz="2000" dirty="0" smtClean="0"/>
          </a:p>
          <a:p>
            <a:r>
              <a:rPr lang="en-US" sz="2000" dirty="0"/>
              <a:t>Economic development is eventually accompanied by a </a:t>
            </a:r>
            <a:r>
              <a:rPr lang="en-US" sz="2000" dirty="0" smtClean="0"/>
              <a:t>demographic </a:t>
            </a:r>
            <a:r>
              <a:rPr lang="en-US" sz="2000" dirty="0"/>
              <a:t>transition, from high fertility to low fertility, a transition that eventually redistributes population from young to old. </a:t>
            </a:r>
            <a:endParaRPr lang="en-US" sz="2000" dirty="0" smtClean="0"/>
          </a:p>
          <a:p>
            <a:r>
              <a:rPr lang="en-US" sz="2000" dirty="0" smtClean="0"/>
              <a:t>Such </a:t>
            </a:r>
            <a:r>
              <a:rPr lang="en-US" sz="2000" dirty="0"/>
              <a:t>a redistribution will tend to lead to widening inequality, at least until the new stable population distribution is established, at which point inequality growth will cease. </a:t>
            </a:r>
            <a:endParaRPr lang="en-US" sz="2000" dirty="0" smtClean="0"/>
          </a:p>
          <a:p>
            <a:r>
              <a:rPr lang="en-US" sz="2000" dirty="0"/>
              <a:t>I</a:t>
            </a:r>
            <a:r>
              <a:rPr lang="en-US" sz="2000" dirty="0" smtClean="0"/>
              <a:t>ncome </a:t>
            </a:r>
            <a:r>
              <a:rPr lang="en-US" sz="2000" dirty="0"/>
              <a:t>growth may itself affect inequality independently of these demographic effects, with higher growth rates resulting in greater inequality across </a:t>
            </a:r>
            <a:r>
              <a:rPr lang="en-US" sz="2000" dirty="0" smtClean="0"/>
              <a:t>cohorts. </a:t>
            </a:r>
            <a:endParaRPr lang="en-US" sz="2000" dirty="0"/>
          </a:p>
          <a:p>
            <a:endParaRPr lang="en-US" dirty="0"/>
          </a:p>
          <a:p>
            <a:endParaRPr lang="en-US" dirty="0"/>
          </a:p>
        </p:txBody>
      </p:sp>
    </p:spTree>
    <p:extLst>
      <p:ext uri="{BB962C8B-B14F-4D97-AF65-F5344CB8AC3E}">
        <p14:creationId xmlns:p14="http://schemas.microsoft.com/office/powerpoint/2010/main" val="343875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verview</a:t>
            </a:r>
            <a:endParaRPr lang="en-US" dirty="0"/>
          </a:p>
        </p:txBody>
      </p:sp>
      <p:sp>
        <p:nvSpPr>
          <p:cNvPr id="3" name="Content Placeholder 2"/>
          <p:cNvSpPr>
            <a:spLocks noGrp="1"/>
          </p:cNvSpPr>
          <p:nvPr>
            <p:ph idx="1"/>
          </p:nvPr>
        </p:nvSpPr>
        <p:spPr/>
        <p:txBody>
          <a:bodyPr>
            <a:normAutofit/>
          </a:bodyPr>
          <a:lstStyle/>
          <a:p>
            <a:r>
              <a:rPr lang="en-US" sz="2000" dirty="0" smtClean="0"/>
              <a:t>Permanent Income </a:t>
            </a:r>
            <a:r>
              <a:rPr lang="en-US" sz="2000" dirty="0"/>
              <a:t>H</a:t>
            </a:r>
            <a:r>
              <a:rPr lang="en-US" sz="2000" dirty="0" smtClean="0"/>
              <a:t>ypothesis </a:t>
            </a:r>
            <a:r>
              <a:rPr lang="en-US" sz="2000" dirty="0"/>
              <a:t>(PIH) </a:t>
            </a:r>
            <a:r>
              <a:rPr lang="en-US" sz="2000" dirty="0" smtClean="0"/>
              <a:t>- </a:t>
            </a:r>
            <a:r>
              <a:rPr lang="en-US" sz="2000" dirty="0"/>
              <a:t>cross-sectional dispersion of consumption within a fixed-membership group </a:t>
            </a:r>
            <a:r>
              <a:rPr lang="en-US" sz="2000" dirty="0" smtClean="0"/>
              <a:t>will increase over time</a:t>
            </a:r>
          </a:p>
          <a:p>
            <a:endParaRPr lang="en-US" sz="2000" dirty="0" smtClean="0"/>
          </a:p>
          <a:p>
            <a:r>
              <a:rPr lang="en-US" sz="2000" dirty="0" smtClean="0"/>
              <a:t>Over </a:t>
            </a:r>
            <a:r>
              <a:rPr lang="en-US" sz="2000" dirty="0"/>
              <a:t>time, consumption and income inequality within a cohort of individuals born in the same year should increase as the cohort ages. </a:t>
            </a:r>
            <a:endParaRPr lang="en-US" sz="2000" dirty="0" smtClean="0"/>
          </a:p>
          <a:p>
            <a:endParaRPr lang="en-US" sz="2000" dirty="0" smtClean="0"/>
          </a:p>
          <a:p>
            <a:r>
              <a:rPr lang="en-US" sz="2000" dirty="0"/>
              <a:t>D</a:t>
            </a:r>
            <a:r>
              <a:rPr lang="en-US" sz="2000" dirty="0" smtClean="0"/>
              <a:t>ata </a:t>
            </a:r>
            <a:r>
              <a:rPr lang="en-US" sz="2000" dirty="0"/>
              <a:t>from the United States, Britain, and Taiwan to examine how much the within-cohort distributions of consumption, income, and earnings disperse as cohorts age. </a:t>
            </a:r>
            <a:endParaRPr lang="en-US" sz="2000" dirty="0" smtClean="0"/>
          </a:p>
          <a:p>
            <a:endParaRPr lang="en-US" sz="2000" dirty="0"/>
          </a:p>
          <a:p>
            <a:r>
              <a:rPr lang="en-US" sz="2000" dirty="0"/>
              <a:t>C</a:t>
            </a:r>
            <a:r>
              <a:rPr lang="en-US" sz="2000" dirty="0" smtClean="0"/>
              <a:t>onsidered </a:t>
            </a:r>
            <a:r>
              <a:rPr lang="en-US" sz="2000" dirty="0"/>
              <a:t>various theoretical models, and for each model they derive the implications for the evolution of within-cohort inequality and relate the theory back to their empirical findings.</a:t>
            </a:r>
          </a:p>
          <a:p>
            <a:endParaRPr lang="en-US" dirty="0"/>
          </a:p>
        </p:txBody>
      </p:sp>
    </p:spTree>
    <p:extLst>
      <p:ext uri="{BB962C8B-B14F-4D97-AF65-F5344CB8AC3E}">
        <p14:creationId xmlns:p14="http://schemas.microsoft.com/office/powerpoint/2010/main" val="160201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0"/>
            <a:ext cx="8229600" cy="647700"/>
          </a:xfrm>
        </p:spPr>
        <p:txBody>
          <a:bodyPr>
            <a:normAutofit fontScale="90000"/>
          </a:bodyPr>
          <a:lstStyle/>
          <a:p>
            <a:r>
              <a:rPr lang="en-US" dirty="0" smtClean="0"/>
              <a:t>Data</a:t>
            </a:r>
            <a:endParaRPr lang="en-US" dirty="0"/>
          </a:p>
        </p:txBody>
      </p:sp>
      <p:sp>
        <p:nvSpPr>
          <p:cNvPr id="3" name="Content Placeholder 2"/>
          <p:cNvSpPr>
            <a:spLocks noGrp="1"/>
          </p:cNvSpPr>
          <p:nvPr>
            <p:ph idx="1"/>
          </p:nvPr>
        </p:nvSpPr>
        <p:spPr>
          <a:xfrm>
            <a:off x="457200" y="1304925"/>
            <a:ext cx="8229600" cy="5092700"/>
          </a:xfrm>
        </p:spPr>
        <p:txBody>
          <a:bodyPr>
            <a:normAutofit/>
          </a:bodyPr>
          <a:lstStyle/>
          <a:p>
            <a:r>
              <a:rPr lang="en-US" sz="2000" dirty="0"/>
              <a:t>The data </a:t>
            </a:r>
            <a:r>
              <a:rPr lang="en-US" sz="2000" dirty="0" smtClean="0"/>
              <a:t>are </a:t>
            </a:r>
            <a:r>
              <a:rPr lang="en-US" sz="2000" dirty="0"/>
              <a:t>drawn from 47 annual household surveys from the three </a:t>
            </a:r>
            <a:r>
              <a:rPr lang="en-US" sz="2000" dirty="0" smtClean="0"/>
              <a:t>countries (US, UK, Taiwan). </a:t>
            </a:r>
          </a:p>
          <a:p>
            <a:endParaRPr lang="en-US" sz="2000" dirty="0" smtClean="0"/>
          </a:p>
          <a:p>
            <a:r>
              <a:rPr lang="en-US" sz="2000" dirty="0" smtClean="0"/>
              <a:t>Cohorts </a:t>
            </a:r>
            <a:r>
              <a:rPr lang="en-US" sz="2000" dirty="0"/>
              <a:t>are identified by their year of birth or, equivalently, by their age in a base year. </a:t>
            </a:r>
            <a:endParaRPr lang="en-US" sz="2000" dirty="0" smtClean="0"/>
          </a:p>
          <a:p>
            <a:endParaRPr lang="en-US" sz="2000" dirty="0" smtClean="0"/>
          </a:p>
          <a:p>
            <a:r>
              <a:rPr lang="en-US" sz="2000" dirty="0" smtClean="0"/>
              <a:t>For example</a:t>
            </a:r>
            <a:r>
              <a:rPr lang="en-US" sz="2000" dirty="0"/>
              <a:t>, </a:t>
            </a:r>
            <a:r>
              <a:rPr lang="en-US" sz="2000" dirty="0" smtClean="0"/>
              <a:t>take </a:t>
            </a:r>
            <a:r>
              <a:rPr lang="en-US" sz="2000" dirty="0"/>
              <a:t>those born in </a:t>
            </a:r>
            <a:r>
              <a:rPr lang="en-US" sz="2000" dirty="0" smtClean="0"/>
              <a:t>1945 (31 </a:t>
            </a:r>
            <a:r>
              <a:rPr lang="en-US" sz="2000" dirty="0"/>
              <a:t>years old in the first survey year (1976</a:t>
            </a:r>
            <a:r>
              <a:rPr lang="en-US" sz="2000" dirty="0" smtClean="0"/>
              <a:t>)) - examine </a:t>
            </a:r>
            <a:r>
              <a:rPr lang="en-US" sz="2000" dirty="0"/>
              <a:t>the distribution of consumption, earnings, and incomes for all 31-year-olds in the 1976 survey</a:t>
            </a:r>
            <a:r>
              <a:rPr lang="en-US" sz="2000" dirty="0" smtClean="0"/>
              <a:t>.</a:t>
            </a:r>
          </a:p>
          <a:p>
            <a:r>
              <a:rPr lang="en-US" sz="2000" dirty="0" smtClean="0"/>
              <a:t> </a:t>
            </a:r>
            <a:r>
              <a:rPr lang="en-US" sz="2000" dirty="0"/>
              <a:t>This distribution is then compared with the distributions of consumption, earnings, and incomes for all 32-year-olds in 1977, those for all 33-year-olds in </a:t>
            </a:r>
            <a:r>
              <a:rPr lang="en-US" sz="2000" dirty="0" smtClean="0"/>
              <a:t>1978</a:t>
            </a:r>
            <a:r>
              <a:rPr lang="en-US" sz="2000" dirty="0"/>
              <a:t>, and so on, ending with the distribution for 45-year-olds in 1990, the last survey year. </a:t>
            </a:r>
            <a:endParaRPr lang="en-US" sz="2000" dirty="0" smtClean="0"/>
          </a:p>
          <a:p>
            <a:endParaRPr lang="en-US" sz="2000" dirty="0"/>
          </a:p>
          <a:p>
            <a:endParaRPr lang="en-US" dirty="0"/>
          </a:p>
          <a:p>
            <a:endParaRPr lang="en-US" dirty="0"/>
          </a:p>
        </p:txBody>
      </p:sp>
    </p:spTree>
    <p:extLst>
      <p:ext uri="{BB962C8B-B14F-4D97-AF65-F5344CB8AC3E}">
        <p14:creationId xmlns:p14="http://schemas.microsoft.com/office/powerpoint/2010/main" val="4209222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0"/>
            <a:ext cx="8229600" cy="507999"/>
          </a:xfrm>
        </p:spPr>
        <p:txBody>
          <a:bodyPr>
            <a:normAutofit fontScale="90000"/>
          </a:bodyPr>
          <a:lstStyle/>
          <a:p>
            <a:r>
              <a:rPr lang="en-US" sz="3600" dirty="0" smtClean="0"/>
              <a:t>Evidences-</a:t>
            </a:r>
            <a:r>
              <a:rPr lang="en-US" sz="3600" dirty="0"/>
              <a:t>Within-</a:t>
            </a:r>
            <a:r>
              <a:rPr lang="en-US" sz="3600" dirty="0" smtClean="0"/>
              <a:t>Cohort Age </a:t>
            </a:r>
            <a:r>
              <a:rPr lang="en-US" sz="3600" dirty="0"/>
              <a:t>Profiles of </a:t>
            </a:r>
            <a:r>
              <a:rPr lang="en-US" sz="3600" dirty="0" smtClean="0"/>
              <a:t>Consumption Inequality </a:t>
            </a:r>
            <a:r>
              <a:rPr lang="en-US" dirty="0"/>
              <a:t/>
            </a:r>
            <a:br>
              <a:rPr lang="en-US" dirty="0"/>
            </a:br>
            <a:endParaRPr lang="en-US" dirty="0"/>
          </a:p>
        </p:txBody>
      </p:sp>
      <p:pic>
        <p:nvPicPr>
          <p:cNvPr id="6" name="Picture 5" descr="Screen Shot 2015-04-06 at 12.45.27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1" y="1553601"/>
            <a:ext cx="7766050" cy="5304398"/>
          </a:xfrm>
          <a:prstGeom prst="rect">
            <a:avLst/>
          </a:prstGeom>
        </p:spPr>
      </p:pic>
    </p:spTree>
    <p:extLst>
      <p:ext uri="{BB962C8B-B14F-4D97-AF65-F5344CB8AC3E}">
        <p14:creationId xmlns:p14="http://schemas.microsoft.com/office/powerpoint/2010/main" val="3256395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74"/>
            <a:ext cx="8229600" cy="682625"/>
          </a:xfrm>
        </p:spPr>
        <p:txBody>
          <a:bodyPr>
            <a:normAutofit fontScale="90000"/>
          </a:bodyPr>
          <a:lstStyle/>
          <a:p>
            <a:r>
              <a:rPr lang="en-US" sz="3600" dirty="0" smtClean="0"/>
              <a:t>Evidences –Cohort Age Profiles of inequality in Earnings </a:t>
            </a:r>
            <a:r>
              <a:rPr lang="en-US" sz="3600" dirty="0"/>
              <a:t>and Income </a:t>
            </a:r>
            <a:r>
              <a:rPr lang="en-US" dirty="0"/>
              <a:t/>
            </a:r>
            <a:br>
              <a:rPr lang="en-US" dirty="0"/>
            </a:br>
            <a:endParaRPr lang="en-US" dirty="0"/>
          </a:p>
        </p:txBody>
      </p:sp>
      <p:pic>
        <p:nvPicPr>
          <p:cNvPr id="4" name="Picture 3" descr="Screen Shot 2015-04-06 at 1.21.3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000" y="1444842"/>
            <a:ext cx="7620000" cy="5413158"/>
          </a:xfrm>
          <a:prstGeom prst="rect">
            <a:avLst/>
          </a:prstGeom>
        </p:spPr>
      </p:pic>
    </p:spTree>
    <p:extLst>
      <p:ext uri="{BB962C8B-B14F-4D97-AF65-F5344CB8AC3E}">
        <p14:creationId xmlns:p14="http://schemas.microsoft.com/office/powerpoint/2010/main" val="1352198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0250"/>
            <a:ext cx="8229600" cy="793750"/>
          </a:xfrm>
        </p:spPr>
        <p:txBody>
          <a:bodyPr>
            <a:normAutofit fontScale="90000"/>
          </a:bodyPr>
          <a:lstStyle/>
          <a:p>
            <a:r>
              <a:rPr lang="en-US" sz="3600" dirty="0"/>
              <a:t>Theoretical </a:t>
            </a:r>
            <a:r>
              <a:rPr lang="en-US" sz="3600" dirty="0" smtClean="0"/>
              <a:t>Interpretations-Inequality and the Permanent Income Hypothesis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First show that the </a:t>
            </a:r>
            <a:r>
              <a:rPr lang="en-US" sz="2000" dirty="0"/>
              <a:t>PIH implies that consumption </a:t>
            </a:r>
            <a:r>
              <a:rPr lang="en-US" sz="2000" dirty="0" smtClean="0"/>
              <a:t>inequality </a:t>
            </a:r>
            <a:r>
              <a:rPr lang="en-US" sz="2000" dirty="0"/>
              <a:t>within cohorts will increase over time. </a:t>
            </a:r>
            <a:endParaRPr lang="en-US" sz="2000" dirty="0" smtClean="0"/>
          </a:p>
          <a:p>
            <a:r>
              <a:rPr lang="en-US" sz="2000" dirty="0"/>
              <a:t>Suppose that preferences are </a:t>
            </a:r>
            <a:r>
              <a:rPr lang="en-US" sz="2000" dirty="0" smtClean="0"/>
              <a:t>inter temporally additive. Then optimal inter temporal </a:t>
            </a:r>
            <a:r>
              <a:rPr lang="en-US" sz="2000" dirty="0"/>
              <a:t>choice implies the PIH, and consumption follows a </a:t>
            </a:r>
            <a:r>
              <a:rPr lang="en-US" sz="2000" dirty="0" smtClean="0"/>
              <a:t>martingale.</a:t>
            </a:r>
          </a:p>
          <a:p>
            <a:r>
              <a:rPr lang="en-US" sz="2000" b="1" dirty="0" smtClean="0"/>
              <a:t>                    </a:t>
            </a:r>
            <a:r>
              <a:rPr lang="en-US" sz="2000" b="1" dirty="0" err="1" smtClean="0"/>
              <a:t>C</a:t>
            </a:r>
            <a:r>
              <a:rPr lang="en-US" sz="2000" b="1" baseline="-25000" dirty="0" err="1" smtClean="0"/>
              <a:t>it</a:t>
            </a:r>
            <a:r>
              <a:rPr lang="en-US" sz="2000" b="1" dirty="0" smtClean="0"/>
              <a:t>=C</a:t>
            </a:r>
            <a:r>
              <a:rPr lang="en-US" sz="2000" b="1" baseline="-25000" dirty="0" smtClean="0"/>
              <a:t>it-1</a:t>
            </a:r>
            <a:r>
              <a:rPr lang="en-US" sz="2000" b="1" dirty="0" smtClean="0"/>
              <a:t>+U</a:t>
            </a:r>
            <a:r>
              <a:rPr lang="en-US" sz="2000" b="1" baseline="-25000" dirty="0" smtClean="0"/>
              <a:t>it                                </a:t>
            </a:r>
            <a:r>
              <a:rPr lang="en-US" sz="2000" b="1" dirty="0" smtClean="0"/>
              <a:t>(1)</a:t>
            </a:r>
            <a:endParaRPr lang="en-US" sz="2000" b="1" baseline="-25000" dirty="0" smtClean="0"/>
          </a:p>
          <a:p>
            <a:r>
              <a:rPr lang="en-US" sz="2000" dirty="0" smtClean="0"/>
              <a:t>Assume </a:t>
            </a:r>
            <a:r>
              <a:rPr lang="en-US" sz="2000" dirty="0"/>
              <a:t>at any given time t, the cross-sectional covariance is </a:t>
            </a:r>
            <a:r>
              <a:rPr lang="en-US" sz="2000" dirty="0" smtClean="0"/>
              <a:t>zero.</a:t>
            </a:r>
            <a:endParaRPr lang="en-US" sz="2000" b="1" dirty="0"/>
          </a:p>
          <a:p>
            <a:r>
              <a:rPr lang="en-US" sz="2000" dirty="0" smtClean="0"/>
              <a:t>                    </a:t>
            </a:r>
            <a:r>
              <a:rPr lang="en-US" sz="2000" b="1" dirty="0" err="1" smtClean="0"/>
              <a:t>Cov</a:t>
            </a:r>
            <a:r>
              <a:rPr lang="en-US" sz="2000" b="1" dirty="0" smtClean="0"/>
              <a:t>(C</a:t>
            </a:r>
            <a:r>
              <a:rPr lang="en-US" sz="2000" b="1" baseline="-25000" dirty="0" smtClean="0"/>
              <a:t>it-1 </a:t>
            </a:r>
            <a:r>
              <a:rPr lang="en-US" sz="2000" b="1" dirty="0" err="1" smtClean="0"/>
              <a:t>U</a:t>
            </a:r>
            <a:r>
              <a:rPr lang="en-US" sz="2000" b="1" baseline="-25000" dirty="0" err="1" smtClean="0"/>
              <a:t>it</a:t>
            </a:r>
            <a:r>
              <a:rPr lang="en-US" sz="2000" b="1" dirty="0" smtClean="0"/>
              <a:t>)=0                (2)</a:t>
            </a:r>
          </a:p>
          <a:p>
            <a:r>
              <a:rPr lang="en-US" sz="2000" dirty="0"/>
              <a:t>Using (1) and (2), </a:t>
            </a:r>
            <a:r>
              <a:rPr lang="en-US" sz="2000" dirty="0" smtClean="0"/>
              <a:t>take </a:t>
            </a:r>
            <a:r>
              <a:rPr lang="en-US" sz="2000" dirty="0"/>
              <a:t>variances over any set of individuals in </a:t>
            </a:r>
            <a:r>
              <a:rPr lang="en-US" sz="2000" dirty="0" smtClean="0"/>
              <a:t>existence at both t</a:t>
            </a:r>
            <a:r>
              <a:rPr lang="en-US" sz="2000" dirty="0"/>
              <a:t>- </a:t>
            </a:r>
            <a:r>
              <a:rPr lang="en-US" sz="2000" dirty="0" smtClean="0"/>
              <a:t>1 </a:t>
            </a:r>
            <a:r>
              <a:rPr lang="en-US" sz="2000" dirty="0"/>
              <a:t>and t, to give </a:t>
            </a:r>
          </a:p>
          <a:p>
            <a:r>
              <a:rPr lang="en-US" sz="2000" b="1" dirty="0"/>
              <a:t> </a:t>
            </a:r>
            <a:r>
              <a:rPr lang="en-US" sz="2000" b="1" dirty="0" smtClean="0"/>
              <a:t>                   </a:t>
            </a:r>
            <a:r>
              <a:rPr lang="en-US" sz="2000" b="1" dirty="0" err="1" smtClean="0"/>
              <a:t>Var</a:t>
            </a:r>
            <a:r>
              <a:rPr lang="en-US" sz="2000" b="1" baseline="-25000" dirty="0" err="1" smtClean="0"/>
              <a:t>t</a:t>
            </a:r>
            <a:r>
              <a:rPr lang="en-US" sz="2000" b="1" dirty="0" smtClean="0"/>
              <a:t>(C) </a:t>
            </a:r>
            <a:r>
              <a:rPr lang="en-US" sz="2000" b="1" dirty="0"/>
              <a:t>=</a:t>
            </a:r>
            <a:r>
              <a:rPr lang="en-US" sz="2000" b="1" dirty="0" smtClean="0"/>
              <a:t>Var</a:t>
            </a:r>
            <a:r>
              <a:rPr lang="en-US" sz="2000" b="1" baseline="-25000" dirty="0" smtClean="0"/>
              <a:t>t-1</a:t>
            </a:r>
            <a:r>
              <a:rPr lang="en-US" sz="2000" b="1" dirty="0" smtClean="0"/>
              <a:t>(</a:t>
            </a:r>
            <a:r>
              <a:rPr lang="en-US" sz="2000" b="1" dirty="0"/>
              <a:t>C</a:t>
            </a:r>
            <a:r>
              <a:rPr lang="en-US" sz="2000" b="1" dirty="0" smtClean="0"/>
              <a:t>) + σ</a:t>
            </a:r>
            <a:r>
              <a:rPr lang="en-US" sz="2000" b="1" baseline="30000" dirty="0" smtClean="0"/>
              <a:t>2</a:t>
            </a:r>
            <a:r>
              <a:rPr lang="en-US" sz="2000" b="1" baseline="-25000" dirty="0" smtClean="0"/>
              <a:t>t     </a:t>
            </a:r>
            <a:r>
              <a:rPr lang="en-US" sz="2000" b="1" dirty="0" smtClean="0"/>
              <a:t>(3)</a:t>
            </a:r>
          </a:p>
          <a:p>
            <a:r>
              <a:rPr lang="en-US" sz="2000" dirty="0"/>
              <a:t>σ</a:t>
            </a:r>
            <a:r>
              <a:rPr lang="en-US" sz="2000" baseline="30000" dirty="0"/>
              <a:t>2</a:t>
            </a:r>
            <a:r>
              <a:rPr lang="en-US" sz="2000" baseline="-25000" dirty="0"/>
              <a:t>t </a:t>
            </a:r>
            <a:r>
              <a:rPr lang="en-US" sz="2000" dirty="0" smtClean="0"/>
              <a:t>is </a:t>
            </a:r>
            <a:r>
              <a:rPr lang="en-US" sz="2000" dirty="0"/>
              <a:t>the period t variance </a:t>
            </a:r>
            <a:r>
              <a:rPr lang="en-US" sz="2000" dirty="0" smtClean="0"/>
              <a:t>of </a:t>
            </a:r>
            <a:r>
              <a:rPr lang="en-US" sz="2000" dirty="0" err="1"/>
              <a:t>U</a:t>
            </a:r>
            <a:r>
              <a:rPr lang="en-US" sz="2000" baseline="-25000" dirty="0" err="1"/>
              <a:t>it</a:t>
            </a:r>
            <a:r>
              <a:rPr lang="en-US" sz="2000" baseline="-25000" dirty="0"/>
              <a:t> </a:t>
            </a:r>
            <a:r>
              <a:rPr lang="en-US" sz="2000" dirty="0" smtClean="0"/>
              <a:t>. </a:t>
            </a:r>
            <a:r>
              <a:rPr lang="en-US" sz="2000" dirty="0"/>
              <a:t>Equation (3) indicates that the variance of consumption increases over time. </a:t>
            </a:r>
          </a:p>
          <a:p>
            <a:endParaRPr lang="en-US" sz="2000" dirty="0"/>
          </a:p>
        </p:txBody>
      </p:sp>
    </p:spTree>
    <p:extLst>
      <p:ext uri="{BB962C8B-B14F-4D97-AF65-F5344CB8AC3E}">
        <p14:creationId xmlns:p14="http://schemas.microsoft.com/office/powerpoint/2010/main" val="317530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8229600" cy="5146675"/>
          </a:xfrm>
        </p:spPr>
        <p:txBody>
          <a:bodyPr>
            <a:normAutofit lnSpcReduction="10000"/>
          </a:bodyPr>
          <a:lstStyle/>
          <a:p>
            <a:r>
              <a:rPr lang="en-US" sz="2000" dirty="0"/>
              <a:t>S</a:t>
            </a:r>
            <a:r>
              <a:rPr lang="en-US" sz="2000" dirty="0" smtClean="0"/>
              <a:t>how </a:t>
            </a:r>
            <a:r>
              <a:rPr lang="en-US" sz="2000" dirty="0"/>
              <a:t>that an implication of the PIH is that the dispersion of income increases with age (up to retirement</a:t>
            </a:r>
            <a:r>
              <a:rPr lang="en-US" sz="2000" dirty="0" smtClean="0"/>
              <a:t>).</a:t>
            </a:r>
          </a:p>
          <a:p>
            <a:r>
              <a:rPr lang="en-US" sz="2000" b="1" dirty="0" smtClean="0"/>
              <a:t>             </a:t>
            </a:r>
            <a:r>
              <a:rPr lang="en-US" sz="2000" b="1" dirty="0" err="1" smtClean="0"/>
              <a:t>y</a:t>
            </a:r>
            <a:r>
              <a:rPr lang="en-US" sz="2000" b="1" baseline="30000" dirty="0" err="1" smtClean="0"/>
              <a:t>d</a:t>
            </a:r>
            <a:r>
              <a:rPr lang="en-US" sz="2000" b="1" baseline="-25000" dirty="0" err="1" smtClean="0"/>
              <a:t>t</a:t>
            </a:r>
            <a:r>
              <a:rPr lang="en-US" sz="2000" b="1" dirty="0" smtClean="0"/>
              <a:t> </a:t>
            </a:r>
            <a:r>
              <a:rPr lang="en-US" sz="2000" b="1" dirty="0"/>
              <a:t>=(r/1+r)A</a:t>
            </a:r>
            <a:r>
              <a:rPr lang="en-US" sz="2000" b="1" baseline="-25000" dirty="0"/>
              <a:t>t</a:t>
            </a:r>
            <a:r>
              <a:rPr lang="en-US" sz="2000" b="1" dirty="0"/>
              <a:t> +</a:t>
            </a:r>
            <a:r>
              <a:rPr lang="en-US" sz="2000" b="1" dirty="0" err="1"/>
              <a:t>y</a:t>
            </a:r>
            <a:r>
              <a:rPr lang="en-US" sz="2000" b="1" baseline="-25000" dirty="0" err="1"/>
              <a:t>t</a:t>
            </a:r>
            <a:r>
              <a:rPr lang="en-US" sz="2000" b="1" dirty="0"/>
              <a:t> = β</a:t>
            </a:r>
            <a:r>
              <a:rPr lang="en-US" sz="2000" b="1" baseline="-25000" dirty="0" err="1"/>
              <a:t>t</a:t>
            </a:r>
            <a:r>
              <a:rPr lang="en-US" sz="2000" b="1" dirty="0" err="1"/>
              <a:t>c</a:t>
            </a:r>
            <a:r>
              <a:rPr lang="en-US" sz="2000" b="1" baseline="-25000" dirty="0" err="1"/>
              <a:t>t</a:t>
            </a:r>
            <a:r>
              <a:rPr lang="en-US" sz="2000" b="1" dirty="0"/>
              <a:t> +</a:t>
            </a:r>
            <a:r>
              <a:rPr lang="en-US" sz="2000" b="1" dirty="0" smtClean="0"/>
              <a:t>S</a:t>
            </a:r>
            <a:r>
              <a:rPr lang="en-US" sz="2000" b="1" baseline="-25000" dirty="0" smtClean="0"/>
              <a:t>t    </a:t>
            </a:r>
            <a:r>
              <a:rPr lang="en-US" sz="2000" b="1" dirty="0" smtClean="0"/>
              <a:t>(4)</a:t>
            </a:r>
            <a:endParaRPr lang="en-US" sz="2000" b="1" dirty="0"/>
          </a:p>
          <a:p>
            <a:r>
              <a:rPr lang="en-US" sz="2000" dirty="0"/>
              <a:t>D</a:t>
            </a:r>
            <a:r>
              <a:rPr lang="en-US" sz="2000" dirty="0" smtClean="0"/>
              <a:t>efine </a:t>
            </a:r>
            <a:r>
              <a:rPr lang="en-US" sz="2000" dirty="0"/>
              <a:t>disposable income </a:t>
            </a:r>
            <a:r>
              <a:rPr lang="en-US" sz="2000" dirty="0" err="1" smtClean="0"/>
              <a:t>y</a:t>
            </a:r>
            <a:r>
              <a:rPr lang="en-US" sz="2000" baseline="30000" dirty="0" err="1"/>
              <a:t>d</a:t>
            </a:r>
            <a:r>
              <a:rPr lang="en-US" sz="2000" dirty="0" smtClean="0"/>
              <a:t> as </a:t>
            </a:r>
            <a:r>
              <a:rPr lang="en-US" sz="2000" dirty="0"/>
              <a:t>the sum of asset income and earnings, and saving S</a:t>
            </a:r>
            <a:r>
              <a:rPr lang="en-US" sz="2000" baseline="-25000" dirty="0"/>
              <a:t>t</a:t>
            </a:r>
            <a:r>
              <a:rPr lang="en-US" sz="2000" dirty="0"/>
              <a:t> as the difference between disposable income and </a:t>
            </a:r>
            <a:r>
              <a:rPr lang="en-US" sz="2000" dirty="0" smtClean="0"/>
              <a:t>β</a:t>
            </a:r>
            <a:r>
              <a:rPr lang="en-US" sz="2000" baseline="-25000" dirty="0" err="1" smtClean="0"/>
              <a:t>t</a:t>
            </a:r>
            <a:r>
              <a:rPr lang="en-US" sz="2000" dirty="0" err="1" smtClean="0"/>
              <a:t>c</a:t>
            </a:r>
            <a:r>
              <a:rPr lang="en-US" sz="2000" baseline="-25000" dirty="0" err="1" smtClean="0"/>
              <a:t>t</a:t>
            </a:r>
            <a:r>
              <a:rPr lang="en-US" sz="2000" dirty="0" smtClean="0"/>
              <a:t> </a:t>
            </a:r>
          </a:p>
          <a:p>
            <a:r>
              <a:rPr lang="en-US" sz="2000" dirty="0"/>
              <a:t>S</a:t>
            </a:r>
            <a:r>
              <a:rPr lang="en-US" sz="2000" dirty="0" smtClean="0"/>
              <a:t>aving </a:t>
            </a:r>
            <a:r>
              <a:rPr lang="en-US" sz="2000" dirty="0"/>
              <a:t>is the discounted present value of expected future falls in earnings </a:t>
            </a:r>
            <a:endParaRPr lang="en-US" sz="2000" dirty="0" smtClean="0"/>
          </a:p>
          <a:p>
            <a:endParaRPr lang="en-US" sz="2000" dirty="0" smtClean="0"/>
          </a:p>
          <a:p>
            <a:r>
              <a:rPr lang="en-US" sz="2000" dirty="0"/>
              <a:t>disposable income can be written in terms of earnings as </a:t>
            </a:r>
          </a:p>
          <a:p>
            <a:endParaRPr lang="en-US" dirty="0" smtClean="0"/>
          </a:p>
          <a:p>
            <a:endParaRPr lang="en-US" dirty="0" smtClean="0"/>
          </a:p>
          <a:p>
            <a:r>
              <a:rPr lang="en-US" sz="2000" dirty="0"/>
              <a:t>For any given stochastic process for earnings, </a:t>
            </a:r>
            <a:r>
              <a:rPr lang="en-US" sz="2000" dirty="0" smtClean="0"/>
              <a:t>equation above </a:t>
            </a:r>
            <a:r>
              <a:rPr lang="en-US" sz="2000" dirty="0"/>
              <a:t>yields the </a:t>
            </a:r>
            <a:r>
              <a:rPr lang="en-US" sz="2000" dirty="0" smtClean="0"/>
              <a:t>corresponding </a:t>
            </a:r>
            <a:r>
              <a:rPr lang="en-US" sz="2000" dirty="0"/>
              <a:t>process for disposable income; for a group of people with identical earnings processes, it thus controls the dispersion of </a:t>
            </a:r>
            <a:r>
              <a:rPr lang="en-US" sz="2000" dirty="0" smtClean="0"/>
              <a:t>disposable </a:t>
            </a:r>
            <a:r>
              <a:rPr lang="en-US" sz="2000" dirty="0"/>
              <a:t>income over time </a:t>
            </a:r>
          </a:p>
          <a:p>
            <a:endParaRPr lang="en-US" dirty="0"/>
          </a:p>
        </p:txBody>
      </p:sp>
      <p:pic>
        <p:nvPicPr>
          <p:cNvPr id="4" name="Picture 3" descr="Screen Shot 2015-04-06 at 10.05.15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59025" y="3714379"/>
            <a:ext cx="3117850" cy="729709"/>
          </a:xfrm>
          <a:prstGeom prst="rect">
            <a:avLst/>
          </a:prstGeom>
        </p:spPr>
      </p:pic>
      <p:pic>
        <p:nvPicPr>
          <p:cNvPr id="5" name="Picture 4" descr="Screen Shot 2015-04-06 at 10.08.12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31975" y="4666338"/>
            <a:ext cx="4914900" cy="872342"/>
          </a:xfrm>
          <a:prstGeom prst="rect">
            <a:avLst/>
          </a:prstGeom>
        </p:spPr>
      </p:pic>
      <p:sp>
        <p:nvSpPr>
          <p:cNvPr id="2" name="Title 1"/>
          <p:cNvSpPr>
            <a:spLocks noGrp="1"/>
          </p:cNvSpPr>
          <p:nvPr>
            <p:ph type="title"/>
          </p:nvPr>
        </p:nvSpPr>
        <p:spPr/>
        <p:txBody>
          <a:bodyPr>
            <a:normAutofit fontScale="90000"/>
          </a:bodyPr>
          <a:lstStyle/>
          <a:p>
            <a:r>
              <a:rPr lang="en-US" dirty="0"/>
              <a:t>Theoretical Interpretations-Inequality and the Permanent Income Hypothesis </a:t>
            </a:r>
          </a:p>
        </p:txBody>
      </p:sp>
    </p:spTree>
    <p:extLst>
      <p:ext uri="{BB962C8B-B14F-4D97-AF65-F5344CB8AC3E}">
        <p14:creationId xmlns:p14="http://schemas.microsoft.com/office/powerpoint/2010/main" val="333081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124"/>
            <a:ext cx="8229600" cy="777875"/>
          </a:xfrm>
        </p:spPr>
        <p:txBody>
          <a:bodyPr>
            <a:normAutofit fontScale="90000"/>
          </a:bodyPr>
          <a:lstStyle/>
          <a:p>
            <a:r>
              <a:rPr lang="en-US" dirty="0" smtClean="0"/>
              <a:t>Theoretical Implications- Relaxing Certainty Equivalence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a:t>consider the implications of more general models of </a:t>
            </a:r>
            <a:r>
              <a:rPr lang="en-US" sz="2000" dirty="0" err="1"/>
              <a:t>intertemporal</a:t>
            </a:r>
            <a:r>
              <a:rPr lang="en-US" sz="2000" dirty="0"/>
              <a:t> choice for the dispersion of </a:t>
            </a:r>
            <a:r>
              <a:rPr lang="en-US" sz="2000" dirty="0" smtClean="0"/>
              <a:t>consumption</a:t>
            </a:r>
            <a:r>
              <a:rPr lang="en-US" sz="2000" dirty="0"/>
              <a:t>. </a:t>
            </a:r>
          </a:p>
          <a:p>
            <a:r>
              <a:rPr lang="en-US" sz="2000" dirty="0"/>
              <a:t>With </a:t>
            </a:r>
            <a:r>
              <a:rPr lang="en-US" sz="2000" dirty="0" err="1"/>
              <a:t>intertemporally</a:t>
            </a:r>
            <a:r>
              <a:rPr lang="en-US" sz="2000" dirty="0"/>
              <a:t> additive preferences and a constant rate of time preference, the evolution of consumption is controlled by the Euler equation </a:t>
            </a:r>
          </a:p>
          <a:p>
            <a:endParaRPr lang="en-US" sz="2000" dirty="0" smtClean="0"/>
          </a:p>
          <a:p>
            <a:r>
              <a:rPr lang="en-US" sz="2000" dirty="0" smtClean="0"/>
              <a:t>Where </a:t>
            </a:r>
            <a:r>
              <a:rPr lang="en-US" sz="2000" dirty="0" err="1" smtClean="0"/>
              <a:t>λ</a:t>
            </a:r>
            <a:r>
              <a:rPr lang="en-US" sz="2000" dirty="0" smtClean="0"/>
              <a:t>(c)is the instantaneous marginal utility of consumption function and </a:t>
            </a:r>
            <a:r>
              <a:rPr lang="en-US" sz="2000" dirty="0" err="1" smtClean="0"/>
              <a:t>r</a:t>
            </a:r>
            <a:r>
              <a:rPr lang="en-US" sz="2000" baseline="-25000" dirty="0" err="1" smtClean="0"/>
              <a:t>t+I</a:t>
            </a:r>
            <a:r>
              <a:rPr lang="en-US" sz="2000" baseline="-25000" dirty="0" smtClean="0"/>
              <a:t> </a:t>
            </a:r>
            <a:r>
              <a:rPr lang="en-US" sz="2000" dirty="0" smtClean="0"/>
              <a:t>is the real rate of interest from t to t + 1. </a:t>
            </a:r>
          </a:p>
          <a:p>
            <a:r>
              <a:rPr lang="en-US" sz="2000" dirty="0" smtClean="0"/>
              <a:t>If impatience is large enough so that </a:t>
            </a:r>
            <a:r>
              <a:rPr lang="en-US" sz="2000" dirty="0" err="1" smtClean="0"/>
              <a:t>δ</a:t>
            </a:r>
            <a:r>
              <a:rPr lang="en-US" sz="2000" dirty="0" smtClean="0"/>
              <a:t> ≥ r</a:t>
            </a:r>
            <a:r>
              <a:rPr lang="en-US" sz="2000" baseline="-25000" dirty="0" smtClean="0"/>
              <a:t>t+1</a:t>
            </a:r>
            <a:r>
              <a:rPr lang="en-US" sz="2000" dirty="0" smtClean="0"/>
              <a:t>, then the marginal utilities of consumption become more dispersed over time. </a:t>
            </a:r>
          </a:p>
          <a:p>
            <a:r>
              <a:rPr lang="en-US" sz="2000" dirty="0" smtClean="0"/>
              <a:t>When the rate of interest is greater than the rate of time preference, the distribution of marginal utilities in the cross section can either concentrate or disperse, depending on the cross-sectional dispersion of the innovations. </a:t>
            </a:r>
          </a:p>
          <a:p>
            <a:r>
              <a:rPr lang="en-US" sz="2000" dirty="0" smtClean="0"/>
              <a:t>The relationship between the dispersion of consumption and the dispersion of marginal utilities depends on the function </a:t>
            </a:r>
            <a:r>
              <a:rPr lang="en-US" sz="2000" dirty="0" err="1" smtClean="0"/>
              <a:t>λ</a:t>
            </a:r>
            <a:r>
              <a:rPr lang="en-US" sz="2000" dirty="0" smtClean="0"/>
              <a:t>.</a:t>
            </a:r>
            <a:endParaRPr lang="en-US" sz="2000" dirty="0"/>
          </a:p>
          <a:p>
            <a:endParaRPr lang="en-US" sz="2000" dirty="0"/>
          </a:p>
          <a:p>
            <a:endParaRPr lang="en-US" dirty="0"/>
          </a:p>
        </p:txBody>
      </p:sp>
      <p:pic>
        <p:nvPicPr>
          <p:cNvPr id="4" name="Picture 3" descr="Screen Shot 2015-04-06 at 10.24.54 A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82801" y="3046699"/>
            <a:ext cx="5441950" cy="388018"/>
          </a:xfrm>
          <a:prstGeom prst="rect">
            <a:avLst/>
          </a:prstGeom>
        </p:spPr>
      </p:pic>
    </p:spTree>
    <p:extLst>
      <p:ext uri="{BB962C8B-B14F-4D97-AF65-F5344CB8AC3E}">
        <p14:creationId xmlns:p14="http://schemas.microsoft.com/office/powerpoint/2010/main" val="38151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874"/>
            <a:ext cx="8229600" cy="746125"/>
          </a:xfrm>
        </p:spPr>
        <p:txBody>
          <a:bodyPr>
            <a:normAutofit fontScale="90000"/>
          </a:bodyPr>
          <a:lstStyle/>
          <a:p>
            <a:r>
              <a:rPr lang="en-US" dirty="0" smtClean="0"/>
              <a:t>Borrowing Constraints, Buffer Stock Saving</a:t>
            </a:r>
            <a:r>
              <a:rPr lang="en-US" dirty="0"/>
              <a:t>, and Earnings </a:t>
            </a:r>
            <a:r>
              <a:rPr lang="en-US" dirty="0" smtClean="0"/>
              <a:t>Dispersion </a:t>
            </a:r>
            <a:r>
              <a:rPr lang="en-US" dirty="0"/>
              <a:t/>
            </a:r>
            <a:br>
              <a:rPr lang="en-US" dirty="0"/>
            </a:br>
            <a:endParaRPr lang="en-US" dirty="0"/>
          </a:p>
        </p:txBody>
      </p:sp>
      <p:sp>
        <p:nvSpPr>
          <p:cNvPr id="3" name="Content Placeholder 2"/>
          <p:cNvSpPr>
            <a:spLocks noGrp="1"/>
          </p:cNvSpPr>
          <p:nvPr>
            <p:ph idx="1"/>
          </p:nvPr>
        </p:nvSpPr>
        <p:spPr/>
        <p:txBody>
          <a:bodyPr/>
          <a:lstStyle/>
          <a:p>
            <a:r>
              <a:rPr lang="en-US" sz="2000" dirty="0" smtClean="0"/>
              <a:t>Buffer Stock- An </a:t>
            </a:r>
            <a:r>
              <a:rPr lang="en-US" sz="2000" dirty="0"/>
              <a:t>inability to borrow does not imply an inability to save, and even those who cannot borrow and have no wish to accumulate will typically have a working balance of cash on hand that acts as a reservoir for emergencies and </a:t>
            </a:r>
            <a:r>
              <a:rPr lang="en-US" sz="2000" dirty="0" smtClean="0"/>
              <a:t>smooth </a:t>
            </a:r>
            <a:r>
              <a:rPr lang="en-US" sz="2000" dirty="0"/>
              <a:t>over short-term fluctuations in earnings. </a:t>
            </a:r>
          </a:p>
          <a:p>
            <a:r>
              <a:rPr lang="en-US" sz="2000" dirty="0"/>
              <a:t>Because assets buffer </a:t>
            </a:r>
            <a:r>
              <a:rPr lang="en-US" sz="2000" dirty="0" smtClean="0"/>
              <a:t>consumption </a:t>
            </a:r>
            <a:r>
              <a:rPr lang="en-US" sz="2000" dirty="0"/>
              <a:t>against earnings fluctuations, consumption </a:t>
            </a:r>
            <a:r>
              <a:rPr lang="en-US" sz="2000" dirty="0" smtClean="0"/>
              <a:t>inequality in </a:t>
            </a:r>
            <a:r>
              <a:rPr lang="en-US" sz="2000" dirty="0"/>
              <a:t>the cross section as well as over </a:t>
            </a:r>
            <a:r>
              <a:rPr lang="en-US" sz="2000" dirty="0" smtClean="0"/>
              <a:t>time will </a:t>
            </a:r>
            <a:r>
              <a:rPr lang="en-US" sz="2000" dirty="0"/>
              <a:t>be less than earnings </a:t>
            </a:r>
            <a:r>
              <a:rPr lang="en-US" sz="2000" dirty="0" smtClean="0"/>
              <a:t>inequality</a:t>
            </a:r>
            <a:r>
              <a:rPr lang="en-US" sz="2000" dirty="0"/>
              <a:t>, which, since assets are small, will be close to income </a:t>
            </a:r>
            <a:r>
              <a:rPr lang="en-US" sz="2000" dirty="0" smtClean="0"/>
              <a:t>inequality </a:t>
            </a:r>
            <a:endParaRPr lang="en-US" sz="2000" dirty="0"/>
          </a:p>
          <a:p>
            <a:endParaRPr lang="en-US" dirty="0"/>
          </a:p>
          <a:p>
            <a:endParaRPr lang="en-US" dirty="0"/>
          </a:p>
        </p:txBody>
      </p:sp>
    </p:spTree>
    <p:extLst>
      <p:ext uri="{BB962C8B-B14F-4D97-AF65-F5344CB8AC3E}">
        <p14:creationId xmlns:p14="http://schemas.microsoft.com/office/powerpoint/2010/main" val="3648814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821</TotalTime>
  <Words>1076</Words>
  <Application>Microsoft Office PowerPoint</Application>
  <PresentationFormat>On-screen Show (4:3)</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      Intertemporal choice and inequality</vt:lpstr>
      <vt:lpstr>Overview</vt:lpstr>
      <vt:lpstr>Data</vt:lpstr>
      <vt:lpstr>Evidences-Within-Cohort Age Profiles of Consumption Inequality  </vt:lpstr>
      <vt:lpstr>Evidences –Cohort Age Profiles of inequality in Earnings and Income  </vt:lpstr>
      <vt:lpstr>Theoretical Interpretations-Inequality and the Permanent Income Hypothesis  </vt:lpstr>
      <vt:lpstr>Theoretical Interpretations-Inequality and the Permanent Income Hypothesis </vt:lpstr>
      <vt:lpstr>Theoretical Implications- Relaxing Certainty Equivalence  </vt:lpstr>
      <vt:lpstr>Borrowing Constraints, Buffer Stock Saving, and Earnings Dispersion  </vt:lpstr>
      <vt:lpstr>Insurance and Consumption Inequality  </vt:lpstr>
      <vt:lpstr>Conclusions and Further Implications  </vt:lpstr>
      <vt:lpstr>Conclusions and Further Implications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Intertemporal choice and inequality</dc:title>
  <dc:creator>jiaxin quan</dc:creator>
  <cp:lastModifiedBy>Jeffrey Nugent</cp:lastModifiedBy>
  <cp:revision>26</cp:revision>
  <dcterms:created xsi:type="dcterms:W3CDTF">2015-04-06T05:41:28Z</dcterms:created>
  <dcterms:modified xsi:type="dcterms:W3CDTF">2015-04-06T20:51:35Z</dcterms:modified>
</cp:coreProperties>
</file>