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66" r:id="rId7"/>
    <p:sldId id="265" r:id="rId8"/>
    <p:sldId id="267" r:id="rId9"/>
    <p:sldId id="269" r:id="rId10"/>
    <p:sldId id="268" r:id="rId11"/>
    <p:sldId id="271" r:id="rId12"/>
    <p:sldId id="272" r:id="rId13"/>
    <p:sldId id="273" r:id="rId14"/>
    <p:sldId id="259" r:id="rId15"/>
    <p:sldId id="274" r:id="rId16"/>
    <p:sldId id="262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2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2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9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1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6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9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0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4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1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DD8D-1159-4BFF-8DB1-4A1C964127C8}" type="datetimeFigureOut">
              <a:rPr lang="zh-CN" altLang="en-US" smtClean="0"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2A02-06ED-4782-A463-75F4B0F9A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Relative Price and Relative Prosperity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By Chang-Tai </a:t>
            </a:r>
            <a:r>
              <a:rPr lang="en-US" altLang="zh-CN" dirty="0" err="1" smtClean="0"/>
              <a:t>Hsien</a:t>
            </a:r>
            <a:r>
              <a:rPr lang="en-US" altLang="zh-CN" dirty="0" smtClean="0"/>
              <a:t> and Peter J. </a:t>
            </a:r>
            <a:r>
              <a:rPr lang="en-US" altLang="zh-CN" dirty="0" err="1" smtClean="0"/>
              <a:t>Klenow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0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 explanation for </a:t>
                </a:r>
                <a:r>
                  <a:rPr lang="en-US" altLang="zh-CN" dirty="0" smtClean="0"/>
                  <a:t>stylized fact 1 and 2: </a:t>
                </a:r>
              </a:p>
              <a:p>
                <a:r>
                  <a:rPr lang="en-US" altLang="zh-CN" dirty="0" smtClean="0"/>
                  <a:t>Relative </a:t>
                </a:r>
                <a:r>
                  <a:rPr lang="en-US" altLang="zh-CN" dirty="0"/>
                  <a:t>price of investment </a:t>
                </a:r>
                <a:r>
                  <a:rPr lang="en-US" altLang="zh-CN" dirty="0" smtClean="0"/>
                  <a:t>goods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It is higher in </a:t>
                </a:r>
                <a:r>
                  <a:rPr lang="en-US" altLang="zh-CN" dirty="0"/>
                  <a:t>poor country </a:t>
                </a:r>
                <a:r>
                  <a:rPr lang="en-US" altLang="zh-CN" dirty="0" smtClean="0"/>
                  <a:t>than </a:t>
                </a:r>
                <a:r>
                  <a:rPr lang="en-US" altLang="zh-CN" dirty="0"/>
                  <a:t>in rich country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Actually, price of investment is no higher in poor countries but price of consumption goods is lower in poor countries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9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Explanation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5336"/>
            <a:ext cx="10125456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Explanation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44" y="1481328"/>
            <a:ext cx="10658856" cy="46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Model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Next: why is the relative price of investment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higher in poor countries?</a:t>
                </a:r>
              </a:p>
              <a:p>
                <a:r>
                  <a:rPr lang="en-US" altLang="zh-CN" dirty="0" smtClean="0"/>
                  <a:t>Still a two sector economy of country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Cobb-Douglas PF, constant return to scales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mtClean="0">
                        <a:latin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TFP in each sector,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stays constant </a:t>
                </a:r>
                <a:r>
                  <a:rPr lang="en-US" altLang="zh-CN" dirty="0"/>
                  <a:t>across countries and across sectors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Consumption goods and investment goods are produced by representative firms facing competitive output and input markets</a:t>
                </a:r>
              </a:p>
              <a:p>
                <a:r>
                  <a:rPr lang="en-US" altLang="zh-CN" dirty="0" smtClean="0"/>
                  <a:t>A sales tax on investment goods</a:t>
                </a:r>
              </a:p>
              <a:p>
                <a:r>
                  <a:rPr lang="en-US" altLang="zh-CN" dirty="0" smtClean="0"/>
                  <a:t>The profits for representative firms: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 smtClean="0"/>
                  <a:t> and rental 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dirty="0" smtClean="0"/>
                  <a:t> of capital are the same in each sector</a:t>
                </a:r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0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Assuming that firms maximize profits, we can get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Two factors that will make relative price of investment higher in poor countries: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Low productivity in producing investment goods: One may expect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are lower in poor countries,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are </a:t>
                </a:r>
                <a:r>
                  <a:rPr lang="en-US" altLang="zh-CN" dirty="0" smtClean="0"/>
                  <a:t>lower in a higher degree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High investment tax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in poor countries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5447"/>
          </a:xfrm>
        </p:spPr>
        <p:txBody>
          <a:bodyPr/>
          <a:lstStyle/>
          <a:p>
            <a:r>
              <a:rPr lang="en-US" altLang="zh-CN" dirty="0" smtClean="0"/>
              <a:t>There are several explanations for stylized fact 1</a:t>
            </a:r>
          </a:p>
          <a:p>
            <a:r>
              <a:rPr lang="en-US" altLang="zh-CN" dirty="0" smtClean="0"/>
              <a:t>But if take stylized fact 2 into account, low productivity in producing investment goods and high investment tax in poor countries may be the two most credible explanations</a:t>
            </a:r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54743" y="3898203"/>
            <a:ext cx="8292877" cy="2233077"/>
            <a:chOff x="1754743" y="3898203"/>
            <a:chExt cx="8292877" cy="22330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任意多边形 7"/>
                <p:cNvSpPr/>
                <p:nvPr/>
              </p:nvSpPr>
              <p:spPr>
                <a:xfrm>
                  <a:off x="1754743" y="3898204"/>
                  <a:ext cx="1600658" cy="1039556"/>
                </a:xfrm>
                <a:custGeom>
                  <a:avLst/>
                  <a:gdLst>
                    <a:gd name="connsiteX0" fmla="*/ 0 w 1600658"/>
                    <a:gd name="connsiteY0" fmla="*/ 160066 h 2233077"/>
                    <a:gd name="connsiteX1" fmla="*/ 160066 w 1600658"/>
                    <a:gd name="connsiteY1" fmla="*/ 0 h 2233077"/>
                    <a:gd name="connsiteX2" fmla="*/ 1440592 w 1600658"/>
                    <a:gd name="connsiteY2" fmla="*/ 0 h 2233077"/>
                    <a:gd name="connsiteX3" fmla="*/ 1600658 w 1600658"/>
                    <a:gd name="connsiteY3" fmla="*/ 160066 h 2233077"/>
                    <a:gd name="connsiteX4" fmla="*/ 1600658 w 1600658"/>
                    <a:gd name="connsiteY4" fmla="*/ 2073011 h 2233077"/>
                    <a:gd name="connsiteX5" fmla="*/ 1440592 w 1600658"/>
                    <a:gd name="connsiteY5" fmla="*/ 2233077 h 2233077"/>
                    <a:gd name="connsiteX6" fmla="*/ 160066 w 1600658"/>
                    <a:gd name="connsiteY6" fmla="*/ 2233077 h 2233077"/>
                    <a:gd name="connsiteX7" fmla="*/ 0 w 1600658"/>
                    <a:gd name="connsiteY7" fmla="*/ 2073011 h 2233077"/>
                    <a:gd name="connsiteX8" fmla="*/ 0 w 1600658"/>
                    <a:gd name="connsiteY8" fmla="*/ 160066 h 223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658" h="2233077">
                      <a:moveTo>
                        <a:pt x="0" y="160066"/>
                      </a:moveTo>
                      <a:cubicBezTo>
                        <a:pt x="0" y="71664"/>
                        <a:pt x="71664" y="0"/>
                        <a:pt x="160066" y="0"/>
                      </a:cubicBezTo>
                      <a:lnTo>
                        <a:pt x="1440592" y="0"/>
                      </a:lnTo>
                      <a:cubicBezTo>
                        <a:pt x="1528994" y="0"/>
                        <a:pt x="1600658" y="71664"/>
                        <a:pt x="1600658" y="160066"/>
                      </a:cubicBezTo>
                      <a:lnTo>
                        <a:pt x="1600658" y="2073011"/>
                      </a:lnTo>
                      <a:cubicBezTo>
                        <a:pt x="1600658" y="2161413"/>
                        <a:pt x="1528994" y="2233077"/>
                        <a:pt x="1440592" y="2233077"/>
                      </a:cubicBezTo>
                      <a:lnTo>
                        <a:pt x="160066" y="2233077"/>
                      </a:lnTo>
                      <a:cubicBezTo>
                        <a:pt x="71664" y="2233077"/>
                        <a:pt x="0" y="2161413"/>
                        <a:pt x="0" y="2073011"/>
                      </a:cubicBezTo>
                      <a:lnTo>
                        <a:pt x="0" y="160066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9272" tIns="119272" rIns="119272" bIns="11927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900" kern="1200" dirty="0" smtClean="0"/>
                    <a:t>Low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a14:m>
                  <a:r>
                    <a:rPr lang="en-US" altLang="zh-CN" sz="1900" kern="1200" dirty="0" smtClean="0"/>
                    <a:t> </a:t>
                  </a:r>
                  <a:endParaRPr lang="zh-CN" altLang="en-US" sz="1900" kern="1200" dirty="0"/>
                </a:p>
              </p:txBody>
            </p:sp>
          </mc:Choice>
          <mc:Fallback xmlns="">
            <p:sp>
              <p:nvSpPr>
                <p:cNvPr id="8" name="任意多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743" y="3898204"/>
                  <a:ext cx="1600658" cy="1039556"/>
                </a:xfrm>
                <a:custGeom>
                  <a:avLst/>
                  <a:gdLst>
                    <a:gd name="connsiteX0" fmla="*/ 0 w 1600658"/>
                    <a:gd name="connsiteY0" fmla="*/ 160066 h 2233077"/>
                    <a:gd name="connsiteX1" fmla="*/ 160066 w 1600658"/>
                    <a:gd name="connsiteY1" fmla="*/ 0 h 2233077"/>
                    <a:gd name="connsiteX2" fmla="*/ 1440592 w 1600658"/>
                    <a:gd name="connsiteY2" fmla="*/ 0 h 2233077"/>
                    <a:gd name="connsiteX3" fmla="*/ 1600658 w 1600658"/>
                    <a:gd name="connsiteY3" fmla="*/ 160066 h 2233077"/>
                    <a:gd name="connsiteX4" fmla="*/ 1600658 w 1600658"/>
                    <a:gd name="connsiteY4" fmla="*/ 2073011 h 2233077"/>
                    <a:gd name="connsiteX5" fmla="*/ 1440592 w 1600658"/>
                    <a:gd name="connsiteY5" fmla="*/ 2233077 h 2233077"/>
                    <a:gd name="connsiteX6" fmla="*/ 160066 w 1600658"/>
                    <a:gd name="connsiteY6" fmla="*/ 2233077 h 2233077"/>
                    <a:gd name="connsiteX7" fmla="*/ 0 w 1600658"/>
                    <a:gd name="connsiteY7" fmla="*/ 2073011 h 2233077"/>
                    <a:gd name="connsiteX8" fmla="*/ 0 w 1600658"/>
                    <a:gd name="connsiteY8" fmla="*/ 160066 h 223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658" h="2233077">
                      <a:moveTo>
                        <a:pt x="0" y="160066"/>
                      </a:moveTo>
                      <a:cubicBezTo>
                        <a:pt x="0" y="71664"/>
                        <a:pt x="71664" y="0"/>
                        <a:pt x="160066" y="0"/>
                      </a:cubicBezTo>
                      <a:lnTo>
                        <a:pt x="1440592" y="0"/>
                      </a:lnTo>
                      <a:cubicBezTo>
                        <a:pt x="1528994" y="0"/>
                        <a:pt x="1600658" y="71664"/>
                        <a:pt x="1600658" y="160066"/>
                      </a:cubicBezTo>
                      <a:lnTo>
                        <a:pt x="1600658" y="2073011"/>
                      </a:lnTo>
                      <a:cubicBezTo>
                        <a:pt x="1600658" y="2161413"/>
                        <a:pt x="1528994" y="2233077"/>
                        <a:pt x="1440592" y="2233077"/>
                      </a:cubicBezTo>
                      <a:lnTo>
                        <a:pt x="160066" y="2233077"/>
                      </a:lnTo>
                      <a:cubicBezTo>
                        <a:pt x="71664" y="2233077"/>
                        <a:pt x="0" y="2161413"/>
                        <a:pt x="0" y="2073011"/>
                      </a:cubicBezTo>
                      <a:lnTo>
                        <a:pt x="0" y="160066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任意多边形 9"/>
                <p:cNvSpPr/>
                <p:nvPr/>
              </p:nvSpPr>
              <p:spPr>
                <a:xfrm>
                  <a:off x="3985483" y="3898203"/>
                  <a:ext cx="1600658" cy="2233077"/>
                </a:xfrm>
                <a:custGeom>
                  <a:avLst/>
                  <a:gdLst>
                    <a:gd name="connsiteX0" fmla="*/ 0 w 1600658"/>
                    <a:gd name="connsiteY0" fmla="*/ 160066 h 2233077"/>
                    <a:gd name="connsiteX1" fmla="*/ 160066 w 1600658"/>
                    <a:gd name="connsiteY1" fmla="*/ 0 h 2233077"/>
                    <a:gd name="connsiteX2" fmla="*/ 1440592 w 1600658"/>
                    <a:gd name="connsiteY2" fmla="*/ 0 h 2233077"/>
                    <a:gd name="connsiteX3" fmla="*/ 1600658 w 1600658"/>
                    <a:gd name="connsiteY3" fmla="*/ 160066 h 2233077"/>
                    <a:gd name="connsiteX4" fmla="*/ 1600658 w 1600658"/>
                    <a:gd name="connsiteY4" fmla="*/ 2073011 h 2233077"/>
                    <a:gd name="connsiteX5" fmla="*/ 1440592 w 1600658"/>
                    <a:gd name="connsiteY5" fmla="*/ 2233077 h 2233077"/>
                    <a:gd name="connsiteX6" fmla="*/ 160066 w 1600658"/>
                    <a:gd name="connsiteY6" fmla="*/ 2233077 h 2233077"/>
                    <a:gd name="connsiteX7" fmla="*/ 0 w 1600658"/>
                    <a:gd name="connsiteY7" fmla="*/ 2073011 h 2233077"/>
                    <a:gd name="connsiteX8" fmla="*/ 0 w 1600658"/>
                    <a:gd name="connsiteY8" fmla="*/ 160066 h 223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658" h="2233077">
                      <a:moveTo>
                        <a:pt x="0" y="160066"/>
                      </a:moveTo>
                      <a:cubicBezTo>
                        <a:pt x="0" y="71664"/>
                        <a:pt x="71664" y="0"/>
                        <a:pt x="160066" y="0"/>
                      </a:cubicBezTo>
                      <a:lnTo>
                        <a:pt x="1440592" y="0"/>
                      </a:lnTo>
                      <a:cubicBezTo>
                        <a:pt x="1528994" y="0"/>
                        <a:pt x="1600658" y="71664"/>
                        <a:pt x="1600658" y="160066"/>
                      </a:cubicBezTo>
                      <a:lnTo>
                        <a:pt x="1600658" y="2073011"/>
                      </a:lnTo>
                      <a:cubicBezTo>
                        <a:pt x="1600658" y="2161413"/>
                        <a:pt x="1528994" y="2233077"/>
                        <a:pt x="1440592" y="2233077"/>
                      </a:cubicBezTo>
                      <a:lnTo>
                        <a:pt x="160066" y="2233077"/>
                      </a:lnTo>
                      <a:cubicBezTo>
                        <a:pt x="71664" y="2233077"/>
                        <a:pt x="0" y="2161413"/>
                        <a:pt x="0" y="2073011"/>
                      </a:cubicBezTo>
                      <a:lnTo>
                        <a:pt x="0" y="160066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5462" tIns="115462" rIns="115462" bIns="115462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800" kern="1200" dirty="0" smtClean="0"/>
                    <a:t>Higher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800" i="1" kern="1200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800" i="1" kern="120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1800" i="1" kern="120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altLang="zh-CN" sz="1800" b="0" i="1" kern="12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altLang="zh-CN" sz="1800" kern="1200" dirty="0" smtClean="0"/>
                    <a:t> in poor countries </a:t>
                  </a:r>
                  <a:endParaRPr lang="zh-CN" altLang="en-US" sz="1800" kern="1200" dirty="0"/>
                </a:p>
              </p:txBody>
            </p:sp>
          </mc:Choice>
          <mc:Fallback xmlns="">
            <p:sp>
              <p:nvSpPr>
                <p:cNvPr id="10" name="任意多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483" y="3898203"/>
                  <a:ext cx="1600658" cy="2233077"/>
                </a:xfrm>
                <a:custGeom>
                  <a:avLst/>
                  <a:gdLst>
                    <a:gd name="connsiteX0" fmla="*/ 0 w 1600658"/>
                    <a:gd name="connsiteY0" fmla="*/ 160066 h 2233077"/>
                    <a:gd name="connsiteX1" fmla="*/ 160066 w 1600658"/>
                    <a:gd name="connsiteY1" fmla="*/ 0 h 2233077"/>
                    <a:gd name="connsiteX2" fmla="*/ 1440592 w 1600658"/>
                    <a:gd name="connsiteY2" fmla="*/ 0 h 2233077"/>
                    <a:gd name="connsiteX3" fmla="*/ 1600658 w 1600658"/>
                    <a:gd name="connsiteY3" fmla="*/ 160066 h 2233077"/>
                    <a:gd name="connsiteX4" fmla="*/ 1600658 w 1600658"/>
                    <a:gd name="connsiteY4" fmla="*/ 2073011 h 2233077"/>
                    <a:gd name="connsiteX5" fmla="*/ 1440592 w 1600658"/>
                    <a:gd name="connsiteY5" fmla="*/ 2233077 h 2233077"/>
                    <a:gd name="connsiteX6" fmla="*/ 160066 w 1600658"/>
                    <a:gd name="connsiteY6" fmla="*/ 2233077 h 2233077"/>
                    <a:gd name="connsiteX7" fmla="*/ 0 w 1600658"/>
                    <a:gd name="connsiteY7" fmla="*/ 2073011 h 2233077"/>
                    <a:gd name="connsiteX8" fmla="*/ 0 w 1600658"/>
                    <a:gd name="connsiteY8" fmla="*/ 160066 h 223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658" h="2233077">
                      <a:moveTo>
                        <a:pt x="0" y="160066"/>
                      </a:moveTo>
                      <a:cubicBezTo>
                        <a:pt x="0" y="71664"/>
                        <a:pt x="71664" y="0"/>
                        <a:pt x="160066" y="0"/>
                      </a:cubicBezTo>
                      <a:lnTo>
                        <a:pt x="1440592" y="0"/>
                      </a:lnTo>
                      <a:cubicBezTo>
                        <a:pt x="1528994" y="0"/>
                        <a:pt x="1600658" y="71664"/>
                        <a:pt x="1600658" y="160066"/>
                      </a:cubicBezTo>
                      <a:lnTo>
                        <a:pt x="1600658" y="2073011"/>
                      </a:lnTo>
                      <a:cubicBezTo>
                        <a:pt x="1600658" y="2161413"/>
                        <a:pt x="1528994" y="2233077"/>
                        <a:pt x="1440592" y="2233077"/>
                      </a:cubicBezTo>
                      <a:lnTo>
                        <a:pt x="160066" y="2233077"/>
                      </a:lnTo>
                      <a:cubicBezTo>
                        <a:pt x="71664" y="2233077"/>
                        <a:pt x="0" y="2161413"/>
                        <a:pt x="0" y="2073011"/>
                      </a:cubicBezTo>
                      <a:lnTo>
                        <a:pt x="0" y="160066"/>
                      </a:lnTo>
                      <a:close/>
                    </a:path>
                  </a:pathLst>
                </a:custGeom>
                <a:blipFill rotWithShape="0">
                  <a:blip r:embed="rId3"/>
                  <a:stretch>
                    <a:fillRect l="-1515" r="-34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任意多边形 10"/>
            <p:cNvSpPr/>
            <p:nvPr/>
          </p:nvSpPr>
          <p:spPr>
            <a:xfrm>
              <a:off x="5743661" y="4819417"/>
              <a:ext cx="333943" cy="390650"/>
            </a:xfrm>
            <a:custGeom>
              <a:avLst/>
              <a:gdLst>
                <a:gd name="connsiteX0" fmla="*/ 0 w 333943"/>
                <a:gd name="connsiteY0" fmla="*/ 78130 h 390650"/>
                <a:gd name="connsiteX1" fmla="*/ 166972 w 333943"/>
                <a:gd name="connsiteY1" fmla="*/ 78130 h 390650"/>
                <a:gd name="connsiteX2" fmla="*/ 166972 w 333943"/>
                <a:gd name="connsiteY2" fmla="*/ 0 h 390650"/>
                <a:gd name="connsiteX3" fmla="*/ 333943 w 333943"/>
                <a:gd name="connsiteY3" fmla="*/ 195325 h 390650"/>
                <a:gd name="connsiteX4" fmla="*/ 166972 w 333943"/>
                <a:gd name="connsiteY4" fmla="*/ 390650 h 390650"/>
                <a:gd name="connsiteX5" fmla="*/ 166972 w 333943"/>
                <a:gd name="connsiteY5" fmla="*/ 312520 h 390650"/>
                <a:gd name="connsiteX6" fmla="*/ 0 w 333943"/>
                <a:gd name="connsiteY6" fmla="*/ 312520 h 390650"/>
                <a:gd name="connsiteX7" fmla="*/ 0 w 333943"/>
                <a:gd name="connsiteY7" fmla="*/ 78130 h 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943" h="390650">
                  <a:moveTo>
                    <a:pt x="0" y="78130"/>
                  </a:moveTo>
                  <a:lnTo>
                    <a:pt x="166972" y="78130"/>
                  </a:lnTo>
                  <a:lnTo>
                    <a:pt x="166972" y="0"/>
                  </a:lnTo>
                  <a:lnTo>
                    <a:pt x="333943" y="195325"/>
                  </a:lnTo>
                  <a:lnTo>
                    <a:pt x="166972" y="390650"/>
                  </a:lnTo>
                  <a:lnTo>
                    <a:pt x="166972" y="312520"/>
                  </a:lnTo>
                  <a:lnTo>
                    <a:pt x="0" y="312520"/>
                  </a:lnTo>
                  <a:lnTo>
                    <a:pt x="0" y="7813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8130" rIns="100183" bIns="7813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任意多边形 11"/>
                <p:cNvSpPr/>
                <p:nvPr/>
              </p:nvSpPr>
              <p:spPr>
                <a:xfrm>
                  <a:off x="6216222" y="3898203"/>
                  <a:ext cx="1600658" cy="2233077"/>
                </a:xfrm>
                <a:custGeom>
                  <a:avLst/>
                  <a:gdLst>
                    <a:gd name="connsiteX0" fmla="*/ 0 w 1600658"/>
                    <a:gd name="connsiteY0" fmla="*/ 160066 h 2233077"/>
                    <a:gd name="connsiteX1" fmla="*/ 160066 w 1600658"/>
                    <a:gd name="connsiteY1" fmla="*/ 0 h 2233077"/>
                    <a:gd name="connsiteX2" fmla="*/ 1440592 w 1600658"/>
                    <a:gd name="connsiteY2" fmla="*/ 0 h 2233077"/>
                    <a:gd name="connsiteX3" fmla="*/ 1600658 w 1600658"/>
                    <a:gd name="connsiteY3" fmla="*/ 160066 h 2233077"/>
                    <a:gd name="connsiteX4" fmla="*/ 1600658 w 1600658"/>
                    <a:gd name="connsiteY4" fmla="*/ 2073011 h 2233077"/>
                    <a:gd name="connsiteX5" fmla="*/ 1440592 w 1600658"/>
                    <a:gd name="connsiteY5" fmla="*/ 2233077 h 2233077"/>
                    <a:gd name="connsiteX6" fmla="*/ 160066 w 1600658"/>
                    <a:gd name="connsiteY6" fmla="*/ 2233077 h 2233077"/>
                    <a:gd name="connsiteX7" fmla="*/ 0 w 1600658"/>
                    <a:gd name="connsiteY7" fmla="*/ 2073011 h 2233077"/>
                    <a:gd name="connsiteX8" fmla="*/ 0 w 1600658"/>
                    <a:gd name="connsiteY8" fmla="*/ 160066 h 223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658" h="2233077">
                      <a:moveTo>
                        <a:pt x="0" y="160066"/>
                      </a:moveTo>
                      <a:cubicBezTo>
                        <a:pt x="0" y="71664"/>
                        <a:pt x="71664" y="0"/>
                        <a:pt x="160066" y="0"/>
                      </a:cubicBezTo>
                      <a:lnTo>
                        <a:pt x="1440592" y="0"/>
                      </a:lnTo>
                      <a:cubicBezTo>
                        <a:pt x="1528994" y="0"/>
                        <a:pt x="1600658" y="71664"/>
                        <a:pt x="1600658" y="160066"/>
                      </a:cubicBezTo>
                      <a:lnTo>
                        <a:pt x="1600658" y="2073011"/>
                      </a:lnTo>
                      <a:cubicBezTo>
                        <a:pt x="1600658" y="2161413"/>
                        <a:pt x="1528994" y="2233077"/>
                        <a:pt x="1440592" y="2233077"/>
                      </a:cubicBezTo>
                      <a:lnTo>
                        <a:pt x="160066" y="2233077"/>
                      </a:lnTo>
                      <a:cubicBezTo>
                        <a:pt x="71664" y="2233077"/>
                        <a:pt x="0" y="2161413"/>
                        <a:pt x="0" y="2073011"/>
                      </a:cubicBezTo>
                      <a:lnTo>
                        <a:pt x="0" y="160066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5462" tIns="115462" rIns="115462" bIns="115462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800" kern="1200" dirty="0" smtClean="0"/>
                    <a:t>For rich countries: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kern="120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kern="12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𝑑𝑜𝑚</m:t>
                          </m:r>
                        </m:sub>
                        <m:sup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a14:m>
                  <a:endParaRPr lang="en-US" altLang="zh-CN" sz="1800" kern="1200" dirty="0" smtClean="0"/>
                </a:p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800" kern="1200" dirty="0" smtClean="0"/>
                    <a:t>For poor countries: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kern="120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sz="18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1800" i="1" kern="12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𝑑𝑜𝑚</m:t>
                          </m:r>
                        </m:sub>
                        <m:sup>
                          <m:r>
                            <a:rPr lang="en-US" altLang="zh-CN" sz="1800" i="1" kern="120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a14:m>
                  <a:r>
                    <a:rPr lang="en-US" altLang="zh-CN" sz="1800" kern="1200" dirty="0" smtClean="0"/>
                    <a:t> </a:t>
                  </a:r>
                  <a:endParaRPr lang="zh-CN" altLang="en-US" sz="1800" kern="1200" dirty="0"/>
                </a:p>
              </p:txBody>
            </p:sp>
          </mc:Choice>
          <mc:Fallback xmlns="">
            <p:sp>
              <p:nvSpPr>
                <p:cNvPr id="12" name="任意多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222" y="3898203"/>
                  <a:ext cx="1600658" cy="2233077"/>
                </a:xfrm>
                <a:custGeom>
                  <a:avLst/>
                  <a:gdLst>
                    <a:gd name="connsiteX0" fmla="*/ 0 w 1600658"/>
                    <a:gd name="connsiteY0" fmla="*/ 160066 h 2233077"/>
                    <a:gd name="connsiteX1" fmla="*/ 160066 w 1600658"/>
                    <a:gd name="connsiteY1" fmla="*/ 0 h 2233077"/>
                    <a:gd name="connsiteX2" fmla="*/ 1440592 w 1600658"/>
                    <a:gd name="connsiteY2" fmla="*/ 0 h 2233077"/>
                    <a:gd name="connsiteX3" fmla="*/ 1600658 w 1600658"/>
                    <a:gd name="connsiteY3" fmla="*/ 160066 h 2233077"/>
                    <a:gd name="connsiteX4" fmla="*/ 1600658 w 1600658"/>
                    <a:gd name="connsiteY4" fmla="*/ 2073011 h 2233077"/>
                    <a:gd name="connsiteX5" fmla="*/ 1440592 w 1600658"/>
                    <a:gd name="connsiteY5" fmla="*/ 2233077 h 2233077"/>
                    <a:gd name="connsiteX6" fmla="*/ 160066 w 1600658"/>
                    <a:gd name="connsiteY6" fmla="*/ 2233077 h 2233077"/>
                    <a:gd name="connsiteX7" fmla="*/ 0 w 1600658"/>
                    <a:gd name="connsiteY7" fmla="*/ 2073011 h 2233077"/>
                    <a:gd name="connsiteX8" fmla="*/ 0 w 1600658"/>
                    <a:gd name="connsiteY8" fmla="*/ 160066 h 223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658" h="2233077">
                      <a:moveTo>
                        <a:pt x="0" y="160066"/>
                      </a:moveTo>
                      <a:cubicBezTo>
                        <a:pt x="0" y="71664"/>
                        <a:pt x="71664" y="0"/>
                        <a:pt x="160066" y="0"/>
                      </a:cubicBezTo>
                      <a:lnTo>
                        <a:pt x="1440592" y="0"/>
                      </a:lnTo>
                      <a:cubicBezTo>
                        <a:pt x="1528994" y="0"/>
                        <a:pt x="1600658" y="71664"/>
                        <a:pt x="1600658" y="160066"/>
                      </a:cubicBezTo>
                      <a:lnTo>
                        <a:pt x="1600658" y="2073011"/>
                      </a:lnTo>
                      <a:cubicBezTo>
                        <a:pt x="1600658" y="2161413"/>
                        <a:pt x="1528994" y="2233077"/>
                        <a:pt x="1440592" y="2233077"/>
                      </a:cubicBezTo>
                      <a:lnTo>
                        <a:pt x="160066" y="2233077"/>
                      </a:lnTo>
                      <a:cubicBezTo>
                        <a:pt x="71664" y="2233077"/>
                        <a:pt x="0" y="2161413"/>
                        <a:pt x="0" y="2073011"/>
                      </a:cubicBezTo>
                      <a:lnTo>
                        <a:pt x="0" y="160066"/>
                      </a:lnTo>
                      <a:close/>
                    </a:path>
                  </a:pathLst>
                </a:cu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任意多边形 12"/>
            <p:cNvSpPr/>
            <p:nvPr/>
          </p:nvSpPr>
          <p:spPr>
            <a:xfrm>
              <a:off x="7861121" y="4819417"/>
              <a:ext cx="560503" cy="390650"/>
            </a:xfrm>
            <a:custGeom>
              <a:avLst/>
              <a:gdLst>
                <a:gd name="connsiteX0" fmla="*/ 0 w 560503"/>
                <a:gd name="connsiteY0" fmla="*/ 195325 h 390650"/>
                <a:gd name="connsiteX1" fmla="*/ 195325 w 560503"/>
                <a:gd name="connsiteY1" fmla="*/ 0 h 390650"/>
                <a:gd name="connsiteX2" fmla="*/ 195325 w 560503"/>
                <a:gd name="connsiteY2" fmla="*/ 97663 h 390650"/>
                <a:gd name="connsiteX3" fmla="*/ 365178 w 560503"/>
                <a:gd name="connsiteY3" fmla="*/ 97663 h 390650"/>
                <a:gd name="connsiteX4" fmla="*/ 365178 w 560503"/>
                <a:gd name="connsiteY4" fmla="*/ 0 h 390650"/>
                <a:gd name="connsiteX5" fmla="*/ 560503 w 560503"/>
                <a:gd name="connsiteY5" fmla="*/ 195325 h 390650"/>
                <a:gd name="connsiteX6" fmla="*/ 365178 w 560503"/>
                <a:gd name="connsiteY6" fmla="*/ 390650 h 390650"/>
                <a:gd name="connsiteX7" fmla="*/ 365178 w 560503"/>
                <a:gd name="connsiteY7" fmla="*/ 292988 h 390650"/>
                <a:gd name="connsiteX8" fmla="*/ 195325 w 560503"/>
                <a:gd name="connsiteY8" fmla="*/ 292988 h 390650"/>
                <a:gd name="connsiteX9" fmla="*/ 195325 w 560503"/>
                <a:gd name="connsiteY9" fmla="*/ 390650 h 390650"/>
                <a:gd name="connsiteX10" fmla="*/ 0 w 560503"/>
                <a:gd name="connsiteY10" fmla="*/ 195325 h 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0503" h="390650">
                  <a:moveTo>
                    <a:pt x="0" y="195325"/>
                  </a:moveTo>
                  <a:lnTo>
                    <a:pt x="195325" y="0"/>
                  </a:lnTo>
                  <a:lnTo>
                    <a:pt x="195325" y="97663"/>
                  </a:lnTo>
                  <a:lnTo>
                    <a:pt x="365178" y="97663"/>
                  </a:lnTo>
                  <a:lnTo>
                    <a:pt x="365178" y="0"/>
                  </a:lnTo>
                  <a:lnTo>
                    <a:pt x="560503" y="195325"/>
                  </a:lnTo>
                  <a:lnTo>
                    <a:pt x="365178" y="390650"/>
                  </a:lnTo>
                  <a:lnTo>
                    <a:pt x="365178" y="292988"/>
                  </a:lnTo>
                  <a:lnTo>
                    <a:pt x="195325" y="292988"/>
                  </a:lnTo>
                  <a:lnTo>
                    <a:pt x="195325" y="390650"/>
                  </a:lnTo>
                  <a:lnTo>
                    <a:pt x="0" y="1953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8130" rIns="117195" bIns="7813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446962" y="3898203"/>
              <a:ext cx="1600658" cy="2233077"/>
            </a:xfrm>
            <a:custGeom>
              <a:avLst/>
              <a:gdLst>
                <a:gd name="connsiteX0" fmla="*/ 0 w 1600658"/>
                <a:gd name="connsiteY0" fmla="*/ 160066 h 2233077"/>
                <a:gd name="connsiteX1" fmla="*/ 160066 w 1600658"/>
                <a:gd name="connsiteY1" fmla="*/ 0 h 2233077"/>
                <a:gd name="connsiteX2" fmla="*/ 1440592 w 1600658"/>
                <a:gd name="connsiteY2" fmla="*/ 0 h 2233077"/>
                <a:gd name="connsiteX3" fmla="*/ 1600658 w 1600658"/>
                <a:gd name="connsiteY3" fmla="*/ 160066 h 2233077"/>
                <a:gd name="connsiteX4" fmla="*/ 1600658 w 1600658"/>
                <a:gd name="connsiteY4" fmla="*/ 2073011 h 2233077"/>
                <a:gd name="connsiteX5" fmla="*/ 1440592 w 1600658"/>
                <a:gd name="connsiteY5" fmla="*/ 2233077 h 2233077"/>
                <a:gd name="connsiteX6" fmla="*/ 160066 w 1600658"/>
                <a:gd name="connsiteY6" fmla="*/ 2233077 h 2233077"/>
                <a:gd name="connsiteX7" fmla="*/ 0 w 1600658"/>
                <a:gd name="connsiteY7" fmla="*/ 2073011 h 2233077"/>
                <a:gd name="connsiteX8" fmla="*/ 0 w 1600658"/>
                <a:gd name="connsiteY8" fmla="*/ 160066 h 223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658" h="2233077">
                  <a:moveTo>
                    <a:pt x="0" y="160066"/>
                  </a:moveTo>
                  <a:cubicBezTo>
                    <a:pt x="0" y="71664"/>
                    <a:pt x="71664" y="0"/>
                    <a:pt x="160066" y="0"/>
                  </a:cubicBezTo>
                  <a:lnTo>
                    <a:pt x="1440592" y="0"/>
                  </a:lnTo>
                  <a:cubicBezTo>
                    <a:pt x="1528994" y="0"/>
                    <a:pt x="1600658" y="71664"/>
                    <a:pt x="1600658" y="160066"/>
                  </a:cubicBezTo>
                  <a:lnTo>
                    <a:pt x="1600658" y="2073011"/>
                  </a:lnTo>
                  <a:cubicBezTo>
                    <a:pt x="1600658" y="2161413"/>
                    <a:pt x="1528994" y="2233077"/>
                    <a:pt x="1440592" y="2233077"/>
                  </a:cubicBezTo>
                  <a:lnTo>
                    <a:pt x="160066" y="2233077"/>
                  </a:lnTo>
                  <a:cubicBezTo>
                    <a:pt x="71664" y="2233077"/>
                    <a:pt x="0" y="2161413"/>
                    <a:pt x="0" y="2073011"/>
                  </a:cubicBezTo>
                  <a:lnTo>
                    <a:pt x="0" y="160066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462" tIns="115462" rIns="115462" bIns="11546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/>
                <a:t>Stylized fact 1 and 2</a:t>
              </a:r>
              <a:endParaRPr lang="zh-CN" altLang="en-US" sz="18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任意多边形 15"/>
              <p:cNvSpPr/>
              <p:nvPr/>
            </p:nvSpPr>
            <p:spPr>
              <a:xfrm>
                <a:off x="1754743" y="5094637"/>
                <a:ext cx="1600658" cy="1039556"/>
              </a:xfrm>
              <a:custGeom>
                <a:avLst/>
                <a:gdLst>
                  <a:gd name="connsiteX0" fmla="*/ 0 w 1600658"/>
                  <a:gd name="connsiteY0" fmla="*/ 160066 h 2233077"/>
                  <a:gd name="connsiteX1" fmla="*/ 160066 w 1600658"/>
                  <a:gd name="connsiteY1" fmla="*/ 0 h 2233077"/>
                  <a:gd name="connsiteX2" fmla="*/ 1440592 w 1600658"/>
                  <a:gd name="connsiteY2" fmla="*/ 0 h 2233077"/>
                  <a:gd name="connsiteX3" fmla="*/ 1600658 w 1600658"/>
                  <a:gd name="connsiteY3" fmla="*/ 160066 h 2233077"/>
                  <a:gd name="connsiteX4" fmla="*/ 1600658 w 1600658"/>
                  <a:gd name="connsiteY4" fmla="*/ 2073011 h 2233077"/>
                  <a:gd name="connsiteX5" fmla="*/ 1440592 w 1600658"/>
                  <a:gd name="connsiteY5" fmla="*/ 2233077 h 2233077"/>
                  <a:gd name="connsiteX6" fmla="*/ 160066 w 1600658"/>
                  <a:gd name="connsiteY6" fmla="*/ 2233077 h 2233077"/>
                  <a:gd name="connsiteX7" fmla="*/ 0 w 1600658"/>
                  <a:gd name="connsiteY7" fmla="*/ 2073011 h 2233077"/>
                  <a:gd name="connsiteX8" fmla="*/ 0 w 1600658"/>
                  <a:gd name="connsiteY8" fmla="*/ 160066 h 223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0658" h="2233077">
                    <a:moveTo>
                      <a:pt x="0" y="160066"/>
                    </a:moveTo>
                    <a:cubicBezTo>
                      <a:pt x="0" y="71664"/>
                      <a:pt x="71664" y="0"/>
                      <a:pt x="160066" y="0"/>
                    </a:cubicBezTo>
                    <a:lnTo>
                      <a:pt x="1440592" y="0"/>
                    </a:lnTo>
                    <a:cubicBezTo>
                      <a:pt x="1528994" y="0"/>
                      <a:pt x="1600658" y="71664"/>
                      <a:pt x="1600658" y="160066"/>
                    </a:cubicBezTo>
                    <a:lnTo>
                      <a:pt x="1600658" y="2073011"/>
                    </a:lnTo>
                    <a:cubicBezTo>
                      <a:pt x="1600658" y="2161413"/>
                      <a:pt x="1528994" y="2233077"/>
                      <a:pt x="1440592" y="2233077"/>
                    </a:cubicBezTo>
                    <a:lnTo>
                      <a:pt x="160066" y="2233077"/>
                    </a:lnTo>
                    <a:cubicBezTo>
                      <a:pt x="71664" y="2233077"/>
                      <a:pt x="0" y="2161413"/>
                      <a:pt x="0" y="2073011"/>
                    </a:cubicBezTo>
                    <a:lnTo>
                      <a:pt x="0" y="160066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9272" tIns="119272" rIns="119272" bIns="119272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900" kern="1200" dirty="0" smtClean="0"/>
                  <a:t>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zh-CN" altLang="en-US" sz="1900" kern="1200" dirty="0"/>
              </a:p>
            </p:txBody>
          </p:sp>
        </mc:Choice>
        <mc:Fallback xmlns="">
          <p:sp>
            <p:nvSpPr>
              <p:cNvPr id="16" name="任意多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43" y="5094637"/>
                <a:ext cx="1600658" cy="1039556"/>
              </a:xfrm>
              <a:custGeom>
                <a:avLst/>
                <a:gdLst>
                  <a:gd name="connsiteX0" fmla="*/ 0 w 1600658"/>
                  <a:gd name="connsiteY0" fmla="*/ 160066 h 2233077"/>
                  <a:gd name="connsiteX1" fmla="*/ 160066 w 1600658"/>
                  <a:gd name="connsiteY1" fmla="*/ 0 h 2233077"/>
                  <a:gd name="connsiteX2" fmla="*/ 1440592 w 1600658"/>
                  <a:gd name="connsiteY2" fmla="*/ 0 h 2233077"/>
                  <a:gd name="connsiteX3" fmla="*/ 1600658 w 1600658"/>
                  <a:gd name="connsiteY3" fmla="*/ 160066 h 2233077"/>
                  <a:gd name="connsiteX4" fmla="*/ 1600658 w 1600658"/>
                  <a:gd name="connsiteY4" fmla="*/ 2073011 h 2233077"/>
                  <a:gd name="connsiteX5" fmla="*/ 1440592 w 1600658"/>
                  <a:gd name="connsiteY5" fmla="*/ 2233077 h 2233077"/>
                  <a:gd name="connsiteX6" fmla="*/ 160066 w 1600658"/>
                  <a:gd name="connsiteY6" fmla="*/ 2233077 h 2233077"/>
                  <a:gd name="connsiteX7" fmla="*/ 0 w 1600658"/>
                  <a:gd name="connsiteY7" fmla="*/ 2073011 h 2233077"/>
                  <a:gd name="connsiteX8" fmla="*/ 0 w 1600658"/>
                  <a:gd name="connsiteY8" fmla="*/ 160066 h 223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0658" h="2233077">
                    <a:moveTo>
                      <a:pt x="0" y="160066"/>
                    </a:moveTo>
                    <a:cubicBezTo>
                      <a:pt x="0" y="71664"/>
                      <a:pt x="71664" y="0"/>
                      <a:pt x="160066" y="0"/>
                    </a:cubicBezTo>
                    <a:lnTo>
                      <a:pt x="1440592" y="0"/>
                    </a:lnTo>
                    <a:cubicBezTo>
                      <a:pt x="1528994" y="0"/>
                      <a:pt x="1600658" y="71664"/>
                      <a:pt x="1600658" y="160066"/>
                    </a:cubicBezTo>
                    <a:lnTo>
                      <a:pt x="1600658" y="2073011"/>
                    </a:lnTo>
                    <a:cubicBezTo>
                      <a:pt x="1600658" y="2161413"/>
                      <a:pt x="1528994" y="2233077"/>
                      <a:pt x="1440592" y="2233077"/>
                    </a:cubicBezTo>
                    <a:lnTo>
                      <a:pt x="160066" y="2233077"/>
                    </a:lnTo>
                    <a:cubicBezTo>
                      <a:pt x="71664" y="2233077"/>
                      <a:pt x="0" y="2161413"/>
                      <a:pt x="0" y="2073011"/>
                    </a:cubicBezTo>
                    <a:lnTo>
                      <a:pt x="0" y="160066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/>
          <p:cNvSpPr/>
          <p:nvPr/>
        </p:nvSpPr>
        <p:spPr>
          <a:xfrm>
            <a:off x="3508219" y="4304305"/>
            <a:ext cx="333943" cy="390650"/>
          </a:xfrm>
          <a:custGeom>
            <a:avLst/>
            <a:gdLst>
              <a:gd name="connsiteX0" fmla="*/ 0 w 333943"/>
              <a:gd name="connsiteY0" fmla="*/ 78130 h 390650"/>
              <a:gd name="connsiteX1" fmla="*/ 166972 w 333943"/>
              <a:gd name="connsiteY1" fmla="*/ 78130 h 390650"/>
              <a:gd name="connsiteX2" fmla="*/ 166972 w 333943"/>
              <a:gd name="connsiteY2" fmla="*/ 0 h 390650"/>
              <a:gd name="connsiteX3" fmla="*/ 333943 w 333943"/>
              <a:gd name="connsiteY3" fmla="*/ 195325 h 390650"/>
              <a:gd name="connsiteX4" fmla="*/ 166972 w 333943"/>
              <a:gd name="connsiteY4" fmla="*/ 390650 h 390650"/>
              <a:gd name="connsiteX5" fmla="*/ 166972 w 333943"/>
              <a:gd name="connsiteY5" fmla="*/ 312520 h 390650"/>
              <a:gd name="connsiteX6" fmla="*/ 0 w 333943"/>
              <a:gd name="connsiteY6" fmla="*/ 312520 h 390650"/>
              <a:gd name="connsiteX7" fmla="*/ 0 w 333943"/>
              <a:gd name="connsiteY7" fmla="*/ 7813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43" h="390650">
                <a:moveTo>
                  <a:pt x="0" y="78130"/>
                </a:moveTo>
                <a:lnTo>
                  <a:pt x="166972" y="78130"/>
                </a:lnTo>
                <a:lnTo>
                  <a:pt x="166972" y="0"/>
                </a:lnTo>
                <a:lnTo>
                  <a:pt x="333943" y="195325"/>
                </a:lnTo>
                <a:lnTo>
                  <a:pt x="166972" y="390650"/>
                </a:lnTo>
                <a:lnTo>
                  <a:pt x="166972" y="312520"/>
                </a:lnTo>
                <a:lnTo>
                  <a:pt x="0" y="312520"/>
                </a:lnTo>
                <a:lnTo>
                  <a:pt x="0" y="781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8130" rIns="100183" bIns="7813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  <p:sp>
        <p:nvSpPr>
          <p:cNvPr id="19" name="任意多边形 18"/>
          <p:cNvSpPr/>
          <p:nvPr/>
        </p:nvSpPr>
        <p:spPr>
          <a:xfrm>
            <a:off x="3503470" y="5419090"/>
            <a:ext cx="333943" cy="390650"/>
          </a:xfrm>
          <a:custGeom>
            <a:avLst/>
            <a:gdLst>
              <a:gd name="connsiteX0" fmla="*/ 0 w 333943"/>
              <a:gd name="connsiteY0" fmla="*/ 78130 h 390650"/>
              <a:gd name="connsiteX1" fmla="*/ 166972 w 333943"/>
              <a:gd name="connsiteY1" fmla="*/ 78130 h 390650"/>
              <a:gd name="connsiteX2" fmla="*/ 166972 w 333943"/>
              <a:gd name="connsiteY2" fmla="*/ 0 h 390650"/>
              <a:gd name="connsiteX3" fmla="*/ 333943 w 333943"/>
              <a:gd name="connsiteY3" fmla="*/ 195325 h 390650"/>
              <a:gd name="connsiteX4" fmla="*/ 166972 w 333943"/>
              <a:gd name="connsiteY4" fmla="*/ 390650 h 390650"/>
              <a:gd name="connsiteX5" fmla="*/ 166972 w 333943"/>
              <a:gd name="connsiteY5" fmla="*/ 312520 h 390650"/>
              <a:gd name="connsiteX6" fmla="*/ 0 w 333943"/>
              <a:gd name="connsiteY6" fmla="*/ 312520 h 390650"/>
              <a:gd name="connsiteX7" fmla="*/ 0 w 333943"/>
              <a:gd name="connsiteY7" fmla="*/ 78130 h 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43" h="390650">
                <a:moveTo>
                  <a:pt x="0" y="78130"/>
                </a:moveTo>
                <a:lnTo>
                  <a:pt x="166972" y="78130"/>
                </a:lnTo>
                <a:lnTo>
                  <a:pt x="166972" y="0"/>
                </a:lnTo>
                <a:lnTo>
                  <a:pt x="333943" y="195325"/>
                </a:lnTo>
                <a:lnTo>
                  <a:pt x="166972" y="390650"/>
                </a:lnTo>
                <a:lnTo>
                  <a:pt x="166972" y="312520"/>
                </a:lnTo>
                <a:lnTo>
                  <a:pt x="0" y="312520"/>
                </a:lnTo>
                <a:lnTo>
                  <a:pt x="0" y="7813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8130" rIns="100183" bIns="7813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</p:spTree>
    <p:extLst>
      <p:ext uri="{BB962C8B-B14F-4D97-AF65-F5344CB8AC3E}">
        <p14:creationId xmlns:p14="http://schemas.microsoft.com/office/powerpoint/2010/main" val="40836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616" y="257797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 You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9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0699"/>
            <a:ext cx="10515600" cy="4667251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Stylized fact 1: </a:t>
            </a:r>
          </a:p>
          <a:p>
            <a:r>
              <a:rPr lang="en-US" altLang="zh-CN" dirty="0" smtClean="0"/>
              <a:t>One of the strongest relationship established in empirical growth literature : Positive  correlation between investment rate in physical capital and GDP per capita of a country</a:t>
            </a:r>
          </a:p>
          <a:p>
            <a:r>
              <a:rPr lang="en-US" altLang="zh-CN" dirty="0" smtClean="0"/>
              <a:t>Investment rate measured in international price</a:t>
            </a:r>
          </a:p>
          <a:p>
            <a:r>
              <a:rPr lang="en-US" altLang="zh-CN" dirty="0" smtClean="0"/>
              <a:t>Rich countries                   High investment rate</a:t>
            </a:r>
          </a:p>
          <a:p>
            <a:r>
              <a:rPr lang="en-US" altLang="zh-CN" dirty="0" smtClean="0"/>
              <a:t>Poor countries                  Low investment rate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3645407" y="4197190"/>
            <a:ext cx="742951" cy="25717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645406" y="4696967"/>
            <a:ext cx="742951" cy="25717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52928" y="1690688"/>
            <a:ext cx="5638800" cy="3543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35608" y="5498679"/>
            <a:ext cx="875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 axis: PPP investment rate           X axis: PPP GDP per capita</a:t>
            </a:r>
          </a:p>
          <a:p>
            <a:r>
              <a:rPr lang="en-US" altLang="zh-CN" dirty="0" smtClean="0"/>
              <a:t>Investment rate and GDP per capita are measured in PPP (purchasing power parity) price.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9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explanations: 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ow savings rate due to heavy tax on capital income or subsistence consumption needs in poor country</a:t>
            </a:r>
          </a:p>
          <a:p>
            <a:r>
              <a:rPr lang="en-US" altLang="zh-CN" dirty="0" smtClean="0"/>
              <a:t>High cost of investment goods due to tax, barriers to investment goods imports or monopoly rights of domestic investment goods producers in poor countries.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8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 smtClean="0"/>
              <a:t>Stylized fact 2: if measured in domestic price, the big difference between investment rate of rich country and that of poor country disappears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63" y="2839783"/>
            <a:ext cx="5838825" cy="35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63040"/>
            <a:ext cx="10515600" cy="50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Model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Two sector economy: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denote the consumption output and investment output of country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PPP price of consumption goods and investment goods: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Domestic price of consumption goods and investment goods in country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/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PPP investment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Domestic investment rate: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3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Transformation: </a:t>
                </a:r>
              </a:p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substitute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definitions </a:t>
                </a:r>
                <a:r>
                  <a:rPr lang="en-US" altLang="zh-CN" dirty="0"/>
                  <a:t>of PPP investment rate and domestic investment rate into the latter part </a:t>
                </a:r>
                <a:r>
                  <a:rPr lang="en-US" altLang="zh-CN" dirty="0" smtClean="0"/>
                  <a:t>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𝑑𝑜𝑚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[(1−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𝑑𝑜𝑚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Model Explanation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[(1−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𝑑𝑜𝑚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𝑑𝑜𝑚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If country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is a rich country,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If country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is a</a:t>
                </a:r>
                <a:r>
                  <a:rPr lang="en-US" altLang="zh-CN" dirty="0" smtClean="0"/>
                  <a:t> poor country,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3270503" y="3611879"/>
            <a:ext cx="742951" cy="25717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270502" y="5053583"/>
            <a:ext cx="742951" cy="25717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1216</Words>
  <Application>Microsoft Office PowerPoint</Application>
  <PresentationFormat>Custom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</vt:lpstr>
      <vt:lpstr>Relative Price and Relative Prosperity </vt:lpstr>
      <vt:lpstr>Introduction</vt:lpstr>
      <vt:lpstr>Introduction</vt:lpstr>
      <vt:lpstr>Introduction</vt:lpstr>
      <vt:lpstr>Introduction</vt:lpstr>
      <vt:lpstr>Introduction</vt:lpstr>
      <vt:lpstr>A Model Explanation</vt:lpstr>
      <vt:lpstr>A Model Explanation</vt:lpstr>
      <vt:lpstr>A Model Explanation</vt:lpstr>
      <vt:lpstr>A Model Explanation</vt:lpstr>
      <vt:lpstr>A Model Explanation</vt:lpstr>
      <vt:lpstr>A Model Explanation</vt:lpstr>
      <vt:lpstr>A Model Explanation</vt:lpstr>
      <vt:lpstr>A Model Explanation</vt:lpstr>
      <vt:lpstr>A Model Explanation</vt:lpstr>
      <vt:lpstr>Conclusion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万可</dc:creator>
  <cp:lastModifiedBy>Jeffrey Nugent</cp:lastModifiedBy>
  <cp:revision>52</cp:revision>
  <dcterms:created xsi:type="dcterms:W3CDTF">2014-04-13T00:28:18Z</dcterms:created>
  <dcterms:modified xsi:type="dcterms:W3CDTF">2014-04-18T00:41:49Z</dcterms:modified>
</cp:coreProperties>
</file>