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5" r:id="rId3"/>
    <p:sldId id="276" r:id="rId4"/>
    <p:sldId id="277" r:id="rId5"/>
    <p:sldId id="27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0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995936" y="4509120"/>
            <a:ext cx="576064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Author: J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onathan Skinner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Weizhao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Huang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far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4067944" cy="4968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764704"/>
            <a:ext cx="48600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b="1" dirty="0" smtClean="0">
                <a:solidFill>
                  <a:srgbClr val="009EDB"/>
                </a:solidFill>
                <a:latin typeface="Arial" pitchFamily="34" charset="0"/>
                <a:cs typeface="Arial" pitchFamily="34" charset="0"/>
              </a:rPr>
              <a:t>If Agricultural Land Taxation Is So Efficient, Why Is It So Rarely Used?</a:t>
            </a:r>
            <a:endParaRPr lang="en-US" altLang="zh-CN" sz="4800" b="1" dirty="0" smtClean="0">
              <a:solidFill>
                <a:srgbClr val="009EDB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62068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The urban sector 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4127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individuals in urban sector purchase the tradable good x from the agricultural sector. Holding other prices constant, the indirect utility function is :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39752" y="2492896"/>
          <a:ext cx="4320480" cy="817364"/>
        </p:xfrm>
        <a:graphic>
          <a:graphicData uri="http://schemas.openxmlformats.org/presentationml/2006/ole">
            <p:oleObj spid="_x0000_s17410" name="公式" r:id="rId3" imgW="2273040" imgH="4824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39752" y="4293096"/>
          <a:ext cx="5472608" cy="720080"/>
        </p:xfrm>
        <a:graphic>
          <a:graphicData uri="http://schemas.openxmlformats.org/presentationml/2006/ole">
            <p:oleObj spid="_x0000_s17411" name="公式" r:id="rId4" imgW="30225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1640" y="335699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a given tax regime (</a:t>
            </a:r>
            <a:r>
              <a:rPr lang="en-US" altLang="zh-CN" dirty="0" err="1" smtClean="0">
                <a:latin typeface="Symbol" pitchFamily="18" charset="2"/>
              </a:rPr>
              <a:t>t,G</a:t>
            </a:r>
            <a:r>
              <a:rPr lang="en-US" altLang="zh-CN" dirty="0" smtClean="0"/>
              <a:t>), the present value of aggregate tax revenue can be expressed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508518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Xa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Xb</a:t>
            </a:r>
            <a:r>
              <a:rPr lang="en-US" altLang="zh-CN" dirty="0" smtClean="0"/>
              <a:t> are the present value of aggregate  expenditures on x goods by the rural and urban consumers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Urban-Rural Welfare Comparisons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12777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Land tax in place of export tax will affect: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production incentives of farmers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Prices paid urban consumers for the good 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Depending on their landholdings and productivity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221088"/>
            <a:ext cx="788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 a means of quantifying these comparisons between urban and rural individuals, the social welfare is written as : </a:t>
            </a:r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19872" y="5013176"/>
          <a:ext cx="2088232" cy="432048"/>
        </p:xfrm>
        <a:graphic>
          <a:graphicData uri="http://schemas.openxmlformats.org/presentationml/2006/ole">
            <p:oleObj spid="_x0000_s18434" name="公式" r:id="rId3" imgW="128268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55892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U</a:t>
            </a:r>
            <a:r>
              <a:rPr lang="en-US" altLang="zh-CN" baseline="30000" dirty="0" err="1" smtClean="0"/>
              <a:t>ak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reflects the utility of farmers with different landholdings k</a:t>
            </a:r>
            <a:endParaRPr lang="zh-CN" altLang="en-US" baseline="30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Capitalization Effects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Approach :Simplify the former general model, just assume individual retires in the second period and the production is linear. The strategy used is based on the marginal shadow-price analysis in short run and long run: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03648" y="2564904"/>
          <a:ext cx="1740396" cy="936104"/>
        </p:xfrm>
        <a:graphic>
          <a:graphicData uri="http://schemas.openxmlformats.org/presentationml/2006/ole">
            <p:oleObj spid="_x0000_s19458" name="公式" r:id="rId3" imgW="876240" imgH="39348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16016" y="2564904"/>
          <a:ext cx="1728192" cy="864096"/>
        </p:xfrm>
        <a:graphic>
          <a:graphicData uri="http://schemas.openxmlformats.org/presentationml/2006/ole">
            <p:oleObj spid="_x0000_s19459" name="公式" r:id="rId4" imgW="90144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393305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When an increase in the lowest social cost is coupled with a revenue-neutral decline in the tax with highest social cost, a welfare- improving reform occurs.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Capitalization Effects(SR)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expressing </a:t>
            </a:r>
            <a:r>
              <a:rPr lang="en-US" altLang="zh-CN" dirty="0" err="1" smtClean="0"/>
              <a:t>U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U</a:t>
            </a:r>
            <a:r>
              <a:rPr lang="en-US" altLang="zh-CN" baseline="30000" dirty="0" err="1" smtClean="0"/>
              <a:t>b</a:t>
            </a:r>
            <a:r>
              <a:rPr lang="en-US" altLang="zh-CN" dirty="0" smtClean="0"/>
              <a:t> in terms of their indirect utility functions and using Roy’s identity, we can write the short-run(SR) impact of the land tax on social welfare is 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55776" y="1844824"/>
          <a:ext cx="3624913" cy="1008112"/>
        </p:xfrm>
        <a:graphic>
          <a:graphicData uri="http://schemas.openxmlformats.org/presentationml/2006/ole">
            <p:oleObj spid="_x0000_s20482" name="公式" r:id="rId3" imgW="2145960" imgH="5968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299695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 appropriate substitution  and normalization, it can be rearranged like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19872" y="3573016"/>
          <a:ext cx="2044098" cy="720080"/>
        </p:xfrm>
        <a:graphic>
          <a:graphicData uri="http://schemas.openxmlformats.org/presentationml/2006/ole">
            <p:oleObj spid="_x0000_s20483" name="公式" r:id="rId4" imgW="1117440" imgH="3934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71600" y="429309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means , holding the interest rate constant, the landowner is worse off by </a:t>
            </a:r>
            <a:r>
              <a:rPr lang="zh-CN" altLang="en-US" dirty="0" smtClean="0"/>
              <a:t> </a:t>
            </a:r>
            <a:r>
              <a:rPr lang="en-US" altLang="zh-CN" dirty="0" smtClean="0"/>
              <a:t>(1+r)/r for every increase in tax revenue of $1. It’s very costly to the current generation of landowners.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Capitalization Effects(LR)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 both 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and 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adjust to the tax regime, the marginal impact of the land tax on social welfare in the long run is given by: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57363" y="2133600"/>
          <a:ext cx="6469062" cy="863600"/>
        </p:xfrm>
        <a:graphic>
          <a:graphicData uri="http://schemas.openxmlformats.org/presentationml/2006/ole">
            <p:oleObj spid="_x0000_s21506" name="公式" r:id="rId3" imgW="332712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42900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the long run, future generation bear no burden but gain revenue at the expense of the landowners alive. In sum, a life cycle implies that the land taxation is never “lump sum”.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Export Taxation and Capitalization Effects(SR)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Again in short run, the older generation suffers a capital loss when the export tax is increased. Additional effects of the export tax are (1) wage rate falls, and (2) the domestic price of the tradable x declines.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overall impact on social welfare is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7744" y="2852936"/>
          <a:ext cx="5096566" cy="1008112"/>
        </p:xfrm>
        <a:graphic>
          <a:graphicData uri="http://schemas.openxmlformats.org/presentationml/2006/ole">
            <p:oleObj spid="_x0000_s22530" name="公式" r:id="rId3" imgW="2311200" imgH="4572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115615" y="422108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the parameter </a:t>
            </a:r>
            <a:r>
              <a:rPr lang="en-US" altLang="zh-CN" dirty="0" err="1" smtClean="0">
                <a:latin typeface="Symbol" pitchFamily="18" charset="2"/>
              </a:rPr>
              <a:t>Y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 summarizes the weight that the social welfare function places on marginal consumption of x by urban consumers relative to the agricultural consumers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Export Taxation and Capitalization Effects(LR)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3407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stylized economy jumps to a new steady state, the expression  of the marginal social cost is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41538" y="1989138"/>
          <a:ext cx="5003800" cy="1295400"/>
        </p:xfrm>
        <a:graphic>
          <a:graphicData uri="http://schemas.openxmlformats.org/presentationml/2006/ole">
            <p:oleObj spid="_x0000_s23554" name="公式" r:id="rId3" imgW="2946240" imgH="647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33569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the numerator describes the negative shift in money income. The denominator reflects the present value of the change in revenue.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we suppose that the urban consumers are weighted equally in the social welfare function and that present value of total consumption exceeds first-period earnings, then </a:t>
            </a:r>
            <a:r>
              <a:rPr lang="en-US" altLang="zh-CN" dirty="0" smtClean="0">
                <a:latin typeface="Symbol" pitchFamily="18" charset="2"/>
              </a:rPr>
              <a:t>l</a:t>
            </a:r>
            <a:r>
              <a:rPr lang="en-US" altLang="zh-CN" dirty="0" smtClean="0"/>
              <a:t>(LR) &lt;0.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47775" y="5157788"/>
          <a:ext cx="2257425" cy="863600"/>
        </p:xfrm>
        <a:graphic>
          <a:graphicData uri="http://schemas.openxmlformats.org/presentationml/2006/ole">
            <p:oleObj spid="_x0000_s23555" name="公式" r:id="rId4" imgW="1193760" imgH="39348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27513" y="5229225"/>
          <a:ext cx="4425950" cy="863600"/>
        </p:xfrm>
        <a:graphic>
          <a:graphicData uri="http://schemas.openxmlformats.org/presentationml/2006/ole">
            <p:oleObj spid="_x0000_s23556" name="公式" r:id="rId5" imgW="26542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Risk Analysis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26876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Focuses on economic behavior in the second period and collapses the model to a traditional one-period framework.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Question : what is the magnitude of uncertainty necessary to find the export tax is better?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31840" y="2852936"/>
          <a:ext cx="2398052" cy="948680"/>
        </p:xfrm>
        <a:graphic>
          <a:graphicData uri="http://schemas.openxmlformats.org/presentationml/2006/ole">
            <p:oleObj spid="_x0000_s24578" name="公式" r:id="rId3" imgW="1155600" imgH="4572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38610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Subject to budget constraint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43808" y="4293096"/>
          <a:ext cx="4680520" cy="504056"/>
        </p:xfrm>
        <a:graphic>
          <a:graphicData uri="http://schemas.openxmlformats.org/presentationml/2006/ole">
            <p:oleObj spid="_x0000_s24579" name="公式" r:id="rId4" imgW="2044440" imgH="2156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79712" y="5445224"/>
          <a:ext cx="6405220" cy="576064"/>
        </p:xfrm>
        <a:graphic>
          <a:graphicData uri="http://schemas.openxmlformats.org/presentationml/2006/ole">
            <p:oleObj spid="_x0000_s24580" name="公式" r:id="rId5" imgW="2336760" imgH="228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1640" y="494116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iterative methods, </a:t>
            </a:r>
            <a:r>
              <a:rPr lang="en-US" altLang="zh-CN" dirty="0" smtClean="0">
                <a:latin typeface="Symbol" pitchFamily="18" charset="2"/>
              </a:rPr>
              <a:t>G</a:t>
            </a:r>
            <a:r>
              <a:rPr lang="en-US" altLang="zh-CN" dirty="0" smtClean="0"/>
              <a:t>* is determined such that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Risk Analysis</a:t>
            </a:r>
            <a:endParaRPr lang="zh-CN" altLang="en-US" sz="28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63284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31640" y="508518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numbers shown are a measure of compensating variation as a fraction of full income. We can see as the uncertainty in production becomes more pronounced, the export tax can dominate land taxation.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47667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Risk Analysis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Hoff demonstrated that a combination of a land tax to raise revenue and  an export tax to stabilize income dominates either tax in isolation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There is an optimal tradeoff between the insurance benefits of an export tax and the improved incentives of a land tax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Example: </a:t>
            </a:r>
            <a:r>
              <a:rPr lang="en-US" altLang="zh-CN" dirty="0" smtClean="0"/>
              <a:t>Uruguay, cattle ranchers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Background 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Liberalized </a:t>
            </a:r>
            <a:r>
              <a:rPr lang="en-US" altLang="zh-CN" dirty="0" smtClean="0"/>
              <a:t>agricultural, realigned exchange rates, and a reduced role for marketing authorities have created a favorable environment for agricultural growth in many developing countries</a:t>
            </a: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But </a:t>
            </a:r>
            <a:r>
              <a:rPr lang="en-US" altLang="zh-CN" dirty="0" smtClean="0"/>
              <a:t>these policies were not without cost and government in these countries lost an important source from the agricultural sector. </a:t>
            </a:r>
            <a:endParaRPr lang="zh-CN" altLang="zh-CN" dirty="0" smtClean="0"/>
          </a:p>
          <a:p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They </a:t>
            </a:r>
            <a:r>
              <a:rPr lang="en-US" altLang="zh-CN" dirty="0" smtClean="0"/>
              <a:t>tried to find a way for tax income from the agricultural sector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5486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Administrative Cost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Question: why countries have had a harder time administering the land tax than the other types of tax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9888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Focus instead on second-period production decisions of landowners. Assume all life cycle capital is invested in land and all marketed sales of x bypass the urban sector. </a:t>
            </a:r>
          </a:p>
          <a:p>
            <a:r>
              <a:rPr lang="en-US" altLang="zh-CN" dirty="0" smtClean="0"/>
              <a:t>Assume two types of people with identical plot sizes, person n and person b. Expected full income is: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27784" y="3140968"/>
          <a:ext cx="4680520" cy="504056"/>
        </p:xfrm>
        <a:graphic>
          <a:graphicData uri="http://schemas.openxmlformats.org/presentationml/2006/ole">
            <p:oleObj spid="_x0000_s25602" name="公式" r:id="rId3" imgW="2286000" imgH="22860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27784" y="3861048"/>
          <a:ext cx="4752528" cy="504056"/>
        </p:xfrm>
        <a:graphic>
          <a:graphicData uri="http://schemas.openxmlformats.org/presentationml/2006/ole">
            <p:oleObj spid="_x0000_s25603" name="公式" r:id="rId4" imgW="2323800" imgH="228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43651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administrative costs is 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99792" y="4797152"/>
          <a:ext cx="4752528" cy="432048"/>
        </p:xfrm>
        <a:graphic>
          <a:graphicData uri="http://schemas.openxmlformats.org/presentationml/2006/ole">
            <p:oleObj spid="_x0000_s25604" name="公式" r:id="rId5" imgW="3085920" imgH="2286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71600" y="530120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 </a:t>
            </a:r>
            <a:r>
              <a:rPr lang="en-US" altLang="zh-CN" dirty="0" smtClean="0">
                <a:latin typeface="Symbol" pitchFamily="18" charset="2"/>
              </a:rPr>
              <a:t>p1 </a:t>
            </a:r>
            <a:r>
              <a:rPr lang="en-US" altLang="zh-CN" dirty="0" smtClean="0"/>
              <a:t>is probability that the agency incorrectly assesses the high quality land as normal land. And </a:t>
            </a:r>
            <a:r>
              <a:rPr lang="en-US" altLang="zh-CN" dirty="0" smtClean="0">
                <a:latin typeface="Symbol" pitchFamily="18" charset="2"/>
              </a:rPr>
              <a:t>x&gt;1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 of effective labor, </a:t>
            </a:r>
            <a:r>
              <a:rPr lang="en-US" altLang="zh-CN" dirty="0" err="1" smtClean="0">
                <a:latin typeface="Symbol" pitchFamily="18" charset="2"/>
              </a:rPr>
              <a:t>b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 effective units of land.</a:t>
            </a:r>
            <a:endParaRPr lang="en-US" altLang="zh-CN" dirty="0" smtClean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70922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Administrative Cost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2348880"/>
            <a:ext cx="1979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 BB’ and DD’ reflect the after-tax budget lines of the low-quality and high-quality types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Land Taxation and Administrative Cost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9675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Again, we are concerned here with marginal social cost of increasing cost on administration and raising revenue by increasing the land tax rate.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7687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example: assume  high farmers enjoy half the weight in the social welfare function, and </a:t>
            </a:r>
            <a:r>
              <a:rPr lang="en-US" altLang="zh-CN" dirty="0" smtClean="0">
                <a:latin typeface="Symbol" pitchFamily="18" charset="2"/>
              </a:rPr>
              <a:t>b</a:t>
            </a:r>
            <a:r>
              <a:rPr lang="en-US" altLang="zh-CN" dirty="0" smtClean="0"/>
              <a:t>=2, </a:t>
            </a:r>
            <a:r>
              <a:rPr lang="en-US" altLang="zh-CN" dirty="0" smtClean="0">
                <a:latin typeface="Symbol" pitchFamily="18" charset="2"/>
              </a:rPr>
              <a:t>G</a:t>
            </a:r>
            <a:r>
              <a:rPr lang="en-US" altLang="zh-CN" dirty="0" smtClean="0"/>
              <a:t>=2.5%, </a:t>
            </a:r>
            <a:r>
              <a:rPr lang="en-US" altLang="zh-CN" dirty="0" smtClean="0">
                <a:latin typeface="Symbol" pitchFamily="18" charset="2"/>
              </a:rPr>
              <a:t>p</a:t>
            </a:r>
            <a:r>
              <a:rPr lang="en-US" altLang="zh-CN" baseline="-25000" dirty="0" smtClean="0">
                <a:latin typeface="Symbol" pitchFamily="18" charset="2"/>
              </a:rPr>
              <a:t>1</a:t>
            </a:r>
            <a:r>
              <a:rPr lang="en-US" altLang="zh-CN" dirty="0" smtClean="0"/>
              <a:t>=0.25, </a:t>
            </a:r>
            <a:r>
              <a:rPr lang="en-US" altLang="zh-CN" dirty="0" smtClean="0">
                <a:latin typeface="Symbol" pitchFamily="18" charset="2"/>
              </a:rPr>
              <a:t>p</a:t>
            </a:r>
            <a:r>
              <a:rPr lang="en-US" altLang="zh-CN" baseline="-25000" dirty="0" smtClean="0">
                <a:latin typeface="Symbol" pitchFamily="18" charset="2"/>
              </a:rPr>
              <a:t>2</a:t>
            </a:r>
            <a:r>
              <a:rPr lang="en-US" altLang="zh-CN" dirty="0" smtClean="0"/>
              <a:t>=0, </a:t>
            </a:r>
            <a:r>
              <a:rPr lang="en-US" altLang="zh-CN" dirty="0" smtClean="0">
                <a:latin typeface="Symbol" pitchFamily="18" charset="2"/>
              </a:rPr>
              <a:t>p</a:t>
            </a:r>
            <a:r>
              <a:rPr lang="en-US" altLang="zh-CN" baseline="-25000" dirty="0" smtClean="0">
                <a:latin typeface="Symbol" pitchFamily="18" charset="2"/>
              </a:rPr>
              <a:t>11</a:t>
            </a:r>
            <a:r>
              <a:rPr lang="en-US" altLang="zh-CN" dirty="0" smtClean="0">
                <a:latin typeface="Symbol" pitchFamily="18" charset="2"/>
              </a:rPr>
              <a:t>=-100,p</a:t>
            </a:r>
            <a:r>
              <a:rPr lang="en-US" altLang="zh-CN" baseline="-25000" dirty="0" smtClean="0">
                <a:latin typeface="Symbol" pitchFamily="18" charset="2"/>
              </a:rPr>
              <a:t>12</a:t>
            </a:r>
            <a:r>
              <a:rPr lang="en-US" altLang="zh-CN" dirty="0" smtClean="0">
                <a:latin typeface="Symbol" pitchFamily="18" charset="2"/>
              </a:rPr>
              <a:t>=50. </a:t>
            </a:r>
            <a:r>
              <a:rPr lang="en-US" altLang="zh-CN" dirty="0" smtClean="0"/>
              <a:t>Then the marginal social cost of raising $1 extra revenue through export tax rate, land tax assess effort or land tax rate are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51920" y="3501008"/>
          <a:ext cx="1368152" cy="1368152"/>
        </p:xfrm>
        <a:graphic>
          <a:graphicData uri="http://schemas.openxmlformats.org/presentationml/2006/ole">
            <p:oleObj spid="_x0000_s26626" name="公式" r:id="rId3" imgW="596880" imgH="685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Conclusion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The reason of capital loss is not convincing, as export taxes also depress land prices and land tax may even increase land prices.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Numerical calculations suggested it may be the case with large  uncertainty and low level of taxation.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50100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Incentive leads to a tendency toward a pooling equilibrium------all farmers pay the same fee per acre. The land tax may be less efficient if administration cost is included.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Solution: a crude index of land quality depending on soil type, irrigation type etc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22920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Local government VS Central government----few other instruments, modest land tax rate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Reflection on this analysis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2880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The analysis is based on the assumption that efficiency and equity consideration guide the government tax choices, without considering  political opposition and interests.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99695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The model is quite simple by itself. It </a:t>
            </a:r>
            <a:r>
              <a:rPr lang="en-US" altLang="zh-CN" dirty="0" smtClean="0"/>
              <a:t>ignores rural-urban migration, the impact of taxation on urban land and income, and variation in international exchange rates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22108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Difficult to measure the factor beyond standard economic model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01317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Lack of particular application to a particular country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One prospect </a:t>
            </a:r>
            <a:endParaRPr lang="zh-CN" altLang="zh-CN" sz="2800" dirty="0" smtClean="0"/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Tax </a:t>
            </a:r>
            <a:r>
              <a:rPr lang="en-US" altLang="zh-CN" dirty="0" smtClean="0"/>
              <a:t>based on land area and quality was put forward as one prospective method for raising revenue, as it has several potential advantages acknowledged by economists in </a:t>
            </a:r>
            <a:r>
              <a:rPr lang="en-US" altLang="zh-CN" dirty="0" smtClean="0"/>
              <a:t>1980s</a:t>
            </a:r>
          </a:p>
          <a:p>
            <a:pPr>
              <a:buFont typeface="Arial" pitchFamily="34" charset="0"/>
              <a:buChar char="•"/>
            </a:pP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Land </a:t>
            </a:r>
            <a:r>
              <a:rPr lang="en-US" altLang="zh-CN" dirty="0" smtClean="0"/>
              <a:t>is readily observable and in fixed </a:t>
            </a:r>
            <a:r>
              <a:rPr lang="en-US" altLang="zh-CN" dirty="0" smtClean="0"/>
              <a:t>supply</a:t>
            </a:r>
          </a:p>
          <a:p>
            <a:pPr>
              <a:buFont typeface="Arial" pitchFamily="34" charset="0"/>
              <a:buChar char="•"/>
            </a:pP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Land </a:t>
            </a:r>
            <a:r>
              <a:rPr lang="en-US" altLang="zh-CN" dirty="0" smtClean="0"/>
              <a:t>tax causes no distortion of output prices 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Farmers </a:t>
            </a:r>
            <a:r>
              <a:rPr lang="en-US" altLang="zh-CN" dirty="0" smtClean="0"/>
              <a:t>maintains their incentives to produce at high level while receiving full price for crops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Paradoxical facts</a:t>
            </a:r>
            <a:endParaRPr lang="zh-CN" altLang="zh-CN" sz="2800" dirty="0" smtClean="0"/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The </a:t>
            </a:r>
            <a:r>
              <a:rPr lang="en-US" altLang="zh-CN" dirty="0" smtClean="0"/>
              <a:t>use of land taxation has been reduced during the past several </a:t>
            </a:r>
            <a:r>
              <a:rPr lang="en-US" altLang="zh-CN" dirty="0" smtClean="0"/>
              <a:t>decades</a:t>
            </a:r>
          </a:p>
          <a:p>
            <a:pPr>
              <a:buFont typeface="Arial" pitchFamily="34" charset="0"/>
              <a:buChar char="•"/>
            </a:pP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In </a:t>
            </a:r>
            <a:r>
              <a:rPr lang="en-US" altLang="zh-CN" dirty="0" smtClean="0"/>
              <a:t>1940, agricultural land taxation accounted for 23% of central government tax revenue in Egypt, 19% in India and 5% in Chile</a:t>
            </a:r>
            <a:r>
              <a:rPr lang="en-US" altLang="zh-CN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By </a:t>
            </a:r>
            <a:r>
              <a:rPr lang="en-US" altLang="zh-CN" dirty="0" smtClean="0"/>
              <a:t>1987, these countries collected no more than 1% of central government revenue and few countries relied more than 3</a:t>
            </a:r>
            <a:r>
              <a:rPr lang="en-US" altLang="zh-CN" dirty="0" smtClean="0"/>
              <a:t>%</a:t>
            </a:r>
          </a:p>
          <a:p>
            <a:pPr>
              <a:buFont typeface="Arial" pitchFamily="34" charset="0"/>
              <a:buChar char="•"/>
            </a:pP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When </a:t>
            </a:r>
            <a:r>
              <a:rPr lang="en-US" altLang="zh-CN" dirty="0" smtClean="0"/>
              <a:t>government has a choice, they tend to prefer a strengthening of income or export taxes, or an extension of indirect taxes to land taxes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48680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Purpose of the article</a:t>
            </a:r>
            <a:endParaRPr lang="zh-CN" altLang="zh-CN" sz="2800" dirty="0" smtClean="0"/>
          </a:p>
          <a:p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56792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Examines three potential explanations for why land tax is so rarely used in raising central government revenue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Capitalization effect----the prospect of future tax payments depresses current land prices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Undesirable risk characteristics of a land tax in the imperfect insurance markets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Administrative factors ----difficulty in observing site value, problems of compliance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655" y="2636912"/>
          <a:ext cx="2235849" cy="648072"/>
        </p:xfrm>
        <a:graphic>
          <a:graphicData uri="http://schemas.openxmlformats.org/presentationml/2006/ole">
            <p:oleObj spid="_x0000_s1027" name="公式" r:id="rId3" imgW="876240" imgH="2538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148478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tradable commodity x subject to an export tax </a:t>
            </a:r>
            <a:r>
              <a:rPr lang="en-US" altLang="zh-CN" dirty="0" smtClean="0">
                <a:latin typeface="Symbol" pitchFamily="18" charset="2"/>
              </a:rPr>
              <a:t>t </a:t>
            </a:r>
            <a:r>
              <a:rPr lang="en-US" altLang="zh-CN" dirty="0" smtClean="0"/>
              <a:t>at the border, the domestic price p depends on the export tax and on  the world price p* which is constant, (neglecting transportation cost)  we can write: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342900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j denotes the time period, let p* is equal to 1 in terms of the </a:t>
            </a:r>
            <a:r>
              <a:rPr lang="en-US" altLang="zh-CN" dirty="0" err="1" smtClean="0"/>
              <a:t>numeraire</a:t>
            </a:r>
            <a:r>
              <a:rPr lang="en-US" altLang="zh-CN" dirty="0" smtClean="0"/>
              <a:t> non-traded good . This assumption will be hold throughout the analysis.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31641" y="4365104"/>
          <a:ext cx="2808312" cy="606340"/>
        </p:xfrm>
        <a:graphic>
          <a:graphicData uri="http://schemas.openxmlformats.org/presentationml/2006/ole">
            <p:oleObj spid="_x0000_s1029" name="公式" r:id="rId4" imgW="1117440" imgH="2412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508518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</a:t>
            </a:r>
            <a:r>
              <a:rPr lang="en-US" altLang="zh-CN" b="1" dirty="0" smtClean="0"/>
              <a:t>F</a:t>
            </a:r>
            <a:r>
              <a:rPr lang="en-US" altLang="zh-CN" dirty="0" smtClean="0"/>
              <a:t> have constant return to scale, </a:t>
            </a:r>
            <a:r>
              <a:rPr lang="en-US" altLang="zh-CN" b="1" dirty="0" err="1" smtClean="0"/>
              <a:t>L</a:t>
            </a:r>
            <a:r>
              <a:rPr lang="en-US" altLang="zh-CN" sz="2000" b="1" baseline="-10000" dirty="0" err="1" smtClean="0"/>
              <a:t>ij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is the farmer’s labor, </a:t>
            </a:r>
            <a:r>
              <a:rPr lang="en-US" altLang="zh-CN" b="1" dirty="0" err="1" smtClean="0"/>
              <a:t>T</a:t>
            </a:r>
            <a:r>
              <a:rPr lang="en-US" altLang="zh-CN" sz="2000" b="1" baseline="-10000" dirty="0" err="1" smtClean="0"/>
              <a:t>ij</a:t>
            </a:r>
            <a:r>
              <a:rPr lang="en-US" altLang="zh-CN" sz="2000" b="1" baseline="-10000" dirty="0" smtClean="0"/>
              <a:t> </a:t>
            </a:r>
            <a:r>
              <a:rPr lang="en-US" altLang="zh-CN" dirty="0" smtClean="0"/>
              <a:t>is quantity of land and </a:t>
            </a:r>
            <a:r>
              <a:rPr lang="en-US" altLang="zh-CN" b="1" dirty="0" err="1" smtClean="0">
                <a:latin typeface="Symbol" pitchFamily="18" charset="2"/>
              </a:rPr>
              <a:t>e</a:t>
            </a:r>
            <a:r>
              <a:rPr lang="en-US" altLang="zh-CN" sz="2000" b="1" baseline="-10000" dirty="0" err="1" smtClean="0"/>
              <a:t>ij</a:t>
            </a:r>
            <a:r>
              <a:rPr lang="en-US" altLang="zh-CN" sz="2000" b="1" baseline="-10000" dirty="0" smtClean="0"/>
              <a:t> </a:t>
            </a:r>
            <a:r>
              <a:rPr lang="en-US" altLang="zh-CN" dirty="0" smtClean="0"/>
              <a:t>is multiplicative random variable ( reflecting weather conditions and other factors)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62068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General Model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124744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 workers are paid their marginal product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j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Lj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and the annual rental value of land is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j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Tj</a:t>
            </a:r>
            <a:r>
              <a:rPr lang="en-US" altLang="zh-CN" dirty="0" smtClean="0"/>
              <a:t>. Also, we assume competitive markets and representative farmer subject to uniform random shocks (</a:t>
            </a:r>
            <a:r>
              <a:rPr lang="en-US" altLang="zh-CN" dirty="0" err="1" smtClean="0">
                <a:latin typeface="Symbol" pitchFamily="18" charset="2"/>
              </a:rPr>
              <a:t>e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>
                <a:latin typeface="Symbol" pitchFamily="18" charset="2"/>
              </a:rPr>
              <a:t>=</a:t>
            </a:r>
            <a:r>
              <a:rPr lang="en-US" altLang="zh-CN" dirty="0" err="1" smtClean="0">
                <a:latin typeface="Symbol" pitchFamily="18" charset="2"/>
              </a:rPr>
              <a:t>e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>
                <a:latin typeface="Symbol" pitchFamily="18" charset="2"/>
              </a:rPr>
              <a:t>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Individuals in agricultural sector consumes only the tradable good x, </a:t>
            </a:r>
            <a:r>
              <a:rPr lang="en-US" altLang="zh-CN" dirty="0" err="1" smtClean="0"/>
              <a:t>numeraire</a:t>
            </a:r>
            <a:r>
              <a:rPr lang="en-US" altLang="zh-CN" dirty="0" smtClean="0"/>
              <a:t> good z, and leisure l, and each lives for two periods. The expression of expected lifetime utility for individual in agricultural sector  is: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7544" y="3314700"/>
          <a:ext cx="8208912" cy="618356"/>
        </p:xfrm>
        <a:graphic>
          <a:graphicData uri="http://schemas.openxmlformats.org/presentationml/2006/ole">
            <p:oleObj spid="_x0000_s14338" name="公式" r:id="rId3" imgW="2755800" imgH="228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422108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</a:t>
            </a:r>
            <a:r>
              <a:rPr lang="en-US" altLang="zh-CN" dirty="0" smtClean="0">
                <a:latin typeface="Symbol" pitchFamily="18" charset="2"/>
              </a:rPr>
              <a:t>d</a:t>
            </a:r>
            <a:r>
              <a:rPr lang="en-US" altLang="zh-CN" dirty="0" smtClean="0"/>
              <a:t> is the time preference rate, E is the expectations operator conditional on information in period 1.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76672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Agricultural Sector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19675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any given time, there are two generations alive. The younger generation provides a 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fraction of time for work. At the end of first period, they choose consumption and use the part of income to purchase assets. ( Thus only older generation owns land or capital)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11760" y="2492896"/>
          <a:ext cx="3672408" cy="504056"/>
        </p:xfrm>
        <a:graphic>
          <a:graphicData uri="http://schemas.openxmlformats.org/presentationml/2006/ole">
            <p:oleObj spid="_x0000_s15362" name="公式" r:id="rId3" imgW="2019240" imgH="228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54868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The B.C </a:t>
            </a:r>
            <a:r>
              <a:rPr lang="en-US" altLang="zh-CN" sz="2800" b="1" dirty="0" smtClean="0"/>
              <a:t>of agricultural sector </a:t>
            </a:r>
            <a:r>
              <a:rPr lang="en-US" altLang="zh-CN" sz="2800" b="1" dirty="0" smtClean="0"/>
              <a:t>in </a:t>
            </a:r>
            <a:r>
              <a:rPr lang="en-US" altLang="zh-CN" sz="2800" b="1" dirty="0" smtClean="0"/>
              <a:t>the </a:t>
            </a:r>
            <a:r>
              <a:rPr lang="en-US" altLang="zh-CN" sz="2800" b="1" dirty="0" smtClean="0"/>
              <a:t>two</a:t>
            </a:r>
            <a:r>
              <a:rPr lang="en-US" altLang="zh-CN" sz="2800" b="1" dirty="0" smtClean="0"/>
              <a:t> periods 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B.C in the second period 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51720" y="3501008"/>
          <a:ext cx="4896544" cy="503238"/>
        </p:xfrm>
        <a:graphic>
          <a:graphicData uri="http://schemas.openxmlformats.org/presentationml/2006/ole">
            <p:oleObj spid="_x0000_s15363" name="公式" r:id="rId4" imgW="2374560" imgH="2156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1720" y="4149080"/>
          <a:ext cx="1440160" cy="432048"/>
        </p:xfrm>
        <a:graphic>
          <a:graphicData uri="http://schemas.openxmlformats.org/presentationml/2006/ole">
            <p:oleObj spid="_x0000_s15364" name="公式" r:id="rId5" imgW="787320" imgH="2156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3648" y="537321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substituting K, We can also express equation as: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35696" y="5877272"/>
          <a:ext cx="5400600" cy="432048"/>
        </p:xfrm>
        <a:graphic>
          <a:graphicData uri="http://schemas.openxmlformats.org/presentationml/2006/ole">
            <p:oleObj spid="_x0000_s15365" name="公式" r:id="rId6" imgW="2819160" imgH="215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65313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 Q is the price of one unit of land, traditional assets K pay a fixed, untaxed rate of return r.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41277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arbitrage condition for the price of land holds in a world of certainty and in steady- state equilibrium  in which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=Q</a:t>
            </a:r>
            <a:r>
              <a:rPr lang="en-US" altLang="zh-CN" baseline="-25000" dirty="0" smtClean="0"/>
              <a:t>j+1</a:t>
            </a:r>
            <a:r>
              <a:rPr lang="en-US" altLang="zh-CN" dirty="0" smtClean="0"/>
              <a:t>, that is one dollar invested in land should yield the same net return as the same dollar in capital K</a:t>
            </a:r>
            <a:endParaRPr lang="zh-CN" altLang="en-US" baseline="-25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5896" y="2420888"/>
          <a:ext cx="1728192" cy="504056"/>
        </p:xfrm>
        <a:graphic>
          <a:graphicData uri="http://schemas.openxmlformats.org/presentationml/2006/ole">
            <p:oleObj spid="_x0000_s16386" name="公式" r:id="rId3" imgW="914400" imgH="241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29249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utility function in its indirect form, as a function of prices and income: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03649" y="3501008"/>
          <a:ext cx="6480720" cy="504056"/>
        </p:xfrm>
        <a:graphic>
          <a:graphicData uri="http://schemas.openxmlformats.org/presentationml/2006/ole">
            <p:oleObj spid="_x0000_s16387" name="公式" r:id="rId4" imgW="294624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69269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Agricultural Sector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1722</Words>
  <Application>Microsoft Office PowerPoint</Application>
  <PresentationFormat>全屏显示(4:3)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Lukehuang</dc:creator>
  <cp:lastModifiedBy>Lukehuang</cp:lastModifiedBy>
  <cp:revision>49</cp:revision>
  <dcterms:created xsi:type="dcterms:W3CDTF">2016-02-09T04:09:36Z</dcterms:created>
  <dcterms:modified xsi:type="dcterms:W3CDTF">2016-02-09T21:22:37Z</dcterms:modified>
</cp:coreProperties>
</file>