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6" r:id="rId3"/>
    <p:sldId id="267" r:id="rId4"/>
    <p:sldId id="257" r:id="rId5"/>
    <p:sldId id="268" r:id="rId6"/>
    <p:sldId id="259" r:id="rId7"/>
    <p:sldId id="270" r:id="rId8"/>
    <p:sldId id="271" r:id="rId9"/>
    <p:sldId id="272" r:id="rId10"/>
    <p:sldId id="273" r:id="rId11"/>
    <p:sldId id="274" r:id="rId12"/>
    <p:sldId id="260" r:id="rId13"/>
    <p:sldId id="261" r:id="rId14"/>
    <p:sldId id="275" r:id="rId15"/>
    <p:sldId id="276" r:id="rId16"/>
    <p:sldId id="277" r:id="rId17"/>
    <p:sldId id="278" r:id="rId18"/>
    <p:sldId id="262" r:id="rId19"/>
    <p:sldId id="263" r:id="rId20"/>
    <p:sldId id="282" r:id="rId21"/>
    <p:sldId id="280" r:id="rId22"/>
    <p:sldId id="283" r:id="rId23"/>
    <p:sldId id="279" r:id="rId24"/>
    <p:sldId id="284" r:id="rId25"/>
    <p:sldId id="281" r:id="rId26"/>
    <p:sldId id="264" r:id="rId27"/>
    <p:sldId id="285" r:id="rId28"/>
    <p:sldId id="286" r:id="rId29"/>
    <p:sldId id="287" r:id="rId30"/>
    <p:sldId id="288" r:id="rId31"/>
    <p:sldId id="269" r:id="rId32"/>
    <p:sldId id="265"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6" autoAdjust="0"/>
    <p:restoredTop sz="76049" autoAdjust="0"/>
  </p:normalViewPr>
  <p:slideViewPr>
    <p:cSldViewPr snapToGrid="0">
      <p:cViewPr>
        <p:scale>
          <a:sx n="66" d="100"/>
          <a:sy n="66" d="100"/>
        </p:scale>
        <p:origin x="-1168"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500A7-AFC8-4164-8546-9CC68063B211}" type="datetimeFigureOut">
              <a:rPr lang="en-US" smtClean="0"/>
              <a:t>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E2664-B3D6-412B-BE3A-E41EED0D063D}" type="slidenum">
              <a:rPr lang="en-US" smtClean="0"/>
              <a:t>‹#›</a:t>
            </a:fld>
            <a:endParaRPr lang="en-US"/>
          </a:p>
        </p:txBody>
      </p:sp>
    </p:spTree>
    <p:extLst>
      <p:ext uri="{BB962C8B-B14F-4D97-AF65-F5344CB8AC3E}">
        <p14:creationId xmlns:p14="http://schemas.microsoft.com/office/powerpoint/2010/main" val="302410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22640"/>
            <a:r>
              <a:rPr lang="en-US" dirty="0" smtClean="0"/>
              <a:t>7-year average growth rate of per capita GDP is 3.5 percent or greater prior to the slowdown</a:t>
            </a:r>
          </a:p>
          <a:p>
            <a:pPr marR="22640"/>
            <a:r>
              <a:rPr lang="en-US" dirty="0" smtClean="0"/>
              <a:t>7-year average growth rate of per capital GDP  is declined by at least 2 percentage </a:t>
            </a:r>
          </a:p>
          <a:p>
            <a:pPr marR="22640"/>
            <a:r>
              <a:rPr lang="en-US" dirty="0" smtClean="0"/>
              <a:t>Only account for</a:t>
            </a:r>
            <a:r>
              <a:rPr lang="en-US" baseline="0" dirty="0" smtClean="0"/>
              <a:t> those countries that have a</a:t>
            </a:r>
            <a:r>
              <a:rPr lang="en-US" dirty="0" smtClean="0"/>
              <a:t> per capita GDP greater than US$ 10,000 in 2005 constant international PPP prices</a:t>
            </a:r>
          </a:p>
          <a:p>
            <a:endParaRPr lang="en-US" dirty="0"/>
          </a:p>
        </p:txBody>
      </p:sp>
      <p:sp>
        <p:nvSpPr>
          <p:cNvPr id="4" name="Slide Number Placeholder 3"/>
          <p:cNvSpPr>
            <a:spLocks noGrp="1"/>
          </p:cNvSpPr>
          <p:nvPr>
            <p:ph type="sldNum" sz="quarter" idx="10"/>
          </p:nvPr>
        </p:nvSpPr>
        <p:spPr/>
        <p:txBody>
          <a:bodyPr/>
          <a:lstStyle/>
          <a:p>
            <a:fld id="{583E2664-B3D6-412B-BE3A-E41EED0D063D}" type="slidenum">
              <a:rPr lang="en-US" smtClean="0"/>
              <a:t>6</a:t>
            </a:fld>
            <a:endParaRPr lang="en-US"/>
          </a:p>
        </p:txBody>
      </p:sp>
    </p:spTree>
    <p:extLst>
      <p:ext uri="{BB962C8B-B14F-4D97-AF65-F5344CB8AC3E}">
        <p14:creationId xmlns:p14="http://schemas.microsoft.com/office/powerpoint/2010/main" val="178691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Greece</a:t>
            </a:r>
            <a:r>
              <a:rPr lang="en-US" baseline="0" dirty="0" smtClean="0"/>
              <a:t>: Chow test 1973 most significant</a:t>
            </a:r>
          </a:p>
          <a:p>
            <a:r>
              <a:rPr lang="en-US" dirty="0" smtClean="0"/>
              <a:t>Select only one year out of the consecutive years</a:t>
            </a:r>
            <a:r>
              <a:rPr lang="en-US" baseline="0" dirty="0" smtClean="0"/>
              <a:t> identified</a:t>
            </a:r>
          </a:p>
          <a:p>
            <a:endParaRPr lang="en-US" dirty="0"/>
          </a:p>
        </p:txBody>
      </p:sp>
      <p:sp>
        <p:nvSpPr>
          <p:cNvPr id="4" name="Slide Number Placeholder 3"/>
          <p:cNvSpPr>
            <a:spLocks noGrp="1"/>
          </p:cNvSpPr>
          <p:nvPr>
            <p:ph type="sldNum" sz="quarter" idx="10"/>
          </p:nvPr>
        </p:nvSpPr>
        <p:spPr/>
        <p:txBody>
          <a:bodyPr/>
          <a:lstStyle/>
          <a:p>
            <a:fld id="{583E2664-B3D6-412B-BE3A-E41EED0D063D}" type="slidenum">
              <a:rPr lang="en-US" smtClean="0"/>
              <a:t>7</a:t>
            </a:fld>
            <a:endParaRPr lang="en-US"/>
          </a:p>
        </p:txBody>
      </p:sp>
    </p:spTree>
    <p:extLst>
      <p:ext uri="{BB962C8B-B14F-4D97-AF65-F5344CB8AC3E}">
        <p14:creationId xmlns:p14="http://schemas.microsoft.com/office/powerpoint/2010/main" val="295623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a:t>
            </a:r>
            <a:r>
              <a:rPr lang="en-US" baseline="0" dirty="0" smtClean="0"/>
              <a:t> </a:t>
            </a:r>
            <a:r>
              <a:rPr lang="en-US" dirty="0" smtClean="0"/>
              <a:t>the vast majority of cases it seems appropriate to speak of a </a:t>
            </a:r>
            <a:r>
              <a:rPr lang="en-US" dirty="0" err="1" smtClean="0"/>
              <a:t>specifc</a:t>
            </a:r>
            <a:r>
              <a:rPr lang="en-US" dirty="0" smtClean="0"/>
              <a:t> point in time</a:t>
            </a:r>
          </a:p>
          <a:p>
            <a:r>
              <a:rPr lang="en-US" dirty="0" smtClean="0"/>
              <a:t>and a particular level of per capita income at which a country’s previously rapid</a:t>
            </a:r>
          </a:p>
          <a:p>
            <a:r>
              <a:rPr lang="en-US" dirty="0" smtClean="0"/>
              <a:t>rate of growth slowed down.</a:t>
            </a:r>
            <a:endParaRPr lang="en-US" dirty="0"/>
          </a:p>
        </p:txBody>
      </p:sp>
      <p:sp>
        <p:nvSpPr>
          <p:cNvPr id="4" name="Slide Number Placeholder 3"/>
          <p:cNvSpPr>
            <a:spLocks noGrp="1"/>
          </p:cNvSpPr>
          <p:nvPr>
            <p:ph type="sldNum" sz="quarter" idx="10"/>
          </p:nvPr>
        </p:nvSpPr>
        <p:spPr/>
        <p:txBody>
          <a:bodyPr/>
          <a:lstStyle/>
          <a:p>
            <a:fld id="{583E2664-B3D6-412B-BE3A-E41EED0D063D}" type="slidenum">
              <a:rPr lang="en-US" smtClean="0"/>
              <a:t>16</a:t>
            </a:fld>
            <a:endParaRPr lang="en-US"/>
          </a:p>
        </p:txBody>
      </p:sp>
    </p:spTree>
    <p:extLst>
      <p:ext uri="{BB962C8B-B14F-4D97-AF65-F5344CB8AC3E}">
        <p14:creationId xmlns:p14="http://schemas.microsoft.com/office/powerpoint/2010/main" val="14411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plausible that the likelihood of a growth slowdown increases as well with the speed of growth in the 7-year pre-slowdown period.</a:t>
            </a:r>
          </a:p>
          <a:p>
            <a:r>
              <a:rPr lang="en-US" dirty="0" smtClean="0"/>
              <a:t>The more aggressive the exceptional measure taken to boost the economy’s rate of growth, the less likely it is that its exceptional rapid growth can be maintained. </a:t>
            </a:r>
          </a:p>
          <a:p>
            <a:endParaRPr lang="en-US" dirty="0"/>
          </a:p>
        </p:txBody>
      </p:sp>
      <p:sp>
        <p:nvSpPr>
          <p:cNvPr id="4" name="Slide Number Placeholder 3"/>
          <p:cNvSpPr>
            <a:spLocks noGrp="1"/>
          </p:cNvSpPr>
          <p:nvPr>
            <p:ph type="sldNum" sz="quarter" idx="10"/>
          </p:nvPr>
        </p:nvSpPr>
        <p:spPr/>
        <p:txBody>
          <a:bodyPr/>
          <a:lstStyle/>
          <a:p>
            <a:fld id="{583E2664-B3D6-412B-BE3A-E41EED0D063D}" type="slidenum">
              <a:rPr lang="en-US" smtClean="0"/>
              <a:t>25</a:t>
            </a:fld>
            <a:endParaRPr lang="en-US"/>
          </a:p>
        </p:txBody>
      </p:sp>
    </p:spTree>
    <p:extLst>
      <p:ext uri="{BB962C8B-B14F-4D97-AF65-F5344CB8AC3E}">
        <p14:creationId xmlns:p14="http://schemas.microsoft.com/office/powerpoint/2010/main" val="2991215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E2664-B3D6-412B-BE3A-E41EED0D063D}" type="slidenum">
              <a:rPr lang="en-US" smtClean="0"/>
              <a:t>26</a:t>
            </a:fld>
            <a:endParaRPr lang="en-US"/>
          </a:p>
        </p:txBody>
      </p:sp>
    </p:spTree>
    <p:extLst>
      <p:ext uri="{BB962C8B-B14F-4D97-AF65-F5344CB8AC3E}">
        <p14:creationId xmlns:p14="http://schemas.microsoft.com/office/powerpoint/2010/main" val="20073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ltLang="zh-CN"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08E86013-60D1-4B03-BB84-FCEE64D8C234}" type="datetimeFigureOut">
              <a:rPr lang="en-US" smtClean="0"/>
              <a:t>2/2/16</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FDF1510-E71D-4586-B305-166BCF097397}" type="slidenum">
              <a:rPr lang="en-US" smtClean="0"/>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08E86013-60D1-4B03-BB84-FCEE64D8C234}"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08E86013-60D1-4B03-BB84-FCEE64D8C234}"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8E86013-60D1-4B03-BB84-FCEE64D8C234}"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8E86013-60D1-4B03-BB84-FCEE64D8C234}"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5" name="Date Placeholder 4"/>
          <p:cNvSpPr>
            <a:spLocks noGrp="1"/>
          </p:cNvSpPr>
          <p:nvPr>
            <p:ph type="dt" sz="half" idx="10"/>
          </p:nvPr>
        </p:nvSpPr>
        <p:spPr/>
        <p:txBody>
          <a:bodyPr/>
          <a:lstStyle/>
          <a:p>
            <a:fld id="{08E86013-60D1-4B03-BB84-FCEE64D8C234}"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F1510-E71D-4586-B305-166BCF097397}"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08E86013-60D1-4B03-BB84-FCEE64D8C234}" type="datetimeFigureOut">
              <a:rPr lang="en-US" smtClean="0"/>
              <a:t>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08E86013-60D1-4B03-BB84-FCEE64D8C234}" type="datetimeFigureOut">
              <a:rPr lang="en-US" smtClean="0"/>
              <a:t>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86013-60D1-4B03-BB84-FCEE64D8C234}" type="datetimeFigureOut">
              <a:rPr lang="en-US" smtClean="0"/>
              <a:t>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8E86013-60D1-4B03-BB84-FCEE64D8C234}" type="datetimeFigureOut">
              <a:rPr lang="en-US" smtClean="0"/>
              <a:t>2/2/16</a:t>
            </a:fld>
            <a:endParaRPr lang="en-US"/>
          </a:p>
        </p:txBody>
      </p:sp>
      <p:sp>
        <p:nvSpPr>
          <p:cNvPr id="7" name="Slide Number Placeholder 6"/>
          <p:cNvSpPr>
            <a:spLocks noGrp="1"/>
          </p:cNvSpPr>
          <p:nvPr>
            <p:ph type="sldNum" sz="quarter" idx="12"/>
          </p:nvPr>
        </p:nvSpPr>
        <p:spPr/>
        <p:txBody>
          <a:bodyPr/>
          <a:lstStyle/>
          <a:p>
            <a:fld id="{FFDF1510-E71D-4586-B305-166BCF097397}"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ltLang="zh-CN"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ltLang="zh-CN"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8E86013-60D1-4B03-BB84-FCEE64D8C234}" type="datetimeFigureOut">
              <a:rPr lang="en-US" smtClean="0"/>
              <a:t>2/2/16</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FFDF1510-E71D-4586-B305-166BCF0973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08E86013-60D1-4B03-BB84-FCEE64D8C234}" type="datetimeFigureOut">
              <a:rPr lang="en-US" smtClean="0"/>
              <a:t>2/2/16</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FDF1510-E71D-4586-B305-166BCF0973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4.xml"/><Relationship Id="rId2"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emf"/><Relationship Id="rId3" Type="http://schemas.openxmlformats.org/officeDocument/2006/relationships/image" Target="../media/image2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emf"/><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4.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3540" y="1905133"/>
            <a:ext cx="4571630" cy="4121979"/>
          </a:xfrm>
        </p:spPr>
        <p:txBody>
          <a:bodyPr>
            <a:noAutofit/>
          </a:bodyPr>
          <a:lstStyle/>
          <a:p>
            <a:r>
              <a:rPr lang="en-US" sz="4000" dirty="0" smtClean="0"/>
              <a:t>When Fast-Growing Economies Slowdown: </a:t>
            </a:r>
            <a:r>
              <a:rPr lang="en-US" sz="2800" dirty="0" smtClean="0"/>
              <a:t>International Evidence and Implications for China</a:t>
            </a:r>
            <a:endParaRPr lang="en-US" sz="2800" dirty="0"/>
          </a:p>
        </p:txBody>
      </p:sp>
      <p:sp>
        <p:nvSpPr>
          <p:cNvPr id="3" name="Subtitle 2"/>
          <p:cNvSpPr>
            <a:spLocks noGrp="1"/>
          </p:cNvSpPr>
          <p:nvPr>
            <p:ph type="subTitle" idx="1"/>
          </p:nvPr>
        </p:nvSpPr>
        <p:spPr>
          <a:xfrm>
            <a:off x="1524000" y="4692284"/>
            <a:ext cx="9144000" cy="1655762"/>
          </a:xfrm>
        </p:spPr>
        <p:txBody>
          <a:bodyPr>
            <a:normAutofit/>
          </a:bodyPr>
          <a:lstStyle/>
          <a:p>
            <a:r>
              <a:rPr lang="en-US" dirty="0" smtClean="0"/>
              <a:t>Author: Barry </a:t>
            </a:r>
            <a:r>
              <a:rPr lang="en-US" dirty="0" err="1" smtClean="0"/>
              <a:t>Eichengreen</a:t>
            </a:r>
            <a:endParaRPr lang="en-US" dirty="0" smtClean="0"/>
          </a:p>
          <a:p>
            <a:r>
              <a:rPr lang="en-US" dirty="0" err="1" smtClean="0"/>
              <a:t>Donghyun</a:t>
            </a:r>
            <a:r>
              <a:rPr lang="en-US" dirty="0" smtClean="0"/>
              <a:t> Park</a:t>
            </a:r>
          </a:p>
          <a:p>
            <a:r>
              <a:rPr lang="en-US" dirty="0" err="1" smtClean="0"/>
              <a:t>Kwanho</a:t>
            </a:r>
            <a:r>
              <a:rPr lang="en-US" dirty="0" smtClean="0"/>
              <a:t> Shin</a:t>
            </a:r>
          </a:p>
          <a:p>
            <a:r>
              <a:rPr lang="en-US" dirty="0" smtClean="0"/>
              <a:t>Presenter: </a:t>
            </a:r>
            <a:r>
              <a:rPr lang="en-US" dirty="0" err="1" smtClean="0"/>
              <a:t>Yixin</a:t>
            </a:r>
            <a:r>
              <a:rPr lang="en-US" dirty="0" smtClean="0"/>
              <a:t> Xu</a:t>
            </a:r>
            <a:endParaRPr lang="en-US" dirty="0"/>
          </a:p>
        </p:txBody>
      </p:sp>
    </p:spTree>
    <p:extLst>
      <p:ext uri="{BB962C8B-B14F-4D97-AF65-F5344CB8AC3E}">
        <p14:creationId xmlns:p14="http://schemas.microsoft.com/office/powerpoint/2010/main" val="23082115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a:t>
            </a:r>
            <a:endParaRPr lang="en-US" dirty="0"/>
          </a:p>
        </p:txBody>
      </p:sp>
      <p:sp>
        <p:nvSpPr>
          <p:cNvPr id="6" name="Content Placeholder 5"/>
          <p:cNvSpPr>
            <a:spLocks noGrp="1"/>
          </p:cNvSpPr>
          <p:nvPr>
            <p:ph idx="1"/>
          </p:nvPr>
        </p:nvSpPr>
        <p:spPr/>
        <p:txBody>
          <a:bodyPr>
            <a:normAutofit fontScale="92500" lnSpcReduction="20000"/>
          </a:bodyPr>
          <a:lstStyle/>
          <a:p>
            <a:r>
              <a:rPr lang="en-US" dirty="0"/>
              <a:t>A</a:t>
            </a:r>
            <a:r>
              <a:rPr lang="en-US" dirty="0" smtClean="0"/>
              <a:t>ssign </a:t>
            </a:r>
            <a:r>
              <a:rPr lang="en-US" dirty="0"/>
              <a:t>the value of 1 to the 3 years </a:t>
            </a:r>
            <a:r>
              <a:rPr lang="en-US" dirty="0" smtClean="0"/>
              <a:t>centered on </a:t>
            </a:r>
            <a:r>
              <a:rPr lang="en-US" dirty="0"/>
              <a:t>the year of the growth </a:t>
            </a:r>
            <a:r>
              <a:rPr lang="en-US" dirty="0" smtClean="0"/>
              <a:t>slowdown</a:t>
            </a:r>
          </a:p>
          <a:p>
            <a:pPr lvl="1"/>
            <a:r>
              <a:rPr lang="en-US" dirty="0" smtClean="0"/>
              <a:t>The dummy </a:t>
            </a:r>
            <a:r>
              <a:rPr lang="en-US" dirty="0"/>
              <a:t>equals 1 for t </a:t>
            </a:r>
            <a:r>
              <a:rPr lang="en-US" dirty="0" smtClean="0"/>
              <a:t>= </a:t>
            </a:r>
            <a:r>
              <a:rPr lang="en-US" dirty="0"/>
              <a:t>t </a:t>
            </a:r>
            <a:r>
              <a:rPr lang="en-US" dirty="0" smtClean="0"/>
              <a:t>- </a:t>
            </a:r>
            <a:r>
              <a:rPr lang="en-US" dirty="0"/>
              <a:t>1, t </a:t>
            </a:r>
            <a:r>
              <a:rPr lang="en-US" dirty="0" smtClean="0"/>
              <a:t>and t + </a:t>
            </a:r>
            <a:r>
              <a:rPr lang="en-US" dirty="0"/>
              <a:t>1 and zero </a:t>
            </a:r>
            <a:r>
              <a:rPr lang="en-US" dirty="0" smtClean="0"/>
              <a:t>otherwise.</a:t>
            </a:r>
          </a:p>
          <a:p>
            <a:r>
              <a:rPr lang="en-US" dirty="0" smtClean="0"/>
              <a:t>The </a:t>
            </a:r>
            <a:r>
              <a:rPr lang="en-US" dirty="0"/>
              <a:t>comparison group consists of the countries that </a:t>
            </a:r>
            <a:r>
              <a:rPr lang="en-US" dirty="0" smtClean="0"/>
              <a:t>did not </a:t>
            </a:r>
            <a:r>
              <a:rPr lang="en-US" dirty="0"/>
              <a:t>experience a growth slowdown in that same year. The sample includes all </a:t>
            </a:r>
            <a:r>
              <a:rPr lang="en-US" dirty="0" smtClean="0"/>
              <a:t>countries for </a:t>
            </a:r>
            <a:r>
              <a:rPr lang="en-US" dirty="0"/>
              <a:t>which the relevant data are available including countries that have </a:t>
            </a:r>
            <a:r>
              <a:rPr lang="en-US" dirty="0" smtClean="0"/>
              <a:t>never experienced </a:t>
            </a:r>
            <a:r>
              <a:rPr lang="en-US" dirty="0"/>
              <a:t>a growth slowdown. </a:t>
            </a:r>
            <a:endParaRPr lang="en-US" dirty="0" smtClean="0"/>
          </a:p>
          <a:p>
            <a:r>
              <a:rPr lang="en-US" dirty="0"/>
              <a:t>D</a:t>
            </a:r>
            <a:r>
              <a:rPr lang="en-US" dirty="0" smtClean="0"/>
              <a:t>rop </a:t>
            </a:r>
            <a:r>
              <a:rPr lang="en-US" dirty="0"/>
              <a:t>all data pertaining to years t </a:t>
            </a:r>
            <a:r>
              <a:rPr lang="en-US" dirty="0" smtClean="0"/>
              <a:t>+ </a:t>
            </a:r>
            <a:r>
              <a:rPr lang="en-US" dirty="0"/>
              <a:t>2, . . </a:t>
            </a:r>
            <a:r>
              <a:rPr lang="en-US" dirty="0" smtClean="0"/>
              <a:t>. t + </a:t>
            </a:r>
            <a:r>
              <a:rPr lang="en-US" dirty="0"/>
              <a:t>7 of the growth slowdown </a:t>
            </a:r>
            <a:r>
              <a:rPr lang="en-US" dirty="0" smtClean="0"/>
              <a:t>-- removing </a:t>
            </a:r>
            <a:r>
              <a:rPr lang="en-US" dirty="0"/>
              <a:t>the transition period to </a:t>
            </a:r>
            <a:r>
              <a:rPr lang="en-US" dirty="0" smtClean="0"/>
              <a:t>which either </a:t>
            </a:r>
            <a:r>
              <a:rPr lang="en-US" dirty="0"/>
              <a:t>a 0 or 1 may not be clearly assigned.</a:t>
            </a:r>
          </a:p>
        </p:txBody>
      </p:sp>
    </p:spTree>
    <p:extLst>
      <p:ext uri="{BB962C8B-B14F-4D97-AF65-F5344CB8AC3E}">
        <p14:creationId xmlns:p14="http://schemas.microsoft.com/office/powerpoint/2010/main" val="7524384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Methods</a:t>
            </a:r>
            <a:endParaRPr lang="en-US" dirty="0"/>
          </a:p>
        </p:txBody>
      </p:sp>
      <p:sp>
        <p:nvSpPr>
          <p:cNvPr id="3" name="Content Placeholder 2"/>
          <p:cNvSpPr>
            <a:spLocks noGrp="1"/>
          </p:cNvSpPr>
          <p:nvPr>
            <p:ph idx="1"/>
          </p:nvPr>
        </p:nvSpPr>
        <p:spPr/>
        <p:txBody>
          <a:bodyPr/>
          <a:lstStyle/>
          <a:p>
            <a:r>
              <a:rPr lang="en-US" dirty="0" smtClean="0"/>
              <a:t>Dummy = 1 for the entire run of consecutive years, and t-1, t+1</a:t>
            </a:r>
          </a:p>
          <a:p>
            <a:r>
              <a:rPr lang="en-US" dirty="0" smtClean="0"/>
              <a:t>Include manufacturing employment share as explanatory variable vs. Do not</a:t>
            </a:r>
          </a:p>
          <a:p>
            <a:r>
              <a:rPr lang="en-US" dirty="0" smtClean="0"/>
              <a:t>Oil-exporting countries included vs. removed (growth slowdowns at per capita incomes differently than other countries)</a:t>
            </a:r>
          </a:p>
          <a:p>
            <a:endParaRPr lang="en-US" dirty="0" smtClean="0"/>
          </a:p>
          <a:p>
            <a:endParaRPr lang="en-US" dirty="0" smtClean="0"/>
          </a:p>
        </p:txBody>
      </p:sp>
    </p:spTree>
    <p:extLst>
      <p:ext uri="{BB962C8B-B14F-4D97-AF65-F5344CB8AC3E}">
        <p14:creationId xmlns:p14="http://schemas.microsoft.com/office/powerpoint/2010/main" val="19430605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Average for non-oil-exporting countries</a:t>
            </a:r>
          </a:p>
          <a:p>
            <a:r>
              <a:rPr lang="en-US" dirty="0" smtClean="0"/>
              <a:t>High growth end at per capita GDP of US $16,740 in 2005 constant international PPP prices.</a:t>
            </a:r>
          </a:p>
          <a:p>
            <a:r>
              <a:rPr lang="en-US" dirty="0" smtClean="0"/>
              <a:t>Growth rate slowed from 5.6 to 2.1 percent per annum.</a:t>
            </a:r>
          </a:p>
          <a:p>
            <a:r>
              <a:rPr lang="en-US" dirty="0" smtClean="0"/>
              <a:t>China: $8,511, India: $3.826, Brazil: $9,645 in 2007</a:t>
            </a:r>
          </a:p>
          <a:p>
            <a:endParaRPr lang="en-US" dirty="0"/>
          </a:p>
        </p:txBody>
      </p:sp>
    </p:spTree>
    <p:extLst>
      <p:ext uri="{BB962C8B-B14F-4D97-AF65-F5344CB8AC3E}">
        <p14:creationId xmlns:p14="http://schemas.microsoft.com/office/powerpoint/2010/main" val="25364574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rcRect t="24550" b="24550"/>
          <a:stretch>
            <a:fillRect/>
          </a:stretch>
        </p:blipFill>
        <p:spPr>
          <a:prstGeom prst="rect">
            <a:avLst/>
          </a:prstGeom>
        </p:spPr>
      </p:pic>
    </p:spTree>
    <p:extLst>
      <p:ext uri="{BB962C8B-B14F-4D97-AF65-F5344CB8AC3E}">
        <p14:creationId xmlns:p14="http://schemas.microsoft.com/office/powerpoint/2010/main" val="8456781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Slowdown Detected by the Model</a:t>
            </a:r>
            <a:endParaRPr lang="en-US" dirty="0"/>
          </a:p>
        </p:txBody>
      </p:sp>
      <p:sp>
        <p:nvSpPr>
          <p:cNvPr id="3" name="Content Placeholder 2"/>
          <p:cNvSpPr>
            <a:spLocks noGrp="1"/>
          </p:cNvSpPr>
          <p:nvPr>
            <p:ph idx="1"/>
          </p:nvPr>
        </p:nvSpPr>
        <p:spPr/>
        <p:txBody>
          <a:bodyPr/>
          <a:lstStyle/>
          <a:p>
            <a:r>
              <a:rPr lang="en-US" dirty="0" smtClean="0"/>
              <a:t>European countries, first half of the 1970s, when quarter-century-long “gold age” of rapid growth and postwar recovery come to a close</a:t>
            </a:r>
          </a:p>
          <a:p>
            <a:r>
              <a:rPr lang="en-US" dirty="0" smtClean="0"/>
              <a:t>Argentina, 1998, prior to its financial difficulties</a:t>
            </a:r>
          </a:p>
          <a:p>
            <a:r>
              <a:rPr lang="en-US" dirty="0" smtClean="0"/>
              <a:t>Korea, 1997, financial crisis, steady but significant deceleration </a:t>
            </a:r>
            <a:endParaRPr lang="en-US" dirty="0"/>
          </a:p>
        </p:txBody>
      </p:sp>
    </p:spTree>
    <p:extLst>
      <p:ext uri="{BB962C8B-B14F-4D97-AF65-F5344CB8AC3E}">
        <p14:creationId xmlns:p14="http://schemas.microsoft.com/office/powerpoint/2010/main" val="35115676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Countries that Not on the List</a:t>
            </a:r>
            <a:endParaRPr lang="en-US" dirty="0"/>
          </a:p>
        </p:txBody>
      </p:sp>
      <p:sp>
        <p:nvSpPr>
          <p:cNvPr id="3" name="Content Placeholder 2"/>
          <p:cNvSpPr>
            <a:spLocks noGrp="1"/>
          </p:cNvSpPr>
          <p:nvPr>
            <p:ph idx="1"/>
          </p:nvPr>
        </p:nvSpPr>
        <p:spPr/>
        <p:txBody>
          <a:bodyPr/>
          <a:lstStyle/>
          <a:p>
            <a:r>
              <a:rPr lang="en-US" dirty="0" smtClean="0"/>
              <a:t>China: Per capita income &lt; $10,000 US dollar</a:t>
            </a:r>
          </a:p>
          <a:p>
            <a:r>
              <a:rPr lang="en-US" dirty="0" smtClean="0"/>
              <a:t>Reduce $10,000 threshold to $7,500: 15 countries</a:t>
            </a:r>
          </a:p>
          <a:p>
            <a:pPr lvl="1"/>
            <a:r>
              <a:rPr lang="en-US" dirty="0" smtClean="0"/>
              <a:t>Depressed growth relative to trend for an extended period rather than sustained slowdowns in increasing mature economies</a:t>
            </a:r>
          </a:p>
          <a:p>
            <a:pPr lvl="1"/>
            <a:r>
              <a:rPr lang="en-US" dirty="0" smtClean="0"/>
              <a:t>Portugal – revolution; Romania – repay debt; Mexico – foreign-borrowing binge end; Cuban – Soviet aid curtail</a:t>
            </a:r>
            <a:endParaRPr lang="en-US" dirty="0"/>
          </a:p>
        </p:txBody>
      </p:sp>
    </p:spTree>
    <p:extLst>
      <p:ext uri="{BB962C8B-B14F-4D97-AF65-F5344CB8AC3E}">
        <p14:creationId xmlns:p14="http://schemas.microsoft.com/office/powerpoint/2010/main" val="1174184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Countries that Growth Decelerates in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Japan</a:t>
            </a:r>
          </a:p>
          <a:p>
            <a:pPr lvl="1"/>
            <a:r>
              <a:rPr lang="en-US" dirty="0" smtClean="0"/>
              <a:t>first slowdown in early 1970s, 6.6 percent per year between 7 preceding and subsequent years</a:t>
            </a:r>
          </a:p>
          <a:p>
            <a:pPr lvl="1"/>
            <a:r>
              <a:rPr lang="en-US" dirty="0" smtClean="0"/>
              <a:t>second slowdown in the 1990s, 3.5 percent</a:t>
            </a:r>
          </a:p>
          <a:p>
            <a:r>
              <a:rPr lang="en-US" dirty="0" smtClean="0"/>
              <a:t>Australia: 1961, 1974</a:t>
            </a:r>
            <a:endParaRPr lang="en-US" dirty="0"/>
          </a:p>
          <a:p>
            <a:r>
              <a:rPr lang="en-US" dirty="0" smtClean="0"/>
              <a:t>Spain:1974, 1990</a:t>
            </a:r>
          </a:p>
          <a:p>
            <a:r>
              <a:rPr lang="en-US" dirty="0" smtClean="0"/>
              <a:t>Most other counties: after an extended period of slower growth, economic reforms lead to a period of faster growth followed by a second deceleration: Argentina, Hong Kong, Ireland, Israel, Norway, Portugal, and Singapore. </a:t>
            </a:r>
          </a:p>
        </p:txBody>
      </p:sp>
    </p:spTree>
    <p:extLst>
      <p:ext uri="{BB962C8B-B14F-4D97-AF65-F5344CB8AC3E}">
        <p14:creationId xmlns:p14="http://schemas.microsoft.com/office/powerpoint/2010/main" val="29814879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lstStyle/>
          <a:p>
            <a:r>
              <a:rPr lang="en-US" dirty="0" smtClean="0"/>
              <a:t>Small open economies: Hong Kong and Singapore</a:t>
            </a:r>
          </a:p>
          <a:p>
            <a:pPr lvl="1"/>
            <a:r>
              <a:rPr lang="en-US" dirty="0" smtClean="0"/>
              <a:t>Growth decelerations at unusually high levels of per capita GDP</a:t>
            </a:r>
          </a:p>
          <a:p>
            <a:pPr lvl="1"/>
            <a:r>
              <a:rPr lang="en-US" dirty="0" smtClean="0"/>
              <a:t>Whether because they are so small or so </a:t>
            </a:r>
            <a:r>
              <a:rPr lang="en-US" dirty="0" smtClean="0">
                <a:solidFill>
                  <a:srgbClr val="FF0000"/>
                </a:solidFill>
              </a:rPr>
              <a:t>open</a:t>
            </a:r>
            <a:r>
              <a:rPr lang="en-US" dirty="0" smtClean="0"/>
              <a:t>?</a:t>
            </a:r>
            <a:endParaRPr lang="en-US" dirty="0"/>
          </a:p>
          <a:p>
            <a:r>
              <a:rPr lang="en-US" dirty="0" smtClean="0"/>
              <a:t>Oil exporters</a:t>
            </a:r>
          </a:p>
          <a:p>
            <a:pPr lvl="1"/>
            <a:r>
              <a:rPr lang="en-US" dirty="0" smtClean="0"/>
              <a:t>High level of per capita GDP</a:t>
            </a:r>
          </a:p>
          <a:p>
            <a:pPr lvl="1"/>
            <a:r>
              <a:rPr lang="en-US" dirty="0" smtClean="0"/>
              <a:t>Large amount of oil can be extracted at low cost, shift up the entire per capita income profile, other things equal</a:t>
            </a:r>
          </a:p>
        </p:txBody>
      </p:sp>
    </p:spTree>
    <p:extLst>
      <p:ext uri="{BB962C8B-B14F-4D97-AF65-F5344CB8AC3E}">
        <p14:creationId xmlns:p14="http://schemas.microsoft.com/office/powerpoint/2010/main" val="22431474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Proximate Sources of Slowdowns</a:t>
            </a:r>
            <a:endParaRPr lang="en-US" dirty="0"/>
          </a:p>
        </p:txBody>
      </p:sp>
      <p:sp>
        <p:nvSpPr>
          <p:cNvPr id="3" name="Content Placeholder 2"/>
          <p:cNvSpPr>
            <a:spLocks noGrp="1"/>
          </p:cNvSpPr>
          <p:nvPr>
            <p:ph idx="1"/>
          </p:nvPr>
        </p:nvSpPr>
        <p:spPr/>
        <p:txBody>
          <a:bodyPr/>
          <a:lstStyle/>
          <a:p>
            <a:r>
              <a:rPr lang="en-US" dirty="0" smtClean="0"/>
              <a:t>Standard growth-accounting framework: capital input, labor input, human capital input, or technical change</a:t>
            </a:r>
          </a:p>
          <a:p>
            <a:r>
              <a:rPr lang="en-US" dirty="0" smtClean="0"/>
              <a:t>Labor </a:t>
            </a:r>
            <a:r>
              <a:rPr lang="en-US" dirty="0"/>
              <a:t>input as population between ages of 15 and 64</a:t>
            </a:r>
          </a:p>
          <a:p>
            <a:r>
              <a:rPr lang="en-US" dirty="0" smtClean="0"/>
              <a:t>Two sets of growth accounting results: </a:t>
            </a:r>
          </a:p>
          <a:p>
            <a:pPr lvl="1"/>
            <a:r>
              <a:rPr lang="en-US" dirty="0" smtClean="0"/>
              <a:t>Labor share of income by Bernanke and </a:t>
            </a:r>
            <a:r>
              <a:rPr lang="en-US" dirty="0" err="1" smtClean="0"/>
              <a:t>Gurkaynak</a:t>
            </a:r>
            <a:r>
              <a:rPr lang="en-US" dirty="0" smtClean="0"/>
              <a:t> (2001)</a:t>
            </a:r>
          </a:p>
          <a:p>
            <a:pPr lvl="1"/>
            <a:r>
              <a:rPr lang="en-US" dirty="0" smtClean="0"/>
              <a:t>Set </a:t>
            </a:r>
            <a:r>
              <a:rPr lang="en-US" dirty="0"/>
              <a:t>labor’s share = 0.65 for each country.</a:t>
            </a:r>
          </a:p>
          <a:p>
            <a:pPr marL="0" indent="0">
              <a:buNone/>
            </a:pPr>
            <a:endParaRPr lang="en-US" dirty="0"/>
          </a:p>
        </p:txBody>
      </p:sp>
    </p:spTree>
    <p:extLst>
      <p:ext uri="{BB962C8B-B14F-4D97-AF65-F5344CB8AC3E}">
        <p14:creationId xmlns:p14="http://schemas.microsoft.com/office/powerpoint/2010/main" val="20027178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contribution of the growth of the capital stock fell from 2.40 percent to 1.79 percent </a:t>
            </a:r>
          </a:p>
          <a:p>
            <a:r>
              <a:rPr lang="en-US" dirty="0" smtClean="0"/>
              <a:t>Labor growth from 0.89 to 0.86 percent</a:t>
            </a:r>
          </a:p>
          <a:p>
            <a:r>
              <a:rPr lang="en-US" dirty="0" smtClean="0"/>
              <a:t>Human capital increased from 0.44 to 0.51</a:t>
            </a:r>
          </a:p>
          <a:p>
            <a:r>
              <a:rPr lang="en-US" dirty="0" smtClean="0"/>
              <a:t>Total factor productivity (TFP) growth, from 3.04 to 0.09 percent</a:t>
            </a:r>
          </a:p>
          <a:p>
            <a:r>
              <a:rPr lang="en-US" dirty="0" smtClean="0"/>
              <a:t>Growth slowdowns -- Productivity growth slowdowns ***</a:t>
            </a:r>
          </a:p>
          <a:p>
            <a:pPr lvl="1"/>
            <a:r>
              <a:rPr lang="en-US" dirty="0" smtClean="0"/>
              <a:t>85 percent of the slowdown in the rate of growth of output is explained by the slowdown in the rate of TFP growth. </a:t>
            </a:r>
          </a:p>
          <a:p>
            <a:r>
              <a:rPr lang="en-US" dirty="0" smtClean="0"/>
              <a:t>No </a:t>
            </a:r>
            <a:r>
              <a:rPr lang="en-US" dirty="0"/>
              <a:t>longer possible to boost productivity by shifting additional workers from agriculture to industry </a:t>
            </a:r>
            <a:endParaRPr lang="en-US" dirty="0" smtClean="0"/>
          </a:p>
          <a:p>
            <a:r>
              <a:rPr lang="en-US" dirty="0"/>
              <a:t>G</a:t>
            </a:r>
            <a:r>
              <a:rPr lang="en-US" dirty="0" smtClean="0"/>
              <a:t>ains </a:t>
            </a:r>
            <a:r>
              <a:rPr lang="en-US" dirty="0"/>
              <a:t>from importing foreign technology diminish</a:t>
            </a:r>
          </a:p>
          <a:p>
            <a:endParaRPr lang="en-US" dirty="0" smtClean="0"/>
          </a:p>
        </p:txBody>
      </p:sp>
    </p:spTree>
    <p:extLst>
      <p:ext uri="{BB962C8B-B14F-4D97-AF65-F5344CB8AC3E}">
        <p14:creationId xmlns:p14="http://schemas.microsoft.com/office/powerpoint/2010/main" val="19138989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Rapid economic growth of large emerging markets: China and other countries in developing world</a:t>
            </a:r>
          </a:p>
          <a:p>
            <a:r>
              <a:rPr lang="en-US" dirty="0" smtClean="0"/>
              <a:t>Late-developing countries grow more rapidly than early developers: reap </a:t>
            </a:r>
            <a:r>
              <a:rPr lang="en-US" dirty="0" smtClean="0">
                <a:solidFill>
                  <a:srgbClr val="3366FF"/>
                </a:solidFill>
              </a:rPr>
              <a:t>productivity</a:t>
            </a:r>
            <a:r>
              <a:rPr lang="en-US" dirty="0" smtClean="0"/>
              <a:t> gains simply by shifting </a:t>
            </a:r>
            <a:r>
              <a:rPr lang="en-US" dirty="0" smtClean="0">
                <a:solidFill>
                  <a:srgbClr val="3366FF"/>
                </a:solidFill>
              </a:rPr>
              <a:t>workers</a:t>
            </a:r>
            <a:r>
              <a:rPr lang="en-US" dirty="0" smtClean="0"/>
              <a:t> from underemployment in agriculture to export-oriented manufacturing and utilize the </a:t>
            </a:r>
            <a:r>
              <a:rPr lang="en-US" dirty="0" smtClean="0">
                <a:solidFill>
                  <a:srgbClr val="3366FF"/>
                </a:solidFill>
              </a:rPr>
              <a:t>imported technologies</a:t>
            </a:r>
            <a:r>
              <a:rPr lang="en-US" dirty="0" smtClean="0"/>
              <a:t> from advanced economies.</a:t>
            </a:r>
          </a:p>
        </p:txBody>
      </p:sp>
    </p:spTree>
    <p:extLst>
      <p:ext uri="{BB962C8B-B14F-4D97-AF65-F5344CB8AC3E}">
        <p14:creationId xmlns:p14="http://schemas.microsoft.com/office/powerpoint/2010/main" val="8327685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Results</a:t>
            </a:r>
            <a:endParaRPr lang="en-US" dirty="0"/>
          </a:p>
        </p:txBody>
      </p:sp>
      <p:pic>
        <p:nvPicPr>
          <p:cNvPr id="4" name="Content Placeholder 3"/>
          <p:cNvPicPr>
            <a:picLocks noGrp="1" noChangeAspect="1"/>
          </p:cNvPicPr>
          <p:nvPr>
            <p:ph idx="1"/>
          </p:nvPr>
        </p:nvPicPr>
        <p:blipFill>
          <a:blip r:embed="rId2"/>
          <a:srcRect l="2209" r="2209"/>
          <a:stretch>
            <a:fillRect/>
          </a:stretch>
        </p:blipFill>
        <p:spPr>
          <a:prstGeom prst="rect">
            <a:avLst/>
          </a:prstGeom>
        </p:spPr>
      </p:pic>
    </p:spTree>
    <p:extLst>
      <p:ext uri="{BB962C8B-B14F-4D97-AF65-F5344CB8AC3E}">
        <p14:creationId xmlns:p14="http://schemas.microsoft.com/office/powerpoint/2010/main" val="6440658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561" y="1335564"/>
            <a:ext cx="9366325" cy="1143000"/>
          </a:xfrm>
        </p:spPr>
        <p:txBody>
          <a:bodyPr>
            <a:normAutofit fontScale="90000"/>
          </a:bodyPr>
          <a:lstStyle/>
          <a:p>
            <a:r>
              <a:rPr lang="en-US" dirty="0" smtClean="0"/>
              <a:t>Summary Statistics for </a:t>
            </a:r>
            <a:r>
              <a:rPr lang="en-US" dirty="0"/>
              <a:t>the full sample countries</a:t>
            </a:r>
            <a:br>
              <a:rPr lang="en-US" dirty="0"/>
            </a:br>
            <a:endParaRPr lang="en-US" dirty="0"/>
          </a:p>
        </p:txBody>
      </p:sp>
      <p:pic>
        <p:nvPicPr>
          <p:cNvPr id="4" name="Content Placeholder 3"/>
          <p:cNvPicPr>
            <a:picLocks noGrp="1" noChangeAspect="1"/>
          </p:cNvPicPr>
          <p:nvPr>
            <p:ph idx="1"/>
          </p:nvPr>
        </p:nvPicPr>
        <p:blipFill>
          <a:blip r:embed="rId2"/>
          <a:srcRect t="8918" b="8918"/>
          <a:stretch>
            <a:fillRect/>
          </a:stretch>
        </p:blipFill>
        <p:spPr>
          <a:prstGeom prst="rect">
            <a:avLst/>
          </a:prstGeom>
        </p:spPr>
      </p:pic>
    </p:spTree>
    <p:extLst>
      <p:ext uri="{BB962C8B-B14F-4D97-AF65-F5344CB8AC3E}">
        <p14:creationId xmlns:p14="http://schemas.microsoft.com/office/powerpoint/2010/main" val="29857329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287" y="1720440"/>
            <a:ext cx="9366325" cy="1143000"/>
          </a:xfrm>
        </p:spPr>
        <p:txBody>
          <a:bodyPr>
            <a:normAutofit fontScale="90000"/>
          </a:bodyPr>
          <a:lstStyle/>
          <a:p>
            <a:r>
              <a:rPr lang="en-US" dirty="0"/>
              <a:t>For countries experiencing growth slowdowns</a:t>
            </a:r>
            <a:br>
              <a:rPr lang="en-US" dirty="0"/>
            </a:br>
            <a:r>
              <a:rPr lang="en-US" dirty="0" smtClean="0"/>
              <a:t>&amp; For </a:t>
            </a:r>
            <a:r>
              <a:rPr lang="en-US" dirty="0"/>
              <a:t>China</a:t>
            </a:r>
            <a:br>
              <a:rPr lang="en-US" dirty="0"/>
            </a:br>
            <a:endParaRPr lang="en-US" dirty="0"/>
          </a:p>
        </p:txBody>
      </p:sp>
      <p:pic>
        <p:nvPicPr>
          <p:cNvPr id="4" name="Content Placeholder 3"/>
          <p:cNvPicPr>
            <a:picLocks noGrp="1" noChangeAspect="1"/>
          </p:cNvPicPr>
          <p:nvPr>
            <p:ph idx="1"/>
          </p:nvPr>
        </p:nvPicPr>
        <p:blipFill>
          <a:blip r:embed="rId2"/>
          <a:srcRect l="-15183" r="-15183"/>
          <a:stretch>
            <a:fillRect/>
          </a:stretch>
        </p:blipFill>
        <p:spPr>
          <a:prstGeom prst="rect">
            <a:avLst/>
          </a:prstGeom>
        </p:spPr>
      </p:pic>
    </p:spTree>
    <p:extLst>
      <p:ext uri="{BB962C8B-B14F-4D97-AF65-F5344CB8AC3E}">
        <p14:creationId xmlns:p14="http://schemas.microsoft.com/office/powerpoint/2010/main" val="3986542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t>
            </a:r>
            <a:endParaRPr lang="en-US" dirty="0"/>
          </a:p>
        </p:txBody>
      </p:sp>
      <p:sp>
        <p:nvSpPr>
          <p:cNvPr id="3" name="Content Placeholder 2"/>
          <p:cNvSpPr>
            <a:spLocks noGrp="1"/>
          </p:cNvSpPr>
          <p:nvPr>
            <p:ph idx="1"/>
          </p:nvPr>
        </p:nvSpPr>
        <p:spPr/>
        <p:txBody>
          <a:bodyPr>
            <a:normAutofit lnSpcReduction="10000"/>
          </a:bodyPr>
          <a:lstStyle/>
          <a:p>
            <a:r>
              <a:rPr lang="en-US" dirty="0" smtClean="0"/>
              <a:t>Sample: only observations that report the share of employment in manufacturing </a:t>
            </a:r>
          </a:p>
          <a:p>
            <a:r>
              <a:rPr lang="en-US" dirty="0" smtClean="0"/>
              <a:t>Explanatory variables: </a:t>
            </a:r>
          </a:p>
          <a:p>
            <a:pPr lvl="1"/>
            <a:r>
              <a:rPr lang="en-US" dirty="0" smtClean="0"/>
              <a:t>Per capita GDP</a:t>
            </a:r>
          </a:p>
          <a:p>
            <a:pPr lvl="1"/>
            <a:r>
              <a:rPr lang="en-US" dirty="0" smtClean="0"/>
              <a:t>the ratio of per capita GDP to that in the lead country</a:t>
            </a:r>
          </a:p>
          <a:p>
            <a:pPr lvl="1"/>
            <a:r>
              <a:rPr lang="en-US" dirty="0" smtClean="0"/>
              <a:t>Dependency ratio</a:t>
            </a:r>
          </a:p>
          <a:p>
            <a:pPr lvl="1"/>
            <a:r>
              <a:rPr lang="en-US" dirty="0" smtClean="0"/>
              <a:t>Manufacturing share of employment</a:t>
            </a:r>
          </a:p>
          <a:p>
            <a:pPr lvl="1"/>
            <a:r>
              <a:rPr lang="en-US" dirty="0" smtClean="0"/>
              <a:t>All as quadratics</a:t>
            </a:r>
          </a:p>
          <a:p>
            <a:pPr lvl="1"/>
            <a:r>
              <a:rPr lang="en-US" dirty="0" smtClean="0"/>
              <a:t>Crude fertility rate</a:t>
            </a:r>
          </a:p>
        </p:txBody>
      </p:sp>
    </p:spTree>
    <p:extLst>
      <p:ext uri="{BB962C8B-B14F-4D97-AF65-F5344CB8AC3E}">
        <p14:creationId xmlns:p14="http://schemas.microsoft.com/office/powerpoint/2010/main" val="28560548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rcRect t="5739" b="5739"/>
          <a:stretch>
            <a:fillRect/>
          </a:stretch>
        </p:blipFill>
        <p:spPr>
          <a:prstGeom prst="rect">
            <a:avLst/>
          </a:prstGeom>
        </p:spPr>
      </p:pic>
      <p:pic>
        <p:nvPicPr>
          <p:cNvPr id="7" name="Content Placeholder 6"/>
          <p:cNvPicPr>
            <a:picLocks noGrp="1" noChangeAspect="1"/>
          </p:cNvPicPr>
          <p:nvPr>
            <p:ph sz="quarter" idx="14"/>
          </p:nvPr>
        </p:nvPicPr>
        <p:blipFill>
          <a:blip r:embed="rId3"/>
          <a:stretch>
            <a:fillRect/>
          </a:stretch>
        </p:blipFill>
        <p:spPr>
          <a:xfrm>
            <a:off x="5940835" y="1690688"/>
            <a:ext cx="5181600" cy="2361530"/>
          </a:xfrm>
          <a:prstGeom prst="rect">
            <a:avLst/>
          </a:prstGeom>
        </p:spPr>
      </p:pic>
      <p:pic>
        <p:nvPicPr>
          <p:cNvPr id="8" name="Picture 7"/>
          <p:cNvPicPr>
            <a:picLocks noChangeAspect="1"/>
          </p:cNvPicPr>
          <p:nvPr/>
        </p:nvPicPr>
        <p:blipFill rotWithShape="1">
          <a:blip r:embed="rId4"/>
          <a:srcRect t="21873"/>
          <a:stretch/>
        </p:blipFill>
        <p:spPr>
          <a:xfrm>
            <a:off x="5924942" y="4052218"/>
            <a:ext cx="5213385" cy="2281071"/>
          </a:xfrm>
          <a:prstGeom prst="rect">
            <a:avLst/>
          </a:prstGeom>
        </p:spPr>
      </p:pic>
    </p:spTree>
    <p:extLst>
      <p:ext uri="{BB962C8B-B14F-4D97-AF65-F5344CB8AC3E}">
        <p14:creationId xmlns:p14="http://schemas.microsoft.com/office/powerpoint/2010/main" val="25337362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562" y="777495"/>
            <a:ext cx="9366325" cy="1143000"/>
          </a:xfrm>
        </p:spPr>
        <p:txBody>
          <a:bodyPr/>
          <a:lstStyle/>
          <a:p>
            <a:r>
              <a:rPr lang="en-US" dirty="0" smtClean="0"/>
              <a:t>Results</a:t>
            </a:r>
            <a:endParaRPr lang="en-US" dirty="0"/>
          </a:p>
        </p:txBody>
      </p:sp>
      <p:sp>
        <p:nvSpPr>
          <p:cNvPr id="3" name="Content Placeholder 2"/>
          <p:cNvSpPr>
            <a:spLocks noGrp="1"/>
          </p:cNvSpPr>
          <p:nvPr>
            <p:ph idx="1"/>
          </p:nvPr>
        </p:nvSpPr>
        <p:spPr>
          <a:xfrm>
            <a:off x="838200" y="1912710"/>
            <a:ext cx="10515600" cy="4351338"/>
          </a:xfrm>
        </p:spPr>
        <p:txBody>
          <a:bodyPr>
            <a:normAutofit/>
          </a:bodyPr>
          <a:lstStyle/>
          <a:p>
            <a:r>
              <a:rPr lang="en-US" dirty="0" smtClean="0"/>
              <a:t>Per capita GDP and its square are highly significant</a:t>
            </a:r>
          </a:p>
          <a:p>
            <a:r>
              <a:rPr lang="en-US" dirty="0" smtClean="0"/>
              <a:t>Peak probability of slowdown occurs when</a:t>
            </a:r>
          </a:p>
          <a:p>
            <a:pPr lvl="1"/>
            <a:r>
              <a:rPr lang="en-US" dirty="0" smtClean="0"/>
              <a:t>per capita GDP = US$15,389</a:t>
            </a:r>
          </a:p>
          <a:p>
            <a:pPr lvl="1"/>
            <a:r>
              <a:rPr lang="en-US" dirty="0" smtClean="0"/>
              <a:t>Ratio measure of per capita income: </a:t>
            </a:r>
            <a:r>
              <a:rPr lang="en-US" dirty="0"/>
              <a:t>Per capita income reaches 58 percent of that in the lead </a:t>
            </a:r>
            <a:r>
              <a:rPr lang="en-US" dirty="0" smtClean="0"/>
              <a:t>country</a:t>
            </a:r>
            <a:endParaRPr lang="en-US" dirty="0"/>
          </a:p>
          <a:p>
            <a:pPr lvl="1"/>
            <a:r>
              <a:rPr lang="en-US" dirty="0" smtClean="0"/>
              <a:t>manufacturing </a:t>
            </a:r>
            <a:r>
              <a:rPr lang="en-US" dirty="0"/>
              <a:t>accounts for 23 percent of </a:t>
            </a:r>
            <a:r>
              <a:rPr lang="en-US" dirty="0" smtClean="0"/>
              <a:t>total </a:t>
            </a:r>
            <a:r>
              <a:rPr lang="en-US" dirty="0"/>
              <a:t>employment</a:t>
            </a:r>
          </a:p>
          <a:p>
            <a:r>
              <a:rPr lang="en-US" dirty="0"/>
              <a:t>Fertility rate, significant, positive</a:t>
            </a:r>
          </a:p>
          <a:p>
            <a:r>
              <a:rPr lang="en-US" dirty="0"/>
              <a:t>Dependency-ratio – not </a:t>
            </a:r>
            <a:r>
              <a:rPr lang="en-US" dirty="0" smtClean="0"/>
              <a:t>significant</a:t>
            </a:r>
          </a:p>
          <a:p>
            <a:r>
              <a:rPr lang="en-US" dirty="0" smtClean="0"/>
              <a:t>The growth in the 7-year pre-slowdown period increases the likelihood of a growth slowdown. </a:t>
            </a:r>
            <a:endParaRPr lang="en-US" dirty="0"/>
          </a:p>
          <a:p>
            <a:pPr marL="0" indent="0">
              <a:buNone/>
            </a:pPr>
            <a:endParaRPr lang="en-US" dirty="0"/>
          </a:p>
        </p:txBody>
      </p:sp>
    </p:spTree>
    <p:extLst>
      <p:ext uri="{BB962C8B-B14F-4D97-AF65-F5344CB8AC3E}">
        <p14:creationId xmlns:p14="http://schemas.microsoft.com/office/powerpoint/2010/main" val="8393212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1010230" y="153951"/>
            <a:ext cx="10111453" cy="6293632"/>
          </a:xfrm>
          <a:prstGeom prst="rect">
            <a:avLst/>
          </a:prstGeom>
        </p:spPr>
      </p:pic>
    </p:spTree>
    <p:extLst>
      <p:ext uri="{BB962C8B-B14F-4D97-AF65-F5344CB8AC3E}">
        <p14:creationId xmlns:p14="http://schemas.microsoft.com/office/powerpoint/2010/main" val="37896647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1889" b="11889"/>
          <a:stretch>
            <a:fillRect/>
          </a:stretch>
        </p:blipFill>
        <p:spPr>
          <a:prstGeom prst="rect">
            <a:avLst/>
          </a:prstGeom>
        </p:spPr>
      </p:pic>
    </p:spTree>
    <p:extLst>
      <p:ext uri="{BB962C8B-B14F-4D97-AF65-F5344CB8AC3E}">
        <p14:creationId xmlns:p14="http://schemas.microsoft.com/office/powerpoint/2010/main" val="10903047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Slowdowns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Financial openness, terms of trade shocks, and political regime changes do not have a significant impact on the likelihood of growth slowdowns.</a:t>
            </a:r>
          </a:p>
          <a:p>
            <a:r>
              <a:rPr lang="en-US" dirty="0" smtClean="0"/>
              <a:t>Higher old-age dependency rates increases the likelihood </a:t>
            </a:r>
          </a:p>
          <a:p>
            <a:pPr lvl="1"/>
            <a:r>
              <a:rPr lang="en-US" dirty="0" smtClean="0"/>
              <a:t>Low saving rates and slow labor force participation rates</a:t>
            </a:r>
          </a:p>
          <a:p>
            <a:r>
              <a:rPr lang="en-US" dirty="0" smtClean="0"/>
              <a:t>Openness: more open to trade, less likely to experience slowdowns,</a:t>
            </a:r>
            <a:endParaRPr lang="en-US" dirty="0"/>
          </a:p>
          <a:p>
            <a:pPr lvl="1"/>
            <a:r>
              <a:rPr lang="en-US" dirty="0" smtClean="0"/>
              <a:t>Peak: exports and imports as a share of GDP = 96 percent</a:t>
            </a:r>
          </a:p>
          <a:p>
            <a:pPr lvl="1"/>
            <a:r>
              <a:rPr lang="en-US" dirty="0" smtClean="0"/>
              <a:t>Hong Kong and Singapore: open not small</a:t>
            </a:r>
          </a:p>
          <a:p>
            <a:pPr lvl="1"/>
            <a:r>
              <a:rPr lang="en-US" dirty="0" smtClean="0"/>
              <a:t>Economic size have no effect</a:t>
            </a:r>
          </a:p>
          <a:p>
            <a:r>
              <a:rPr lang="en-US" dirty="0" smtClean="0"/>
              <a:t>Consumption share: negative effect</a:t>
            </a:r>
          </a:p>
          <a:p>
            <a:pPr lvl="1"/>
            <a:r>
              <a:rPr lang="en-US" dirty="0" smtClean="0"/>
              <a:t>Minimized when consumption is 62 or 64 percent of GDP</a:t>
            </a:r>
            <a:endParaRPr lang="en-US" dirty="0"/>
          </a:p>
          <a:p>
            <a:r>
              <a:rPr lang="en-US" dirty="0" smtClean="0"/>
              <a:t>Investment ratio: negative effect</a:t>
            </a:r>
          </a:p>
        </p:txBody>
      </p:sp>
    </p:spTree>
    <p:extLst>
      <p:ext uri="{BB962C8B-B14F-4D97-AF65-F5344CB8AC3E}">
        <p14:creationId xmlns:p14="http://schemas.microsoft.com/office/powerpoint/2010/main" val="2012454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Policy</a:t>
            </a:r>
            <a:endParaRPr lang="en-US" dirty="0"/>
          </a:p>
        </p:txBody>
      </p:sp>
      <p:sp>
        <p:nvSpPr>
          <p:cNvPr id="3" name="Content Placeholder 2"/>
          <p:cNvSpPr>
            <a:spLocks noGrp="1"/>
          </p:cNvSpPr>
          <p:nvPr>
            <p:ph idx="1"/>
          </p:nvPr>
        </p:nvSpPr>
        <p:spPr/>
        <p:txBody>
          <a:bodyPr>
            <a:normAutofit fontScale="92500" lnSpcReduction="10000"/>
          </a:bodyPr>
          <a:lstStyle/>
          <a:p>
            <a:r>
              <a:rPr lang="en-US" dirty="0"/>
              <a:t>Slowdown comes at lower per capita </a:t>
            </a:r>
            <a:r>
              <a:rPr lang="en-US" dirty="0" smtClean="0"/>
              <a:t>incomes in countries that</a:t>
            </a:r>
            <a:endParaRPr lang="en-US" dirty="0"/>
          </a:p>
          <a:p>
            <a:r>
              <a:rPr lang="en-US" dirty="0" smtClean="0"/>
              <a:t>Maintain undervalued exchange rates:</a:t>
            </a:r>
          </a:p>
          <a:p>
            <a:pPr lvl="1"/>
            <a:r>
              <a:rPr lang="en-US" dirty="0" smtClean="0"/>
              <a:t>More vulnerable to external shocks</a:t>
            </a:r>
          </a:p>
          <a:p>
            <a:pPr lvl="1"/>
            <a:r>
              <a:rPr lang="en-US" dirty="0" smtClean="0"/>
              <a:t>Rely on shifting labor from agriculture to export-oriented manufacturing</a:t>
            </a:r>
          </a:p>
          <a:p>
            <a:pPr lvl="1"/>
            <a:r>
              <a:rPr lang="en-US" dirty="0" smtClean="0"/>
              <a:t>Reluctant to abandon policy when moving to the stages that require more innovation intensive (Korea)</a:t>
            </a:r>
          </a:p>
          <a:p>
            <a:r>
              <a:rPr lang="en-US" dirty="0"/>
              <a:t>H</a:t>
            </a:r>
            <a:r>
              <a:rPr lang="en-US" dirty="0" smtClean="0"/>
              <a:t>igh and variable inflation rates</a:t>
            </a:r>
          </a:p>
          <a:p>
            <a:r>
              <a:rPr lang="en-US" dirty="0" smtClean="0"/>
              <a:t>Low consumption shares of GDP</a:t>
            </a:r>
          </a:p>
        </p:txBody>
      </p:sp>
    </p:spTree>
    <p:extLst>
      <p:ext uri="{BB962C8B-B14F-4D97-AF65-F5344CB8AC3E}">
        <p14:creationId xmlns:p14="http://schemas.microsoft.com/office/powerpoint/2010/main" val="49066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Growth Come to An End</a:t>
            </a:r>
            <a:endParaRPr lang="en-US" dirty="0"/>
          </a:p>
        </p:txBody>
      </p:sp>
      <p:sp>
        <p:nvSpPr>
          <p:cNvPr id="3" name="Content Placeholder 2"/>
          <p:cNvSpPr>
            <a:spLocks noGrp="1"/>
          </p:cNvSpPr>
          <p:nvPr>
            <p:ph idx="1"/>
          </p:nvPr>
        </p:nvSpPr>
        <p:spPr/>
        <p:txBody>
          <a:bodyPr/>
          <a:lstStyle/>
          <a:p>
            <a:r>
              <a:rPr lang="en-US" dirty="0"/>
              <a:t>Nelly Furtado: </a:t>
            </a:r>
            <a:r>
              <a:rPr lang="en-US" dirty="0" smtClean="0"/>
              <a:t>rapid growth cannot </a:t>
            </a:r>
            <a:r>
              <a:rPr lang="en-US" dirty="0"/>
              <a:t>last forever</a:t>
            </a:r>
          </a:p>
          <a:p>
            <a:pPr lvl="1"/>
            <a:r>
              <a:rPr lang="en-US" dirty="0" smtClean="0"/>
              <a:t>Underemployment in rural labor </a:t>
            </a:r>
            <a:r>
              <a:rPr lang="en-US" dirty="0"/>
              <a:t>diminishes</a:t>
            </a:r>
          </a:p>
          <a:p>
            <a:pPr lvl="1"/>
            <a:r>
              <a:rPr lang="en-US" dirty="0" smtClean="0"/>
              <a:t>Share of employment in manufacturing peaks</a:t>
            </a:r>
          </a:p>
          <a:p>
            <a:pPr lvl="1"/>
            <a:r>
              <a:rPr lang="en-US" dirty="0" smtClean="0"/>
              <a:t>Growth </a:t>
            </a:r>
            <a:r>
              <a:rPr lang="en-US" dirty="0"/>
              <a:t>comes to depend more heavily on the difficult process of raising productivity in the service </a:t>
            </a:r>
            <a:r>
              <a:rPr lang="en-US" dirty="0" smtClean="0"/>
              <a:t>sector</a:t>
            </a:r>
          </a:p>
          <a:p>
            <a:pPr lvl="1"/>
            <a:r>
              <a:rPr lang="en-US" dirty="0" smtClean="0"/>
              <a:t>Must transition from relying on imported technology to indigenous innovation</a:t>
            </a:r>
          </a:p>
          <a:p>
            <a:pPr lvl="1"/>
            <a:endParaRPr lang="en-US" dirty="0"/>
          </a:p>
          <a:p>
            <a:endParaRPr lang="en-US" dirty="0"/>
          </a:p>
        </p:txBody>
      </p:sp>
    </p:spTree>
    <p:extLst>
      <p:ext uri="{BB962C8B-B14F-4D97-AF65-F5344CB8AC3E}">
        <p14:creationId xmlns:p14="http://schemas.microsoft.com/office/powerpoint/2010/main" val="11520601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rcRect l="3849" r="3849"/>
          <a:stretch>
            <a:fillRect/>
          </a:stretch>
        </p:blipFill>
        <p:spPr>
          <a:prstGeom prst="rect">
            <a:avLst/>
          </a:prstGeom>
        </p:spPr>
      </p:pic>
      <p:pic>
        <p:nvPicPr>
          <p:cNvPr id="7" name="Content Placeholder 6"/>
          <p:cNvPicPr>
            <a:picLocks noGrp="1" noChangeAspect="1"/>
          </p:cNvPicPr>
          <p:nvPr>
            <p:ph sz="quarter" idx="14"/>
          </p:nvPr>
        </p:nvPicPr>
        <p:blipFill>
          <a:blip r:embed="rId3"/>
          <a:srcRect l="14289" r="14289"/>
          <a:stretch>
            <a:fillRect/>
          </a:stretch>
        </p:blipFill>
        <p:spPr>
          <a:prstGeom prst="rect">
            <a:avLst/>
          </a:prstGeom>
        </p:spPr>
      </p:pic>
    </p:spTree>
    <p:extLst>
      <p:ext uri="{BB962C8B-B14F-4D97-AF65-F5344CB8AC3E}">
        <p14:creationId xmlns:p14="http://schemas.microsoft.com/office/powerpoint/2010/main" val="316015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a:t>
            </a:r>
            <a:endParaRPr lang="en-US" dirty="0"/>
          </a:p>
        </p:txBody>
      </p:sp>
      <p:sp>
        <p:nvSpPr>
          <p:cNvPr id="3" name="Content Placeholder 2"/>
          <p:cNvSpPr>
            <a:spLocks noGrp="1"/>
          </p:cNvSpPr>
          <p:nvPr>
            <p:ph idx="1"/>
          </p:nvPr>
        </p:nvSpPr>
        <p:spPr/>
        <p:txBody>
          <a:bodyPr>
            <a:normAutofit fontScale="92500"/>
          </a:bodyPr>
          <a:lstStyle/>
          <a:p>
            <a:r>
              <a:rPr lang="en-US" dirty="0" smtClean="0"/>
              <a:t>Substantial fraction of world population</a:t>
            </a:r>
          </a:p>
          <a:p>
            <a:r>
              <a:rPr lang="en-US" dirty="0" smtClean="0"/>
              <a:t>Key engine of growth for the world economy. Robust Chinese demand benefit both advanced and developing countries (capital goods exports from Germany and Japan and commodity exports from Africa and Latin America, recovery in East and Southeast Asia)</a:t>
            </a:r>
          </a:p>
          <a:p>
            <a:r>
              <a:rPr lang="en-US" dirty="0" smtClean="0"/>
              <a:t>Risks of excessive dependence on external demand, need to rebalance growth toward domestic sources of growth.</a:t>
            </a:r>
          </a:p>
          <a:p>
            <a:r>
              <a:rPr lang="en-US" dirty="0" smtClean="0"/>
              <a:t>Rapid population aging</a:t>
            </a:r>
            <a:endParaRPr lang="en-US" dirty="0"/>
          </a:p>
        </p:txBody>
      </p:sp>
    </p:spTree>
    <p:extLst>
      <p:ext uri="{BB962C8B-B14F-4D97-AF65-F5344CB8AC3E}">
        <p14:creationId xmlns:p14="http://schemas.microsoft.com/office/powerpoint/2010/main" val="20698456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China?</a:t>
            </a:r>
            <a:endParaRPr lang="en-US" dirty="0"/>
          </a:p>
        </p:txBody>
      </p:sp>
      <p:sp>
        <p:nvSpPr>
          <p:cNvPr id="3" name="Content Placeholder 2"/>
          <p:cNvSpPr>
            <a:spLocks noGrp="1"/>
          </p:cNvSpPr>
          <p:nvPr>
            <p:ph idx="1"/>
          </p:nvPr>
        </p:nvSpPr>
        <p:spPr/>
        <p:txBody>
          <a:bodyPr/>
          <a:lstStyle/>
          <a:p>
            <a:r>
              <a:rPr lang="en-US" dirty="0" smtClean="0"/>
              <a:t>Lee and Hong (2010): aggregate growth: 6.1 to 7.0 per annum in the 2011-20 decade and 5.0 to 6.2 percent in 2021-30 decade.</a:t>
            </a:r>
          </a:p>
          <a:p>
            <a:pPr lvl="1"/>
            <a:r>
              <a:rPr lang="en-US" dirty="0" smtClean="0"/>
              <a:t>Slower labor force growth</a:t>
            </a:r>
          </a:p>
          <a:p>
            <a:pPr lvl="1"/>
            <a:r>
              <a:rPr lang="en-US" dirty="0" smtClean="0"/>
              <a:t>Slower increase in educational attainment</a:t>
            </a:r>
          </a:p>
          <a:p>
            <a:pPr lvl="1"/>
            <a:r>
              <a:rPr lang="en-US" dirty="0" smtClean="0"/>
              <a:t>Slower increase in capital stock</a:t>
            </a:r>
          </a:p>
          <a:p>
            <a:pPr lvl="1"/>
            <a:r>
              <a:rPr lang="en-US" dirty="0" smtClean="0"/>
              <a:t>Slower increase in TFP growth</a:t>
            </a:r>
            <a:endParaRPr lang="en-US" dirty="0"/>
          </a:p>
        </p:txBody>
      </p:sp>
    </p:spTree>
    <p:extLst>
      <p:ext uri="{BB962C8B-B14F-4D97-AF65-F5344CB8AC3E}">
        <p14:creationId xmlns:p14="http://schemas.microsoft.com/office/powerpoint/2010/main" val="2705052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a:t>
            </a:r>
            <a:endParaRPr lang="en-US" dirty="0"/>
          </a:p>
        </p:txBody>
      </p:sp>
      <p:sp>
        <p:nvSpPr>
          <p:cNvPr id="3" name="Content Placeholder 2"/>
          <p:cNvSpPr>
            <a:spLocks noGrp="1"/>
          </p:cNvSpPr>
          <p:nvPr>
            <p:ph idx="1"/>
          </p:nvPr>
        </p:nvSpPr>
        <p:spPr/>
        <p:txBody>
          <a:bodyPr/>
          <a:lstStyle/>
          <a:p>
            <a:r>
              <a:rPr lang="en-US" dirty="0"/>
              <a:t>If grows at 9.3 percent, by 2015 China’s per capita GDP reaches US$17,335, just exceeding slowdown threshold. </a:t>
            </a:r>
          </a:p>
          <a:p>
            <a:r>
              <a:rPr lang="en-US" dirty="0"/>
              <a:t>If 7 percent, then 2017</a:t>
            </a:r>
          </a:p>
          <a:p>
            <a:r>
              <a:rPr lang="en-US" dirty="0" smtClean="0"/>
              <a:t>If US grows at 1.9, China at 9.3, 2023 reach 58 percent ratio</a:t>
            </a:r>
          </a:p>
          <a:p>
            <a:r>
              <a:rPr lang="en-US" dirty="0" smtClean="0"/>
              <a:t>Undervalued exchange rate, increased old-age dependency ratio,  low consumption share of GDP – raise the probability of slowdown</a:t>
            </a:r>
          </a:p>
        </p:txBody>
      </p:sp>
    </p:spTree>
    <p:extLst>
      <p:ext uri="{BB962C8B-B14F-4D97-AF65-F5344CB8AC3E}">
        <p14:creationId xmlns:p14="http://schemas.microsoft.com/office/powerpoint/2010/main" val="27508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Per capita income around US$17,000, soon to achieve in 2017</a:t>
            </a:r>
          </a:p>
          <a:p>
            <a:r>
              <a:rPr lang="en-US" dirty="0" smtClean="0"/>
              <a:t>Share of employment in manufacturing of 23 percent, China is nearly there</a:t>
            </a:r>
          </a:p>
          <a:p>
            <a:r>
              <a:rPr lang="en-US" dirty="0" smtClean="0"/>
              <a:t>Income per capita in China reaches 57 percent of that in countries that defines the technological frontier, China reach only somewhat later</a:t>
            </a:r>
          </a:p>
          <a:p>
            <a:r>
              <a:rPr lang="en-US" dirty="0" smtClean="0"/>
              <a:t>Higher old-age dependency ratio accelerate slowdowns</a:t>
            </a:r>
          </a:p>
          <a:p>
            <a:r>
              <a:rPr lang="en-US" dirty="0" smtClean="0"/>
              <a:t>Higher and more volatile inflation rates accelerate slowdowns</a:t>
            </a:r>
          </a:p>
          <a:p>
            <a:r>
              <a:rPr lang="en-US" dirty="0" smtClean="0"/>
              <a:t>Slowdowns occur at lower per capita incomes in countries that maintain undervalued exchange rates and have low consumption shares of GDP</a:t>
            </a:r>
          </a:p>
          <a:p>
            <a:r>
              <a:rPr lang="en-US" dirty="0" smtClean="0"/>
              <a:t>Middle-income trap</a:t>
            </a:r>
          </a:p>
          <a:p>
            <a:endParaRPr lang="en-US" dirty="0"/>
          </a:p>
        </p:txBody>
      </p:sp>
    </p:spTree>
    <p:extLst>
      <p:ext uri="{BB962C8B-B14F-4D97-AF65-F5344CB8AC3E}">
        <p14:creationId xmlns:p14="http://schemas.microsoft.com/office/powerpoint/2010/main" val="204978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Ben-David and </a:t>
            </a:r>
            <a:r>
              <a:rPr lang="en-US" dirty="0" err="1" smtClean="0"/>
              <a:t>Papell</a:t>
            </a:r>
            <a:r>
              <a:rPr lang="en-US" dirty="0" smtClean="0"/>
              <a:t> (1998): 74 advanced and developing countries, 1950-90, break-points for GDP growth rates.</a:t>
            </a:r>
          </a:p>
          <a:p>
            <a:pPr lvl="1"/>
            <a:r>
              <a:rPr lang="en-US" dirty="0" smtClean="0"/>
              <a:t>Industrialized countries - 1970s; developing countries – 1980s</a:t>
            </a:r>
          </a:p>
          <a:p>
            <a:pPr lvl="1"/>
            <a:r>
              <a:rPr lang="en-US" dirty="0" smtClean="0"/>
              <a:t>Not utilize criteria related to the magnitude of their growth slowdowns</a:t>
            </a:r>
          </a:p>
          <a:p>
            <a:pPr lvl="1"/>
            <a:r>
              <a:rPr lang="en-US" dirty="0" smtClean="0">
                <a:solidFill>
                  <a:srgbClr val="3366FF"/>
                </a:solidFill>
              </a:rPr>
              <a:t>Did not examine the income levels </a:t>
            </a:r>
            <a:r>
              <a:rPr lang="en-US" dirty="0" smtClean="0"/>
              <a:t>at which slowdowns occur or their determinants</a:t>
            </a:r>
            <a:endParaRPr lang="en-US" dirty="0"/>
          </a:p>
          <a:p>
            <a:r>
              <a:rPr lang="en-US" dirty="0" smtClean="0"/>
              <a:t>Pritchett (2000): </a:t>
            </a:r>
            <a:r>
              <a:rPr lang="en-US" dirty="0" smtClean="0">
                <a:solidFill>
                  <a:srgbClr val="3366FF"/>
                </a:solidFill>
              </a:rPr>
              <a:t>growth stagnates </a:t>
            </a:r>
            <a:r>
              <a:rPr lang="en-US" dirty="0" smtClean="0">
                <a:solidFill>
                  <a:schemeClr val="tx1"/>
                </a:solidFill>
              </a:rPr>
              <a:t>or</a:t>
            </a:r>
            <a:r>
              <a:rPr lang="en-US" dirty="0" smtClean="0">
                <a:solidFill>
                  <a:srgbClr val="3366FF"/>
                </a:solidFill>
              </a:rPr>
              <a:t> collapses</a:t>
            </a:r>
            <a:r>
              <a:rPr lang="en-US" dirty="0" smtClean="0"/>
              <a:t>, typical cross-country growth regression </a:t>
            </a:r>
          </a:p>
          <a:p>
            <a:pPr lvl="1"/>
            <a:r>
              <a:rPr lang="en-US" dirty="0" smtClean="0"/>
              <a:t>Did not identify determinants of shifts from sustained growth to stagnation or collapse.</a:t>
            </a:r>
          </a:p>
          <a:p>
            <a:r>
              <a:rPr lang="en-US" dirty="0" smtClean="0"/>
              <a:t>Reddy and </a:t>
            </a:r>
            <a:r>
              <a:rPr lang="en-US" dirty="0" err="1" smtClean="0"/>
              <a:t>Miniou</a:t>
            </a:r>
            <a:r>
              <a:rPr lang="en-US" dirty="0" smtClean="0"/>
              <a:t> (2006): real income stagnation</a:t>
            </a:r>
          </a:p>
          <a:p>
            <a:r>
              <a:rPr lang="en-US" dirty="0" err="1" smtClean="0"/>
              <a:t>Rodrik</a:t>
            </a:r>
            <a:r>
              <a:rPr lang="en-US" dirty="0" smtClean="0"/>
              <a:t> (1999), </a:t>
            </a:r>
            <a:r>
              <a:rPr lang="en-US" dirty="0" err="1" smtClean="0"/>
              <a:t>Ros</a:t>
            </a:r>
            <a:r>
              <a:rPr lang="en-US" dirty="0" smtClean="0"/>
              <a:t> (2005), and </a:t>
            </a:r>
            <a:r>
              <a:rPr lang="en-US" dirty="0" err="1" smtClean="0"/>
              <a:t>Hausmann</a:t>
            </a:r>
            <a:r>
              <a:rPr lang="en-US" dirty="0" smtClean="0"/>
              <a:t>, Rodriguez, and Wagner (2008) : determinates of growth collapses</a:t>
            </a:r>
          </a:p>
        </p:txBody>
      </p:sp>
    </p:spTree>
    <p:extLst>
      <p:ext uri="{BB962C8B-B14F-4D97-AF65-F5344CB8AC3E}">
        <p14:creationId xmlns:p14="http://schemas.microsoft.com/office/powerpoint/2010/main" val="22209834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When fast growing economies slow down?</a:t>
            </a:r>
          </a:p>
          <a:p>
            <a:r>
              <a:rPr lang="en-US" dirty="0" smtClean="0"/>
              <a:t>What are the characteristics and circumstances on which the timing of the slowdown depends?</a:t>
            </a:r>
          </a:p>
          <a:p>
            <a:r>
              <a:rPr lang="en-US" dirty="0" smtClean="0"/>
              <a:t>When China?</a:t>
            </a:r>
            <a:endParaRPr lang="en-US" dirty="0"/>
          </a:p>
        </p:txBody>
      </p:sp>
    </p:spTree>
    <p:extLst>
      <p:ext uri="{BB962C8B-B14F-4D97-AF65-F5344CB8AC3E}">
        <p14:creationId xmlns:p14="http://schemas.microsoft.com/office/powerpoint/2010/main" val="924736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Slowdowns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Directly follows </a:t>
            </a:r>
            <a:r>
              <a:rPr lang="en-US" dirty="0" err="1" smtClean="0"/>
              <a:t>Hausmann</a:t>
            </a:r>
            <a:r>
              <a:rPr lang="en-US" dirty="0" smtClean="0"/>
              <a:t>, Pritchett, and </a:t>
            </a:r>
            <a:r>
              <a:rPr lang="en-US" dirty="0" err="1" smtClean="0"/>
              <a:t>Rodrik</a:t>
            </a:r>
            <a:r>
              <a:rPr lang="en-US" dirty="0" smtClean="0"/>
              <a:t> (2005)</a:t>
            </a:r>
          </a:p>
          <a:p>
            <a:r>
              <a:rPr lang="en-US" dirty="0" smtClean="0"/>
              <a:t>When the rate of GDP growth satisfies three conditions:</a:t>
            </a:r>
          </a:p>
          <a:p>
            <a:pPr algn="ctr"/>
            <a:r>
              <a:rPr lang="en-US" b="0" i="1" u="none" strike="noStrike" baseline="0" dirty="0" err="1" smtClean="0">
                <a:solidFill>
                  <a:srgbClr val="231F20"/>
                </a:solidFill>
                <a:latin typeface="Book Antiqua" panose="02040602050305030304" pitchFamily="18" charset="0"/>
              </a:rPr>
              <a:t>g</a:t>
            </a:r>
            <a:r>
              <a:rPr lang="en-US" b="0" i="1" u="none" strike="noStrike" baseline="-25000" dirty="0" err="1" smtClean="0">
                <a:solidFill>
                  <a:srgbClr val="231F20"/>
                </a:solidFill>
                <a:latin typeface="Book Antiqua" panose="02040602050305030304" pitchFamily="18" charset="0"/>
              </a:rPr>
              <a:t>t,t</a:t>
            </a:r>
            <a:r>
              <a:rPr lang="en-US" b="0" i="0" u="none" strike="noStrike" baseline="-25000" dirty="0" smtClean="0">
                <a:solidFill>
                  <a:srgbClr val="231F20"/>
                </a:solidFill>
                <a:latin typeface="Arial" panose="020B0604020202020204" pitchFamily="34" charset="0"/>
              </a:rPr>
              <a:t>-</a:t>
            </a:r>
            <a:r>
              <a:rPr lang="en-US" b="0" i="1" u="none" strike="noStrike" baseline="-25000" dirty="0" smtClean="0">
                <a:solidFill>
                  <a:srgbClr val="231F20"/>
                </a:solidFill>
                <a:latin typeface="Book Antiqua" panose="02040602050305030304" pitchFamily="18" charset="0"/>
              </a:rPr>
              <a:t>n</a:t>
            </a:r>
            <a:r>
              <a:rPr lang="en-US" sz="800" b="0" i="1" u="none" strike="noStrike" baseline="-25000" dirty="0" smtClean="0">
                <a:solidFill>
                  <a:srgbClr val="231F20"/>
                </a:solidFill>
                <a:latin typeface="Book Antiqua" panose="02040602050305030304" pitchFamily="18" charset="0"/>
              </a:rPr>
              <a:t> </a:t>
            </a:r>
            <a:r>
              <a:rPr lang="en-US" b="0" i="0" u="none" strike="noStrike" baseline="30000" dirty="0" smtClean="0">
                <a:solidFill>
                  <a:srgbClr val="231F20"/>
                </a:solidFill>
                <a:latin typeface="Symbol" panose="05050102010706020507" pitchFamily="18" charset="2"/>
              </a:rPr>
              <a:t></a:t>
            </a:r>
            <a:r>
              <a:rPr lang="en-US" b="0" i="0" u="none" strike="noStrike" baseline="30000" dirty="0" smtClean="0">
                <a:solidFill>
                  <a:srgbClr val="231F20"/>
                </a:solidFill>
                <a:latin typeface="Book Antiqua" panose="02040602050305030304" pitchFamily="18" charset="0"/>
              </a:rPr>
              <a:t>0.035,</a:t>
            </a:r>
          </a:p>
          <a:p>
            <a:pPr algn="ctr"/>
            <a:endParaRPr lang="en-US" b="0" i="0" u="none" strike="noStrike" baseline="0" dirty="0" smtClean="0">
              <a:latin typeface="Book Antiqua" panose="02040602050305030304" pitchFamily="18" charset="0"/>
            </a:endParaRPr>
          </a:p>
          <a:p>
            <a:pPr marR="22640" algn="ctr"/>
            <a:r>
              <a:rPr lang="en-US" b="0" i="1" u="none" strike="noStrike" baseline="30000" dirty="0" err="1" smtClean="0">
                <a:solidFill>
                  <a:srgbClr val="231F20"/>
                </a:solidFill>
                <a:latin typeface="Book Antiqua" panose="02040602050305030304" pitchFamily="18" charset="0"/>
              </a:rPr>
              <a:t>gt,t</a:t>
            </a:r>
            <a:r>
              <a:rPr lang="en-US" b="0" i="0" u="none" strike="noStrike" baseline="30000" dirty="0" smtClean="0">
                <a:solidFill>
                  <a:srgbClr val="231F20"/>
                </a:solidFill>
                <a:latin typeface="Arial" panose="020B0604020202020204" pitchFamily="34" charset="0"/>
              </a:rPr>
              <a:t>-</a:t>
            </a:r>
            <a:r>
              <a:rPr lang="en-US" b="0" i="1" u="none" strike="noStrike" baseline="30000" dirty="0" smtClean="0">
                <a:solidFill>
                  <a:srgbClr val="231F20"/>
                </a:solidFill>
                <a:latin typeface="Book Antiqua" panose="02040602050305030304" pitchFamily="18" charset="0"/>
              </a:rPr>
              <a:t>n </a:t>
            </a:r>
            <a:r>
              <a:rPr lang="en-US" b="0" i="0" u="none" strike="noStrike" baseline="30000" dirty="0" smtClean="0">
                <a:solidFill>
                  <a:srgbClr val="231F20"/>
                </a:solidFill>
                <a:latin typeface="Arial" panose="020B0604020202020204" pitchFamily="34" charset="0"/>
              </a:rPr>
              <a:t>- </a:t>
            </a:r>
            <a:r>
              <a:rPr lang="en-US" b="0" i="1" u="none" strike="noStrike" baseline="30000" dirty="0" err="1" smtClean="0">
                <a:solidFill>
                  <a:srgbClr val="231F20"/>
                </a:solidFill>
                <a:latin typeface="Book Antiqua" panose="02040602050305030304" pitchFamily="18" charset="0"/>
              </a:rPr>
              <a:t>gt,t</a:t>
            </a:r>
            <a:r>
              <a:rPr lang="en-US" b="0" i="0" u="none" strike="noStrike" baseline="30000" dirty="0" err="1" smtClean="0">
                <a:solidFill>
                  <a:srgbClr val="231F20"/>
                </a:solidFill>
                <a:latin typeface="Arial" panose="020B0604020202020204" pitchFamily="34" charset="0"/>
              </a:rPr>
              <a:t>+</a:t>
            </a:r>
            <a:r>
              <a:rPr lang="en-US" b="0" i="1" u="none" strike="noStrike" baseline="30000" dirty="0" err="1" smtClean="0">
                <a:solidFill>
                  <a:srgbClr val="231F20"/>
                </a:solidFill>
                <a:latin typeface="Book Antiqua" panose="02040602050305030304" pitchFamily="18" charset="0"/>
              </a:rPr>
              <a:t>n</a:t>
            </a:r>
            <a:r>
              <a:rPr lang="en-US" b="0" i="1" u="none" strike="noStrike" baseline="30000" dirty="0" smtClean="0">
                <a:solidFill>
                  <a:srgbClr val="231F20"/>
                </a:solidFill>
                <a:latin typeface="Book Antiqua" panose="02040602050305030304" pitchFamily="18" charset="0"/>
              </a:rPr>
              <a:t> </a:t>
            </a:r>
            <a:r>
              <a:rPr lang="en-US" b="0" i="0" u="none" strike="noStrike" baseline="30000" dirty="0" smtClean="0">
                <a:solidFill>
                  <a:srgbClr val="231F20"/>
                </a:solidFill>
                <a:latin typeface="Symbol" panose="05050102010706020507" pitchFamily="18" charset="2"/>
              </a:rPr>
              <a:t></a:t>
            </a:r>
            <a:r>
              <a:rPr lang="en-US" b="0" i="0" u="none" strike="noStrike" baseline="30000" dirty="0" smtClean="0">
                <a:solidFill>
                  <a:srgbClr val="231F20"/>
                </a:solidFill>
                <a:latin typeface="Book Antiqua" panose="02040602050305030304" pitchFamily="18" charset="0"/>
              </a:rPr>
              <a:t>0.02,</a:t>
            </a:r>
            <a:endParaRPr lang="en-US" b="0" i="0" u="none" strike="noStrike" baseline="0" dirty="0" smtClean="0">
              <a:latin typeface="Book Antiqua" panose="02040602050305030304" pitchFamily="18" charset="0"/>
            </a:endParaRPr>
          </a:p>
          <a:p>
            <a:pPr marR="22640" algn="ctr"/>
            <a:r>
              <a:rPr lang="en-US" b="0" i="1" u="none" strike="noStrike" baseline="0" dirty="0" err="1" smtClean="0">
                <a:solidFill>
                  <a:srgbClr val="231F20"/>
                </a:solidFill>
                <a:latin typeface="Book Antiqua" panose="02040602050305030304" pitchFamily="18" charset="0"/>
              </a:rPr>
              <a:t>y</a:t>
            </a:r>
            <a:r>
              <a:rPr lang="en-US" b="0" i="1" u="none" strike="noStrike" baseline="-25000" dirty="0" err="1" smtClean="0">
                <a:solidFill>
                  <a:srgbClr val="231F20"/>
                </a:solidFill>
                <a:latin typeface="Book Antiqua" panose="02040602050305030304" pitchFamily="18" charset="0"/>
              </a:rPr>
              <a:t>t</a:t>
            </a:r>
            <a:r>
              <a:rPr lang="en-US" sz="800" b="0" i="1" u="none" strike="noStrike" baseline="-25000" dirty="0" smtClean="0">
                <a:solidFill>
                  <a:srgbClr val="231F20"/>
                </a:solidFill>
                <a:latin typeface="Book Antiqua" panose="02040602050305030304" pitchFamily="18" charset="0"/>
              </a:rPr>
              <a:t> </a:t>
            </a:r>
            <a:r>
              <a:rPr lang="en-US" b="0" i="0" u="none" strike="noStrike" baseline="30000" dirty="0" smtClean="0">
                <a:solidFill>
                  <a:srgbClr val="231F20"/>
                </a:solidFill>
                <a:latin typeface="Arial" panose="020B0604020202020204" pitchFamily="34" charset="0"/>
              </a:rPr>
              <a:t>&gt; </a:t>
            </a:r>
            <a:r>
              <a:rPr lang="en-US" b="0" i="0" u="none" strike="noStrike" baseline="30000" dirty="0" smtClean="0">
                <a:solidFill>
                  <a:srgbClr val="231F20"/>
                </a:solidFill>
                <a:latin typeface="Book Antiqua" panose="02040602050305030304" pitchFamily="18" charset="0"/>
              </a:rPr>
              <a:t>10,000,</a:t>
            </a:r>
            <a:endParaRPr lang="en-US" baseline="30000" dirty="0" smtClean="0">
              <a:solidFill>
                <a:srgbClr val="000000"/>
              </a:solidFill>
              <a:latin typeface="Book Antiqua" panose="02040602050305030304" pitchFamily="18" charset="0"/>
            </a:endParaRPr>
          </a:p>
          <a:p>
            <a:pPr marR="22640"/>
            <a:r>
              <a:rPr lang="en-US" dirty="0" err="1" smtClean="0"/>
              <a:t>yt</a:t>
            </a:r>
            <a:r>
              <a:rPr lang="en-US" dirty="0" smtClean="0"/>
              <a:t> = per capita GDP in 2005 constant international purchasing power parity (PPP) prices, 1957-2007</a:t>
            </a:r>
          </a:p>
          <a:p>
            <a:pPr marR="22640"/>
            <a:r>
              <a:rPr lang="en-US" dirty="0" err="1" smtClean="0"/>
              <a:t>gt,t+n</a:t>
            </a:r>
            <a:r>
              <a:rPr lang="en-US" dirty="0" smtClean="0"/>
              <a:t> = the average growth rate between year t and </a:t>
            </a:r>
            <a:r>
              <a:rPr lang="en-US" dirty="0" err="1" smtClean="0"/>
              <a:t>t+n</a:t>
            </a:r>
            <a:endParaRPr lang="en-US" dirty="0" smtClean="0"/>
          </a:p>
          <a:p>
            <a:pPr marR="22640"/>
            <a:r>
              <a:rPr lang="en-US" dirty="0" err="1" smtClean="0"/>
              <a:t>gt,t</a:t>
            </a:r>
            <a:r>
              <a:rPr lang="en-US" dirty="0" smtClean="0"/>
              <a:t>-n = the average growth rate between t-n and t</a:t>
            </a:r>
          </a:p>
          <a:p>
            <a:pPr marR="22640"/>
            <a:r>
              <a:rPr lang="en-US" dirty="0" smtClean="0"/>
              <a:t>n = 7</a:t>
            </a:r>
          </a:p>
          <a:p>
            <a:endParaRPr lang="en-US" dirty="0"/>
          </a:p>
        </p:txBody>
      </p:sp>
    </p:spTree>
    <p:extLst>
      <p:ext uri="{BB962C8B-B14F-4D97-AF65-F5344CB8AC3E}">
        <p14:creationId xmlns:p14="http://schemas.microsoft.com/office/powerpoint/2010/main" val="28007292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Slowdowns identified </a:t>
            </a:r>
            <a:endParaRPr lang="en-US" dirty="0"/>
          </a:p>
        </p:txBody>
      </p:sp>
      <p:pic>
        <p:nvPicPr>
          <p:cNvPr id="13" name="Content Placeholder 12"/>
          <p:cNvPicPr>
            <a:picLocks noGrp="1" noChangeAspect="1"/>
          </p:cNvPicPr>
          <p:nvPr>
            <p:ph sz="quarter" idx="13"/>
          </p:nvPr>
        </p:nvPicPr>
        <p:blipFill>
          <a:blip r:embed="rId3"/>
          <a:stretch>
            <a:fillRect/>
          </a:stretch>
        </p:blipFill>
        <p:spPr>
          <a:xfrm>
            <a:off x="895925" y="821442"/>
            <a:ext cx="5181600" cy="3966959"/>
          </a:xfrm>
          <a:prstGeom prst="rect">
            <a:avLst/>
          </a:prstGeom>
        </p:spPr>
      </p:pic>
      <p:pic>
        <p:nvPicPr>
          <p:cNvPr id="14" name="Content Placeholder 13"/>
          <p:cNvPicPr>
            <a:picLocks noGrp="1" noChangeAspect="1"/>
          </p:cNvPicPr>
          <p:nvPr>
            <p:ph sz="quarter" idx="14"/>
          </p:nvPr>
        </p:nvPicPr>
        <p:blipFill>
          <a:blip r:embed="rId4"/>
          <a:stretch>
            <a:fillRect/>
          </a:stretch>
        </p:blipFill>
        <p:spPr>
          <a:xfrm>
            <a:off x="6019800" y="978215"/>
            <a:ext cx="5181600" cy="3691900"/>
          </a:xfrm>
          <a:prstGeom prst="rect">
            <a:avLst/>
          </a:prstGeom>
        </p:spPr>
      </p:pic>
      <p:pic>
        <p:nvPicPr>
          <p:cNvPr id="15" name="Picture 14"/>
          <p:cNvPicPr>
            <a:picLocks noChangeAspect="1"/>
          </p:cNvPicPr>
          <p:nvPr/>
        </p:nvPicPr>
        <p:blipFill>
          <a:blip r:embed="rId5"/>
          <a:stretch>
            <a:fillRect/>
          </a:stretch>
        </p:blipFill>
        <p:spPr>
          <a:xfrm>
            <a:off x="813867" y="4886134"/>
            <a:ext cx="10042154" cy="1317578"/>
          </a:xfrm>
          <a:prstGeom prst="rect">
            <a:avLst/>
          </a:prstGeom>
        </p:spPr>
      </p:pic>
    </p:spTree>
    <p:extLst>
      <p:ext uri="{BB962C8B-B14F-4D97-AF65-F5344CB8AC3E}">
        <p14:creationId xmlns:p14="http://schemas.microsoft.com/office/powerpoint/2010/main" val="31307617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3"/>
          </p:nvPr>
        </p:nvPicPr>
        <p:blipFill>
          <a:blip r:embed="rId2"/>
          <a:srcRect l="-8144" r="-8144"/>
          <a:stretch>
            <a:fillRect/>
          </a:stretch>
        </p:blipFill>
        <p:spPr>
          <a:xfrm>
            <a:off x="1274438" y="2274944"/>
            <a:ext cx="4559808" cy="3493008"/>
          </a:xfrm>
          <a:prstGeom prst="rect">
            <a:avLst/>
          </a:prstGeom>
        </p:spPr>
      </p:pic>
      <p:pic>
        <p:nvPicPr>
          <p:cNvPr id="4" name="Content Placeholder 3" descr="Screen Shot 2016-01-28 at 2.15.55 PM.png"/>
          <p:cNvPicPr>
            <a:picLocks noGrp="1" noChangeAspect="1"/>
          </p:cNvPicPr>
          <p:nvPr>
            <p:ph sz="quarter" idx="14"/>
          </p:nvPr>
        </p:nvPicPr>
        <p:blipFill>
          <a:blip r:embed="rId3">
            <a:extLst>
              <a:ext uri="{28A0092B-C50C-407E-A947-70E740481C1C}">
                <a14:useLocalDpi xmlns:a14="http://schemas.microsoft.com/office/drawing/2010/main" val="0"/>
              </a:ext>
            </a:extLst>
          </a:blip>
          <a:srcRect t="-15803" b="-15803"/>
          <a:stretch>
            <a:fillRect/>
          </a:stretch>
        </p:blipFill>
        <p:spPr>
          <a:xfrm>
            <a:off x="6192838" y="2312988"/>
            <a:ext cx="4560887" cy="3494087"/>
          </a:xfrm>
        </p:spPr>
      </p:pic>
    </p:spTree>
    <p:extLst>
      <p:ext uri="{BB962C8B-B14F-4D97-AF65-F5344CB8AC3E}">
        <p14:creationId xmlns:p14="http://schemas.microsoft.com/office/powerpoint/2010/main" val="5202508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rcRect l="-24" r="-24"/>
          <a:stretch>
            <a:fillRect/>
          </a:stretch>
        </p:blipFill>
        <p:spPr>
          <a:xfrm>
            <a:off x="767861" y="466575"/>
            <a:ext cx="5181600" cy="3777598"/>
          </a:xfrm>
          <a:prstGeom prst="rect">
            <a:avLst/>
          </a:prstGeom>
        </p:spPr>
      </p:pic>
      <p:pic>
        <p:nvPicPr>
          <p:cNvPr id="6" name="Content Placeholder 5"/>
          <p:cNvPicPr>
            <a:picLocks noGrp="1" noChangeAspect="1"/>
          </p:cNvPicPr>
          <p:nvPr>
            <p:ph sz="quarter" idx="14"/>
          </p:nvPr>
        </p:nvPicPr>
        <p:blipFill>
          <a:blip r:embed="rId3"/>
          <a:srcRect t="-25" b="-25"/>
          <a:stretch>
            <a:fillRect/>
          </a:stretch>
        </p:blipFill>
        <p:spPr>
          <a:xfrm>
            <a:off x="6247713" y="826077"/>
            <a:ext cx="5181600" cy="3918849"/>
          </a:xfrm>
          <a:prstGeom prst="rect">
            <a:avLst/>
          </a:prstGeom>
        </p:spPr>
      </p:pic>
      <p:pic>
        <p:nvPicPr>
          <p:cNvPr id="8" name="Picture 7"/>
          <p:cNvPicPr>
            <a:picLocks noChangeAspect="1"/>
          </p:cNvPicPr>
          <p:nvPr/>
        </p:nvPicPr>
        <p:blipFill>
          <a:blip r:embed="rId4"/>
          <a:stretch>
            <a:fillRect/>
          </a:stretch>
        </p:blipFill>
        <p:spPr>
          <a:xfrm>
            <a:off x="6151504" y="4958940"/>
            <a:ext cx="5181600" cy="735643"/>
          </a:xfrm>
          <a:prstGeom prst="rect">
            <a:avLst/>
          </a:prstGeom>
        </p:spPr>
      </p:pic>
    </p:spTree>
    <p:extLst>
      <p:ext uri="{BB962C8B-B14F-4D97-AF65-F5344CB8AC3E}">
        <p14:creationId xmlns:p14="http://schemas.microsoft.com/office/powerpoint/2010/main" val="12066650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Theme.thmx</Template>
  <TotalTime>639</TotalTime>
  <Words>1797</Words>
  <Application>Microsoft Macintosh PowerPoint</Application>
  <PresentationFormat>Custom</PresentationFormat>
  <Paragraphs>170</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Theme</vt:lpstr>
      <vt:lpstr>When Fast-Growing Economies Slowdown: International Evidence and Implications for China</vt:lpstr>
      <vt:lpstr>Background</vt:lpstr>
      <vt:lpstr>Rapid Growth Come to An End</vt:lpstr>
      <vt:lpstr>Literature Review</vt:lpstr>
      <vt:lpstr>Questions:</vt:lpstr>
      <vt:lpstr>Identifying Slowdowns</vt:lpstr>
      <vt:lpstr>Slowdowns identified </vt:lpstr>
      <vt:lpstr>PowerPoint Presentation</vt:lpstr>
      <vt:lpstr>PowerPoint Presentation</vt:lpstr>
      <vt:lpstr>Method</vt:lpstr>
      <vt:lpstr>Additional Methods</vt:lpstr>
      <vt:lpstr>Results</vt:lpstr>
      <vt:lpstr>PowerPoint Presentation</vt:lpstr>
      <vt:lpstr>Slowdown Detected by the Model</vt:lpstr>
      <vt:lpstr>Countries that Not on the List</vt:lpstr>
      <vt:lpstr>Countries that Growth Decelerates in Steps</vt:lpstr>
      <vt:lpstr>Outliers</vt:lpstr>
      <vt:lpstr>Proximate Sources of Slowdowns</vt:lpstr>
      <vt:lpstr>Results</vt:lpstr>
      <vt:lpstr>Table of Results</vt:lpstr>
      <vt:lpstr>Summary Statistics for the full sample countries </vt:lpstr>
      <vt:lpstr>For countries experiencing growth slowdowns &amp; For China </vt:lpstr>
      <vt:lpstr>Regression </vt:lpstr>
      <vt:lpstr>PowerPoint Presentation</vt:lpstr>
      <vt:lpstr>Results</vt:lpstr>
      <vt:lpstr>PowerPoint Presentation</vt:lpstr>
      <vt:lpstr>PowerPoint Presentation</vt:lpstr>
      <vt:lpstr>Characteristics of Slowdowns</vt:lpstr>
      <vt:lpstr>Economic Policy</vt:lpstr>
      <vt:lpstr>PowerPoint Presentation</vt:lpstr>
      <vt:lpstr>China</vt:lpstr>
      <vt:lpstr>When China?</vt:lpstr>
      <vt:lpstr>Predictions</vt:lpstr>
      <vt:lpstr>Predictions </vt:lpstr>
    </vt:vector>
  </TitlesOfParts>
  <Company>University of Southern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yixinxu</dc:creator>
  <cp:lastModifiedBy>Yixin Xu</cp:lastModifiedBy>
  <cp:revision>41</cp:revision>
  <dcterms:created xsi:type="dcterms:W3CDTF">2016-01-27T20:30:36Z</dcterms:created>
  <dcterms:modified xsi:type="dcterms:W3CDTF">2016-02-02T22:10:25Z</dcterms:modified>
</cp:coreProperties>
</file>