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8" r:id="rId17"/>
    <p:sldId id="280" r:id="rId18"/>
    <p:sldId id="270" r:id="rId19"/>
    <p:sldId id="284" r:id="rId20"/>
    <p:sldId id="271" r:id="rId21"/>
    <p:sldId id="282" r:id="rId22"/>
    <p:sldId id="272" r:id="rId23"/>
    <p:sldId id="277" r:id="rId24"/>
    <p:sldId id="273" r:id="rId25"/>
    <p:sldId id="276" r:id="rId26"/>
    <p:sldId id="285" r:id="rId27"/>
    <p:sldId id="286" r:id="rId28"/>
    <p:sldId id="275" r:id="rId29"/>
    <p:sldId id="274" r:id="rId30"/>
    <p:sldId id="287" r:id="rId31"/>
    <p:sldId id="263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D2744-F715-FC41-958C-AA28682423CC}" type="datetimeFigureOut">
              <a:rPr kumimoji="1" lang="zh-CN" altLang="en-US" smtClean="0"/>
              <a:t>4/22/14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BE80F-BC7D-8A40-BFFB-9B1FFDE1E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4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Endnote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BE80F-BC7D-8A40-BFFB-9B1FFDE1E8A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5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Recent studies say it’s not obvious that the standard investment stock return correlation will hold.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BE80F-BC7D-8A40-BFFB-9B1FFDE1E8A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60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bubbles, this is precisely the value of the country’s stock market. We are also making here the simplifying assumption that all profits are paid out as dividends.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BE80F-BC7D-8A40-BFFB-9B1FFDE1E8A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68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β4 , the coefficient on the interactive term,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PostLib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−2 , is positive and significant and an F- test reveals that it is statistically larger than the coefficient on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−2 .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BE80F-BC7D-8A40-BFFB-9B1FFDE1E8A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0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Do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Stock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Market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/>
              <a:t>Liberalizations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Booms?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Peter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Blair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Henry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5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7551" b="7551"/>
          <a:stretch>
            <a:fillRect/>
          </a:stretch>
        </p:blipFill>
        <p:spPr>
          <a:xfrm>
            <a:off x="1540414" y="2209801"/>
            <a:ext cx="1540413" cy="776796"/>
          </a:xfrm>
        </p:spPr>
      </p:pic>
      <p:sp>
        <p:nvSpPr>
          <p:cNvPr id="5" name="文本框 4"/>
          <p:cNvSpPr txBox="1"/>
          <p:nvPr/>
        </p:nvSpPr>
        <p:spPr>
          <a:xfrm>
            <a:off x="881916" y="3362860"/>
            <a:ext cx="435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smtClean="0"/>
              <a:t>be </a:t>
            </a:r>
            <a:r>
              <a:rPr lang="en-US" altLang="zh-CN" dirty="0"/>
              <a:t>the price of a unit of physical capital </a:t>
            </a:r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81" y="3315827"/>
            <a:ext cx="317500" cy="40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81" y="4172083"/>
            <a:ext cx="1955800" cy="876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9181" y="5467587"/>
            <a:ext cx="5986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market for capital is in equilibrium and firms are indifferent to investing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98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domestic savings rate is </a:t>
            </a:r>
            <a:r>
              <a:rPr lang="en-US" altLang="zh-CN" dirty="0" smtClean="0"/>
              <a:t>constant</a:t>
            </a:r>
            <a:r>
              <a:rPr lang="en-US" altLang="zh-CN" dirty="0"/>
              <a:t>, the capital inflow generated by stock market liberalization increases the total </a:t>
            </a:r>
            <a:r>
              <a:rPr lang="en-US" altLang="zh-CN" dirty="0" smtClean="0"/>
              <a:t>stock </a:t>
            </a:r>
            <a:r>
              <a:rPr lang="en-US" altLang="zh-CN" dirty="0"/>
              <a:t>of loanable funds. This increase could cause the domestic risk-free rate to fall. </a:t>
            </a:r>
          </a:p>
          <a:p>
            <a:r>
              <a:rPr lang="zh-CN" altLang="en-US" dirty="0" smtClean="0"/>
              <a:t>         </a:t>
            </a:r>
            <a:r>
              <a:rPr lang="en-US" altLang="zh-CN" dirty="0" smtClean="0"/>
              <a:t> be </a:t>
            </a:r>
            <a:r>
              <a:rPr lang="en-US" altLang="zh-CN" dirty="0"/>
              <a:t>the post-liberalization risk-free rate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generates </a:t>
            </a:r>
            <a:r>
              <a:rPr lang="en-US" altLang="zh-CN" dirty="0"/>
              <a:t>an incentive for firms to invest in </a:t>
            </a:r>
            <a:r>
              <a:rPr lang="en-US" altLang="zh-CN" dirty="0" smtClean="0"/>
              <a:t>physical capital 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7" y="3980212"/>
            <a:ext cx="723900" cy="35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30765"/>
            <a:ext cx="1709227" cy="5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4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Stock Market Liberalization, Stock Prices, and Investment: </a:t>
            </a:r>
            <a:r>
              <a:rPr lang="en-US" altLang="zh-CN" sz="2400" b="1" dirty="0" smtClean="0"/>
              <a:t>Facts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Stock Market Liberalization Dates </a:t>
            </a:r>
            <a:endParaRPr lang="en-US" altLang="zh-CN" dirty="0"/>
          </a:p>
          <a:p>
            <a:r>
              <a:rPr lang="en-US" altLang="zh-CN" dirty="0" smtClean="0"/>
              <a:t>Defined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first month </a:t>
            </a:r>
            <a:r>
              <a:rPr lang="en-US" altLang="zh-CN" dirty="0" smtClean="0"/>
              <a:t>of: 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1.liberalization </a:t>
            </a:r>
            <a:r>
              <a:rPr lang="en-US" altLang="zh-CN" dirty="0"/>
              <a:t>by policy </a:t>
            </a:r>
            <a:r>
              <a:rPr lang="en-US" altLang="zh-CN" dirty="0" smtClean="0"/>
              <a:t>decree</a:t>
            </a:r>
            <a:r>
              <a:rPr lang="zh-CN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2.establishment </a:t>
            </a:r>
            <a:r>
              <a:rPr lang="en-US" altLang="zh-CN" dirty="0"/>
              <a:t>of the first country </a:t>
            </a:r>
            <a:r>
              <a:rPr lang="en-US" altLang="zh-CN" dirty="0" smtClean="0"/>
              <a:t>fund</a:t>
            </a:r>
            <a:r>
              <a:rPr lang="zh-CN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3.an </a:t>
            </a:r>
            <a:r>
              <a:rPr lang="en-US" altLang="zh-CN" dirty="0"/>
              <a:t>increase in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IMF’s </a:t>
            </a:r>
            <a:r>
              <a:rPr lang="en-US" altLang="zh-CN" dirty="0" err="1"/>
              <a:t>investability</a:t>
            </a:r>
            <a:r>
              <a:rPr lang="en-US" altLang="zh-CN" dirty="0"/>
              <a:t> index of at least 10 </a:t>
            </a:r>
            <a:r>
              <a:rPr lang="en-US" altLang="zh-CN" dirty="0" smtClean="0"/>
              <a:t>percent</a:t>
            </a:r>
            <a:r>
              <a:rPr lang="zh-CN" altLang="zh-CN" dirty="0"/>
              <a:t> 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3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9494" b="9494"/>
          <a:stretch>
            <a:fillRect/>
          </a:stretch>
        </p:blipFill>
        <p:spPr>
          <a:xfrm>
            <a:off x="457199" y="0"/>
            <a:ext cx="6508377" cy="39163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721167"/>
            <a:ext cx="6609889" cy="31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3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pre-4-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48632" r="-2153" b="-872715"/>
          <a:stretch/>
        </p:blipFill>
        <p:spPr>
          <a:xfrm>
            <a:off x="457200" y="2209800"/>
            <a:ext cx="6508750" cy="3916363"/>
          </a:xfrm>
        </p:spPr>
      </p:pic>
      <p:sp>
        <p:nvSpPr>
          <p:cNvPr id="11" name="文本框 10"/>
          <p:cNvSpPr txBox="1"/>
          <p:nvPr/>
        </p:nvSpPr>
        <p:spPr>
          <a:xfrm>
            <a:off x="610998" y="3211084"/>
            <a:ext cx="6145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as </a:t>
            </a:r>
            <a:r>
              <a:rPr kumimoji="1" lang="en-US" altLang="zh-CN" dirty="0"/>
              <a:t>the real growth rate of private investment in country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in year </a:t>
            </a:r>
            <a:r>
              <a:rPr kumimoji="1" lang="en-US" altLang="zh-CN" dirty="0" smtClean="0"/>
              <a:t>t</a:t>
            </a:r>
            <a:endParaRPr kumimoji="1" lang="en-US" altLang="zh-CN" dirty="0"/>
          </a:p>
          <a:p>
            <a:r>
              <a:rPr lang="en-US" altLang="zh-CN" dirty="0"/>
              <a:t>α are country-specific dummies. </a:t>
            </a:r>
            <a:r>
              <a:rPr lang="en-US" altLang="zh-CN" i="1" dirty="0"/>
              <a:t>Year </a:t>
            </a:r>
            <a:r>
              <a:rPr lang="en-US" altLang="zh-CN" i="1" dirty="0" smtClean="0"/>
              <a:t>it </a:t>
            </a:r>
            <a:endParaRPr lang="en-US" altLang="zh-CN" dirty="0"/>
          </a:p>
          <a:p>
            <a:r>
              <a:rPr lang="en-US" altLang="zh-CN" dirty="0"/>
              <a:t>are year-specific </a:t>
            </a:r>
            <a:r>
              <a:rPr lang="en-US" altLang="zh-CN" dirty="0" smtClean="0"/>
              <a:t>dummies.</a:t>
            </a:r>
          </a:p>
          <a:p>
            <a:r>
              <a:rPr lang="en-US" altLang="zh-CN" i="1" dirty="0" err="1"/>
              <a:t>Libi</a:t>
            </a:r>
            <a:r>
              <a:rPr lang="en-US" altLang="zh-CN" i="1" dirty="0"/>
              <a:t> </a:t>
            </a:r>
            <a:r>
              <a:rPr lang="en-US" altLang="zh-CN" dirty="0"/>
              <a:t>is a </a:t>
            </a:r>
            <a:r>
              <a:rPr lang="en-US" altLang="zh-CN" dirty="0" smtClean="0"/>
              <a:t>variable </a:t>
            </a:r>
            <a:r>
              <a:rPr lang="en-US" altLang="zh-CN" dirty="0"/>
              <a:t>which takes on the value 1 in the year 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 </a:t>
            </a:r>
            <a:r>
              <a:rPr lang="en-US" altLang="zh-CN" dirty="0"/>
              <a:t>country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liberalizes its stock market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</a:t>
            </a:r>
            <a:r>
              <a:rPr lang="en-US" altLang="zh-CN" i="1" dirty="0" err="1" smtClean="0"/>
              <a:t>PostLib</a:t>
            </a:r>
            <a:r>
              <a:rPr lang="en-US" altLang="zh-CN" dirty="0" err="1"/>
              <a:t>j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/>
              <a:t>takes on the value 1 in the j</a:t>
            </a:r>
            <a:r>
              <a:rPr lang="en-US" altLang="zh-CN" dirty="0" smtClean="0"/>
              <a:t> </a:t>
            </a:r>
            <a:r>
              <a:rPr lang="en-US" altLang="zh-CN" dirty="0"/>
              <a:t>year after </a:t>
            </a:r>
            <a:r>
              <a:rPr lang="en-US" altLang="zh-CN" dirty="0" smtClean="0"/>
              <a:t>liberalization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8" y="3211084"/>
            <a:ext cx="1751548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9846" r="-9846"/>
          <a:stretch>
            <a:fillRect/>
          </a:stretch>
        </p:blipFill>
        <p:spPr>
          <a:xfrm>
            <a:off x="457201" y="870111"/>
            <a:ext cx="7150796" cy="4973477"/>
          </a:xfrm>
        </p:spPr>
      </p:pic>
    </p:spTree>
    <p:extLst>
      <p:ext uri="{BB962C8B-B14F-4D97-AF65-F5344CB8AC3E}">
        <p14:creationId xmlns:p14="http://schemas.microsoft.com/office/powerpoint/2010/main" val="58620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9341" b="-9341"/>
          <a:stretch>
            <a:fillRect/>
          </a:stretch>
        </p:blipFill>
        <p:spPr>
          <a:xfrm>
            <a:off x="457200" y="2209800"/>
            <a:ext cx="6508750" cy="3916363"/>
          </a:xfrm>
        </p:spPr>
      </p:pic>
    </p:spTree>
    <p:extLst>
      <p:ext uri="{BB962C8B-B14F-4D97-AF65-F5344CB8AC3E}">
        <p14:creationId xmlns:p14="http://schemas.microsoft.com/office/powerpoint/2010/main" val="43781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easible generalized least squares (FGLS</a:t>
            </a:r>
            <a:r>
              <a:rPr kumimoji="1" lang="en-US" altLang="en-US" dirty="0" smtClean="0"/>
              <a:t>), which allows for for </a:t>
            </a:r>
            <a:r>
              <a:rPr kumimoji="1" lang="en-US" altLang="en-US" dirty="0" err="1" smtClean="0"/>
              <a:t>groupwise</a:t>
            </a:r>
            <a:r>
              <a:rPr kumimoji="1" lang="en-US" altLang="en-US" dirty="0" smtClean="0"/>
              <a:t> autocorrelation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suggest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autocorrelation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major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statistical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concern</a:t>
            </a:r>
          </a:p>
          <a:p>
            <a:r>
              <a:rPr kumimoji="1" lang="en-US" altLang="zh-CN" dirty="0" smtClean="0"/>
              <a:t>Outlier: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Wilcoxon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Z-statistics</a:t>
            </a:r>
          </a:p>
          <a:p>
            <a:pPr marL="0" indent="0">
              <a:buNone/>
            </a:pPr>
            <a:r>
              <a:rPr lang="en-US" altLang="zh-CN" dirty="0"/>
              <a:t>H</a:t>
            </a:r>
            <a:r>
              <a:rPr lang="en-US" altLang="zh-CN" dirty="0" smtClean="0"/>
              <a:t>igh </a:t>
            </a:r>
            <a:r>
              <a:rPr lang="en-US" altLang="zh-CN" dirty="0"/>
              <a:t>growth rate of private investment in each of the three </a:t>
            </a:r>
            <a:r>
              <a:rPr lang="en-US" altLang="zh-CN" dirty="0" smtClean="0"/>
              <a:t>years </a:t>
            </a:r>
            <a:r>
              <a:rPr lang="en-US" altLang="zh-CN" dirty="0"/>
              <a:t>is a robust empirical regularity not driven by a few countries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01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Foreign Direct Investment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21782"/>
            <a:ext cx="6508377" cy="3916363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in private investment does not simply substitute for FDI 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rivate </a:t>
            </a:r>
            <a:r>
              <a:rPr lang="en-US" altLang="zh-CN" dirty="0"/>
              <a:t>investment </a:t>
            </a:r>
            <a:r>
              <a:rPr lang="en-US" altLang="zh-CN" dirty="0" smtClean="0"/>
              <a:t>,the </a:t>
            </a:r>
            <a:r>
              <a:rPr lang="en-US" altLang="zh-CN" dirty="0"/>
              <a:t>ratio of FDI to private investment increases, and </a:t>
            </a:r>
            <a:r>
              <a:rPr lang="en-US" altLang="zh-CN" dirty="0" smtClean="0"/>
              <a:t>the </a:t>
            </a:r>
            <a:r>
              <a:rPr lang="en-US" altLang="zh-CN" dirty="0"/>
              <a:t>sum of private investment and FDI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increases</a:t>
            </a:r>
          </a:p>
          <a:p>
            <a:r>
              <a:rPr lang="en-US" altLang="zh-CN" dirty="0"/>
              <a:t>One explanation </a:t>
            </a:r>
            <a:r>
              <a:rPr lang="en-US" altLang="zh-CN" dirty="0" smtClean="0"/>
              <a:t>is stock </a:t>
            </a:r>
            <a:r>
              <a:rPr lang="en-US" altLang="zh-CN" dirty="0"/>
              <a:t>market liberalization may be positively correlated with other changes that reduce the operating risk of foreign multinationals operating in an LDC. 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54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stock market liberalization is a decision by a country’s government to allow foreigners to purchase shares in that country’s stock market.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7845" y="3915498"/>
            <a:ext cx="172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516401" y="4197696"/>
            <a:ext cx="435078" cy="823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45450" y="4056597"/>
            <a:ext cx="174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equity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139621" y="4056597"/>
            <a:ext cx="151548" cy="3693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14717" y="3668574"/>
            <a:ext cx="229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Equity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14716" y="4561829"/>
            <a:ext cx="249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Physical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endParaRPr kumimoji="1" lang="zh-CN" altLang="en-US" dirty="0"/>
          </a:p>
        </p:txBody>
      </p:sp>
      <p:sp>
        <p:nvSpPr>
          <p:cNvPr id="15" name="上箭头 14"/>
          <p:cNvSpPr/>
          <p:nvPr/>
        </p:nvSpPr>
        <p:spPr>
          <a:xfrm>
            <a:off x="8207699" y="3668574"/>
            <a:ext cx="199900" cy="369332"/>
          </a:xfrm>
          <a:prstGeom prst="up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8348804" y="4561829"/>
            <a:ext cx="199900" cy="369332"/>
          </a:xfrm>
          <a:prstGeom prst="up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/>
          <p:cNvCxnSpPr>
            <a:stCxn id="8" idx="3"/>
            <a:endCxn id="13" idx="1"/>
          </p:cNvCxnSpPr>
          <p:nvPr/>
        </p:nvCxnSpPr>
        <p:spPr>
          <a:xfrm flipV="1">
            <a:off x="4985765" y="3853240"/>
            <a:ext cx="928952" cy="388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4985765" y="4280003"/>
            <a:ext cx="928951" cy="505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Investment-Stock Return Correlations 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 </a:t>
            </a:r>
            <a:r>
              <a:rPr lang="en-US" altLang="zh-CN" i="1" dirty="0" smtClean="0"/>
              <a:t>   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denote </a:t>
            </a:r>
            <a:r>
              <a:rPr lang="en-US" altLang="zh-CN" dirty="0"/>
              <a:t>the real local currency value of private investment and the </a:t>
            </a:r>
            <a:r>
              <a:rPr lang="en-US" altLang="zh-CN" dirty="0" smtClean="0"/>
              <a:t>stock </a:t>
            </a:r>
            <a:r>
              <a:rPr lang="en-US" altLang="zh-CN" dirty="0"/>
              <a:t>market index in country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in year </a:t>
            </a:r>
            <a:r>
              <a:rPr lang="en-US" altLang="zh-CN" i="1" dirty="0"/>
              <a:t>t </a:t>
            </a:r>
            <a:endParaRPr lang="en-US" altLang="zh-CN" dirty="0"/>
          </a:p>
          <a:p>
            <a:r>
              <a:rPr lang="en-US" altLang="zh-CN" dirty="0" smtClean="0"/>
              <a:t> let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/>
              <a:t>Stock returns in year </a:t>
            </a:r>
            <a:r>
              <a:rPr lang="en-US" altLang="zh-CN" i="1" dirty="0"/>
              <a:t>t </a:t>
            </a:r>
            <a:r>
              <a:rPr lang="en-US" altLang="zh-CN" dirty="0"/>
              <a:t>−1 strongly predict investment in year </a:t>
            </a:r>
            <a:r>
              <a:rPr lang="en-US" altLang="zh-CN" i="1" dirty="0"/>
              <a:t>t </a:t>
            </a:r>
            <a:r>
              <a:rPr lang="en-US" altLang="zh-CN" dirty="0"/>
              <a:t>while contemporaneous and two-year- lagged returns have little predictive power </a:t>
            </a:r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1" y="2209800"/>
            <a:ext cx="279400" cy="43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336" y="2209800"/>
            <a:ext cx="4064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61" y="3422650"/>
            <a:ext cx="1524000" cy="393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" y="3977387"/>
            <a:ext cx="3848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134" r="-3134"/>
          <a:stretch>
            <a:fillRect/>
          </a:stretch>
        </p:blipFill>
        <p:spPr>
          <a:xfrm>
            <a:off x="622456" y="886642"/>
            <a:ext cx="7931511" cy="5450664"/>
          </a:xfrm>
        </p:spPr>
      </p:pic>
    </p:spTree>
    <p:extLst>
      <p:ext uri="{BB962C8B-B14F-4D97-AF65-F5344CB8AC3E}">
        <p14:creationId xmlns:p14="http://schemas.microsoft.com/office/powerpoint/2010/main" val="258261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The Correlation of Investment and Liberalization-Specific Valuation Changes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If there is no difference in the responsiveness of private investment to liberalization-specific and generic valuation increases, then we should observe: </a:t>
            </a:r>
          </a:p>
          <a:p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correlation is stronger for liberalization-specific valuation changes than for generic valuation changes </a:t>
            </a:r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482176"/>
            <a:ext cx="8338445" cy="3170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195" y="4158468"/>
            <a:ext cx="3009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6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45" r="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7675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Alternative Explanations for the Investment Boom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--</a:t>
            </a:r>
            <a:r>
              <a:rPr lang="en-US" altLang="zh-CN" sz="2400" b="1" dirty="0"/>
              <a:t>Omitted Variables 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four economic reform variables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i="1" dirty="0"/>
              <a:t>Stabilize</a:t>
            </a:r>
            <a:r>
              <a:rPr lang="en-US" altLang="zh-CN" dirty="0"/>
              <a:t>, </a:t>
            </a:r>
            <a:r>
              <a:rPr lang="en-US" altLang="zh-CN" i="1" dirty="0"/>
              <a:t>Trade</a:t>
            </a:r>
            <a:r>
              <a:rPr lang="en-US" altLang="zh-CN" dirty="0"/>
              <a:t>, </a:t>
            </a:r>
            <a:r>
              <a:rPr lang="en-US" altLang="zh-CN" i="1" dirty="0"/>
              <a:t>Privatize</a:t>
            </a:r>
            <a:r>
              <a:rPr lang="en-US" altLang="zh-CN" dirty="0"/>
              <a:t>, and </a:t>
            </a:r>
            <a:r>
              <a:rPr lang="en-US" altLang="zh-CN" i="1" dirty="0"/>
              <a:t>Exchange </a:t>
            </a:r>
            <a:endParaRPr lang="en-US" altLang="zh-CN" dirty="0"/>
          </a:p>
          <a:p>
            <a:r>
              <a:rPr lang="en-US" altLang="zh-CN" dirty="0"/>
              <a:t>Stronger GDP growth or a positive terms of trade shock could lead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investment boom.</a:t>
            </a:r>
          </a:p>
          <a:p>
            <a:endParaRPr lang="en-US" altLang="zh-CN" dirty="0"/>
          </a:p>
          <a:p>
            <a:r>
              <a:rPr lang="en-US" altLang="zh-CN" i="1" dirty="0"/>
              <a:t>BCYCLE </a:t>
            </a:r>
            <a:r>
              <a:rPr lang="en-US" altLang="zh-CN" dirty="0"/>
              <a:t>is an abbreviation for the variables which proxy for the world business </a:t>
            </a:r>
            <a:r>
              <a:rPr lang="en-US" altLang="zh-CN" dirty="0" smtClean="0"/>
              <a:t>cycle</a:t>
            </a:r>
          </a:p>
          <a:p>
            <a:r>
              <a:rPr lang="en-US" altLang="zh-CN" i="1" dirty="0"/>
              <a:t>Reforms </a:t>
            </a:r>
            <a:r>
              <a:rPr lang="en-US" altLang="zh-CN" dirty="0"/>
              <a:t>denotes the matrix of reform variables </a:t>
            </a:r>
          </a:p>
          <a:p>
            <a:r>
              <a:rPr lang="en-US" altLang="zh-CN" i="1" dirty="0"/>
              <a:t>Fundamentals </a:t>
            </a:r>
            <a:r>
              <a:rPr lang="en-US" altLang="zh-CN" dirty="0"/>
              <a:t>are two lags of the growth rate of GDP </a:t>
            </a:r>
            <a:r>
              <a:rPr lang="en-US" altLang="zh-CN" dirty="0" smtClean="0"/>
              <a:t>,terms of trade, debt-to-GDP ratio.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11" y="3526861"/>
            <a:ext cx="6418901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4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0226" b="-20226"/>
          <a:stretch>
            <a:fillRect/>
          </a:stretch>
        </p:blipFill>
        <p:spPr>
          <a:xfrm>
            <a:off x="457200" y="2209800"/>
            <a:ext cx="6508750" cy="3916363"/>
          </a:xfrm>
        </p:spPr>
      </p:pic>
    </p:spTree>
    <p:extLst>
      <p:ext uri="{BB962C8B-B14F-4D97-AF65-F5344CB8AC3E}">
        <p14:creationId xmlns:p14="http://schemas.microsoft.com/office/powerpoint/2010/main" val="2542206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0"/>
            <a:ext cx="6502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0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0"/>
            <a:ext cx="636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62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nvestment </a:t>
            </a:r>
            <a:r>
              <a:rPr lang="en-US" altLang="zh-CN" dirty="0"/>
              <a:t>liberalization correlations are robust to a number of potential omitted </a:t>
            </a:r>
            <a:r>
              <a:rPr lang="en-US" altLang="zh-CN" dirty="0" smtClean="0"/>
              <a:t>variables. </a:t>
            </a:r>
            <a:endParaRPr lang="en-US" altLang="zh-CN" dirty="0"/>
          </a:p>
          <a:p>
            <a:r>
              <a:rPr kumimoji="1" lang="en-US" altLang="zh-CN" dirty="0" smtClean="0"/>
              <a:t>However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reasonably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robust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omitted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critique.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31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Alternative Explanations for the Investment Boom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</a:t>
            </a:r>
            <a:r>
              <a:rPr lang="en-US" altLang="zh-CN" sz="2400" b="1" dirty="0" smtClean="0"/>
              <a:t>Reserve Causality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opposite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direction?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lang="en-US" altLang="zh-CN" dirty="0"/>
              <a:t> governments might liberalize in response to abnormally high investment demand in previous years </a:t>
            </a:r>
          </a:p>
          <a:p>
            <a:r>
              <a:rPr kumimoji="1" lang="en-US" altLang="zh-CN" dirty="0" smtClean="0"/>
              <a:t>2.</a:t>
            </a:r>
            <a:r>
              <a:rPr lang="en-US" altLang="zh-CN" dirty="0"/>
              <a:t> an exogenous fall in the world cost of capital relative to the local cost could cause governments to open the domestic stock market to foreigners </a:t>
            </a:r>
          </a:p>
          <a:p>
            <a:r>
              <a:rPr kumimoji="1" lang="en-US" altLang="zh-CN" dirty="0" smtClean="0"/>
              <a:t>3.</a:t>
            </a:r>
            <a:r>
              <a:rPr lang="en-US" altLang="zh-CN" dirty="0"/>
              <a:t> policymakers might liberalize in anticipation of positive future shocks to the marginal productivity of capital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02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channels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aggregate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capital,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</a:p>
          <a:p>
            <a:r>
              <a:rPr kumimoji="1" lang="en-US" altLang="zh-CN" dirty="0" smtClean="0"/>
              <a:t>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growth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</a:t>
            </a:r>
          </a:p>
          <a:p>
            <a:r>
              <a:rPr kumimoji="1" lang="en-US" altLang="zh-CN" dirty="0" smtClean="0"/>
              <a:t>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growth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valuation</a:t>
            </a:r>
          </a:p>
          <a:p>
            <a:r>
              <a:rPr kumimoji="1" lang="en-US" altLang="zh-CN" dirty="0" smtClean="0"/>
              <a:t>Alternative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explanations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96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134" r="-3134"/>
          <a:stretch>
            <a:fillRect/>
          </a:stretch>
        </p:blipFill>
        <p:spPr>
          <a:xfrm>
            <a:off x="622456" y="886642"/>
            <a:ext cx="7931511" cy="5450664"/>
          </a:xfrm>
        </p:spPr>
      </p:pic>
    </p:spTree>
    <p:extLst>
      <p:ext uri="{BB962C8B-B14F-4D97-AF65-F5344CB8AC3E}">
        <p14:creationId xmlns:p14="http://schemas.microsoft.com/office/powerpoint/2010/main" val="192417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can‘t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necessarily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conclude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exogenous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capital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shocks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marginal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productivity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domestic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capital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</a:t>
            </a:r>
            <a:r>
              <a:rPr kumimoji="1" lang="en-US" altLang="zh-CN" dirty="0" smtClean="0"/>
              <a:t>.</a:t>
            </a:r>
          </a:p>
          <a:p>
            <a:pPr marL="0" indent="0">
              <a:buNone/>
            </a:pPr>
            <a:r>
              <a:rPr kumimoji="1" lang="en-US" altLang="zh-CN" dirty="0" smtClean="0"/>
              <a:t>T</a:t>
            </a:r>
            <a:r>
              <a:rPr kumimoji="1" lang="en-US" altLang="zh-CN" dirty="0" smtClean="0"/>
              <a:t>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temporary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growth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lang="en-US" altLang="zh-CN" dirty="0"/>
              <a:t>which cannot be explained away by world business cycle effects, contemporaneous economic reforms, or domestic aggregate demand conditions, suggests that capital account liberalization may matter for investment after all. 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0122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965" y="2807479"/>
            <a:ext cx="6508377" cy="1143000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Thank you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56517" y="4268245"/>
            <a:ext cx="29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Yinan</a:t>
            </a:r>
            <a:r>
              <a:rPr kumimoji="1" lang="zh-CN" altLang="en-US" dirty="0"/>
              <a:t> </a:t>
            </a:r>
            <a:r>
              <a:rPr kumimoji="1" lang="en-US" altLang="zh-CN" dirty="0"/>
              <a:t>Xu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channels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how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stock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market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liberalization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affect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aggregate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valuation,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capital,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investment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liberalization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=</a:t>
            </a:r>
            <a:r>
              <a:rPr kumimoji="1" lang="en-US" altLang="zh-CN" dirty="0"/>
              <a:t>&gt;change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equity=&gt;temporary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growth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investment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Examine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exists,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interpretation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83" y="3329741"/>
            <a:ext cx="7823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correlation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private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investment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growth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stock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market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liberalization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Existing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evidence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sharing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valuation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liquidity</a:t>
            </a:r>
          </a:p>
          <a:p>
            <a:r>
              <a:rPr kumimoji="1" lang="en-US" altLang="zh-CN" dirty="0" smtClean="0"/>
              <a:t>Whether investment is usually high following stock market liberalization</a:t>
            </a:r>
          </a:p>
          <a:p>
            <a:r>
              <a:rPr kumimoji="1" lang="en-US" altLang="zh-CN" dirty="0" smtClean="0"/>
              <a:t>Result: investment booms consistently follow stock market liberalizations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61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correlation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between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growth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private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investment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changes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stock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market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valuation</a:t>
            </a:r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Study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U.S.</a:t>
            </a:r>
          </a:p>
          <a:p>
            <a:r>
              <a:rPr kumimoji="1" lang="en-US" altLang="zh-CN" dirty="0" smtClean="0"/>
              <a:t>LDCs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financial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repression,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government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credit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prevalence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financial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</a:p>
          <a:p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growth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demonstrate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significant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correlation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8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Alternative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explanations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investment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boom</a:t>
            </a:r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881320"/>
            <a:ext cx="6508377" cy="458571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omitted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reserve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causality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correlations?</a:t>
            </a:r>
          </a:p>
          <a:p>
            <a:r>
              <a:rPr kumimoji="1" lang="en-US" altLang="zh-CN" dirty="0" smtClean="0"/>
              <a:t>Omitted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variables: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Political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endogenous: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government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incentive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(1.high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business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2.implementation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economic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reforms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shocks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aggregate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Liberalization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significant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growth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55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Reserve causality</a:t>
            </a:r>
          </a:p>
          <a:p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evidence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suggests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booms</a:t>
            </a:r>
          </a:p>
          <a:p>
            <a:r>
              <a:rPr kumimoji="1" lang="en-US" altLang="zh-CN" dirty="0" smtClean="0"/>
              <a:t>However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evidence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liberalize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anticipation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shocks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marginal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capital.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83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Stock Market Liberalization, Stock Prices, and Investment: Theory 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Stock price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denote </a:t>
            </a:r>
            <a:r>
              <a:rPr lang="en-US" altLang="zh-CN" dirty="0"/>
              <a:t>expected aggregate profit per unit of capital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i="1" dirty="0"/>
              <a:t> </a:t>
            </a:r>
            <a:r>
              <a:rPr lang="zh-CN" altLang="en-US" i="1" dirty="0" smtClean="0"/>
              <a:t>  </a:t>
            </a:r>
            <a:r>
              <a:rPr lang="zh-CN" altLang="zh-CN" i="1" dirty="0"/>
              <a:t> </a:t>
            </a:r>
            <a:r>
              <a:rPr lang="zh-CN" altLang="en-US" i="1" dirty="0" smtClean="0"/>
              <a:t>  </a:t>
            </a:r>
            <a:r>
              <a:rPr lang="en-US" altLang="zh-CN" dirty="0" smtClean="0"/>
              <a:t>denote </a:t>
            </a:r>
            <a:r>
              <a:rPr lang="en-US" altLang="zh-CN" dirty="0"/>
              <a:t>the expected present value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aggregate </a:t>
            </a:r>
            <a:r>
              <a:rPr lang="en-US" altLang="zh-CN" dirty="0"/>
              <a:t>profit per unit of capital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i="1" dirty="0" smtClean="0"/>
              <a:t>  </a:t>
            </a:r>
            <a:r>
              <a:rPr lang="zh-CN" altLang="zh-CN" i="1" dirty="0"/>
              <a:t> </a:t>
            </a:r>
            <a:r>
              <a:rPr lang="zh-CN" altLang="en-US" i="1" dirty="0" smtClean="0"/>
              <a:t>  </a:t>
            </a:r>
            <a:r>
              <a:rPr lang="en-US" altLang="zh-CN" i="1" dirty="0" smtClean="0"/>
              <a:t> </a:t>
            </a:r>
            <a:r>
              <a:rPr lang="en-US" altLang="zh-CN" dirty="0"/>
              <a:t>be the autarky domestic real interest rate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zh-CN" altLang="zh-CN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autarky equity </a:t>
            </a:r>
            <a:r>
              <a:rPr lang="en-US" altLang="zh-CN" dirty="0" smtClean="0"/>
              <a:t>premium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world </a:t>
            </a:r>
            <a:r>
              <a:rPr lang="en-US" altLang="zh-CN" dirty="0"/>
              <a:t>risk free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&lt;</a:t>
            </a:r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98" y="4652560"/>
            <a:ext cx="317500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73" y="4652560"/>
            <a:ext cx="317500" cy="45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59" y="3884195"/>
            <a:ext cx="190500" cy="279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59" y="2690598"/>
            <a:ext cx="381000" cy="393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59" y="3084298"/>
            <a:ext cx="381000" cy="325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395" y="4784501"/>
            <a:ext cx="190500" cy="279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759" y="4284260"/>
            <a:ext cx="2921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36665"/>
      </p:ext>
    </p:extLst>
  </p:cSld>
  <p:clrMapOvr>
    <a:masterClrMapping/>
  </p:clrMapOvr>
</p:sld>
</file>

<file path=ppt/theme/theme1.xml><?xml version="1.0" encoding="utf-8"?>
<a:theme xmlns:a="http://schemas.openxmlformats.org/drawingml/2006/main" name="广场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1949</TotalTime>
  <Words>1251</Words>
  <Application>Microsoft Macintosh PowerPoint</Application>
  <PresentationFormat>全屏显示(4:3)</PresentationFormat>
  <Paragraphs>107</Paragraphs>
  <Slides>32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广场</vt:lpstr>
      <vt:lpstr>Do Stock Market Liberalizations Cause Investment Booms?</vt:lpstr>
      <vt:lpstr>Introduction</vt:lpstr>
      <vt:lpstr>Overview</vt:lpstr>
      <vt:lpstr>channels of how stock market liberalization affect aggregate valuation, cost of capital, and investment </vt:lpstr>
      <vt:lpstr>Analysis of the correlation of private investment growth and stock market liberalization </vt:lpstr>
      <vt:lpstr>Analysis of correlation between the growth rate of private investment and changes in stock market valuation </vt:lpstr>
      <vt:lpstr>Alternative explanations for the investment boom </vt:lpstr>
      <vt:lpstr>PowerPoint 演示文稿</vt:lpstr>
      <vt:lpstr>Stock Market Liberalization, Stock Prices, and Investment: Theory  </vt:lpstr>
      <vt:lpstr>PowerPoint 演示文稿</vt:lpstr>
      <vt:lpstr>PowerPoint 演示文稿</vt:lpstr>
      <vt:lpstr>Stock Market Liberalization, Stock Prices, and Investment: Facts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Foreign Direct Investment</vt:lpstr>
      <vt:lpstr>PowerPoint 演示文稿</vt:lpstr>
      <vt:lpstr>Investment-Stock Return Correlations </vt:lpstr>
      <vt:lpstr>PowerPoint 演示文稿</vt:lpstr>
      <vt:lpstr>The Correlation of Investment and Liberalization-Specific Valuation Changes  </vt:lpstr>
      <vt:lpstr>PowerPoint 演示文稿</vt:lpstr>
      <vt:lpstr>Alternative Explanations for the Investment Boom  --Omitted Variables  </vt:lpstr>
      <vt:lpstr>PowerPoint 演示文稿</vt:lpstr>
      <vt:lpstr>PowerPoint 演示文稿</vt:lpstr>
      <vt:lpstr>PowerPoint 演示文稿</vt:lpstr>
      <vt:lpstr>PowerPoint 演示文稿</vt:lpstr>
      <vt:lpstr>Alternative Explanations for the Investment Boom  --Reserve Causality  </vt:lpstr>
      <vt:lpstr>PowerPoint 演示文稿</vt:lpstr>
      <vt:lpstr>Conclusion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Stock Market Liberalizations Cause Investment Booms?</dc:title>
  <dc:creator>Yinan Xu</dc:creator>
  <cp:lastModifiedBy>Yinan Xu</cp:lastModifiedBy>
  <cp:revision>62</cp:revision>
  <dcterms:created xsi:type="dcterms:W3CDTF">2014-04-15T07:38:33Z</dcterms:created>
  <dcterms:modified xsi:type="dcterms:W3CDTF">2014-04-22T20:24:13Z</dcterms:modified>
</cp:coreProperties>
</file>