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8" r:id="rId8"/>
    <p:sldId id="270" r:id="rId9"/>
    <p:sldId id="264" r:id="rId10"/>
    <p:sldId id="271" r:id="rId11"/>
    <p:sldId id="272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086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11326-F22F-46BE-8AA1-9D9541562B9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0229012-420C-48D0-A42E-DFCA294CF75B}">
      <dgm:prSet phldrT="[文本]"/>
      <dgm:spPr/>
      <dgm:t>
        <a:bodyPr/>
        <a:lstStyle/>
        <a:p>
          <a:r>
            <a:rPr lang="en-US" altLang="zh-CN" dirty="0" smtClean="0"/>
            <a:t>Genocide</a:t>
          </a:r>
          <a:endParaRPr lang="zh-CN" altLang="en-US" dirty="0"/>
        </a:p>
      </dgm:t>
    </dgm:pt>
    <dgm:pt modelId="{761BF815-BE5C-453C-B070-6E525C15D1AE}" type="parTrans" cxnId="{8433076D-68C9-46CD-A6A4-231B479F4DF2}">
      <dgm:prSet/>
      <dgm:spPr/>
      <dgm:t>
        <a:bodyPr/>
        <a:lstStyle/>
        <a:p>
          <a:endParaRPr lang="zh-CN" altLang="en-US"/>
        </a:p>
      </dgm:t>
    </dgm:pt>
    <dgm:pt modelId="{75CE5707-83DD-4713-8203-3CB9CE11F9C0}" type="sibTrans" cxnId="{8433076D-68C9-46CD-A6A4-231B479F4DF2}">
      <dgm:prSet/>
      <dgm:spPr/>
      <dgm:t>
        <a:bodyPr/>
        <a:lstStyle/>
        <a:p>
          <a:endParaRPr lang="zh-CN" altLang="en-US"/>
        </a:p>
      </dgm:t>
    </dgm:pt>
    <dgm:pt modelId="{177A799F-63CF-471E-A3BA-9DCCB93C49FB}">
      <dgm:prSet phldrT="[文本]"/>
      <dgm:spPr/>
      <dgm:t>
        <a:bodyPr/>
        <a:lstStyle/>
        <a:p>
          <a:r>
            <a:rPr lang="en-US" altLang="zh-CN" dirty="0" smtClean="0"/>
            <a:t>Change in population structure</a:t>
          </a:r>
          <a:endParaRPr lang="zh-CN" altLang="en-US" dirty="0"/>
        </a:p>
      </dgm:t>
    </dgm:pt>
    <dgm:pt modelId="{C31C59BA-CA45-4FFE-AB3E-E3B5E566B120}" type="parTrans" cxnId="{E5BE84EE-640E-42A8-B2B0-43091BB803C2}">
      <dgm:prSet/>
      <dgm:spPr/>
      <dgm:t>
        <a:bodyPr/>
        <a:lstStyle/>
        <a:p>
          <a:endParaRPr lang="zh-CN" altLang="en-US"/>
        </a:p>
      </dgm:t>
    </dgm:pt>
    <dgm:pt modelId="{91DD301B-0693-499D-93EF-14904B8CFF74}" type="sibTrans" cxnId="{E5BE84EE-640E-42A8-B2B0-43091BB803C2}">
      <dgm:prSet/>
      <dgm:spPr/>
      <dgm:t>
        <a:bodyPr/>
        <a:lstStyle/>
        <a:p>
          <a:endParaRPr lang="zh-CN" altLang="en-US"/>
        </a:p>
      </dgm:t>
    </dgm:pt>
    <dgm:pt modelId="{316F952E-7637-4898-BCAA-5D4787CCA11E}">
      <dgm:prSet phldrT="[文本]"/>
      <dgm:spPr/>
      <dgm:t>
        <a:bodyPr/>
        <a:lstStyle/>
        <a:p>
          <a:r>
            <a:rPr lang="en-US" altLang="zh-CN" dirty="0" smtClean="0"/>
            <a:t>Marriage market affected</a:t>
          </a:r>
          <a:endParaRPr lang="zh-CN" altLang="en-US" dirty="0"/>
        </a:p>
      </dgm:t>
    </dgm:pt>
    <dgm:pt modelId="{4D6387D8-33A4-44F7-8FE3-B5EAF272A9AC}" type="parTrans" cxnId="{E2F03B22-3AD2-4E2E-B900-01878659CE03}">
      <dgm:prSet/>
      <dgm:spPr/>
      <dgm:t>
        <a:bodyPr/>
        <a:lstStyle/>
        <a:p>
          <a:endParaRPr lang="zh-CN" altLang="en-US"/>
        </a:p>
      </dgm:t>
    </dgm:pt>
    <dgm:pt modelId="{3BFD815C-24EA-466B-B129-8DE7B48BF7CA}" type="sibTrans" cxnId="{E2F03B22-3AD2-4E2E-B900-01878659CE03}">
      <dgm:prSet/>
      <dgm:spPr/>
      <dgm:t>
        <a:bodyPr/>
        <a:lstStyle/>
        <a:p>
          <a:endParaRPr lang="zh-CN" altLang="en-US"/>
        </a:p>
      </dgm:t>
    </dgm:pt>
    <dgm:pt modelId="{320B36DC-4736-4D73-98C9-00A2018EC2DC}" type="pres">
      <dgm:prSet presAssocID="{76E11326-F22F-46BE-8AA1-9D9541562B9C}" presName="CompostProcess" presStyleCnt="0">
        <dgm:presLayoutVars>
          <dgm:dir/>
          <dgm:resizeHandles val="exact"/>
        </dgm:presLayoutVars>
      </dgm:prSet>
      <dgm:spPr/>
    </dgm:pt>
    <dgm:pt modelId="{6DF4A926-0562-4579-A5A4-EC79D86723A5}" type="pres">
      <dgm:prSet presAssocID="{76E11326-F22F-46BE-8AA1-9D9541562B9C}" presName="arrow" presStyleLbl="bgShp" presStyleIdx="0" presStyleCnt="1"/>
      <dgm:spPr/>
    </dgm:pt>
    <dgm:pt modelId="{B035B96E-3B12-419A-9BB2-F6A5AD6E1F40}" type="pres">
      <dgm:prSet presAssocID="{76E11326-F22F-46BE-8AA1-9D9541562B9C}" presName="linearProcess" presStyleCnt="0"/>
      <dgm:spPr/>
    </dgm:pt>
    <dgm:pt modelId="{466F927B-234A-4B73-A0F8-F973D0F1EBB8}" type="pres">
      <dgm:prSet presAssocID="{80229012-420C-48D0-A42E-DFCA294CF75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F3A8C9-1E14-4D7A-AB44-39DC4F8739B0}" type="pres">
      <dgm:prSet presAssocID="{75CE5707-83DD-4713-8203-3CB9CE11F9C0}" presName="sibTrans" presStyleCnt="0"/>
      <dgm:spPr/>
    </dgm:pt>
    <dgm:pt modelId="{C851DDCF-E57F-4257-801D-5B825876DDCD}" type="pres">
      <dgm:prSet presAssocID="{177A799F-63CF-471E-A3BA-9DCCB93C49F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926E0-8F84-4634-8386-A831EDD6A1A8}" type="pres">
      <dgm:prSet presAssocID="{91DD301B-0693-499D-93EF-14904B8CFF74}" presName="sibTrans" presStyleCnt="0"/>
      <dgm:spPr/>
    </dgm:pt>
    <dgm:pt modelId="{5E1D2C13-E5FC-40CC-9A13-24D5A22B2AA4}" type="pres">
      <dgm:prSet presAssocID="{316F952E-7637-4898-BCAA-5D4787CCA11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0F65EF-ECB2-4963-8B65-92604CF2286D}" type="presOf" srcId="{177A799F-63CF-471E-A3BA-9DCCB93C49FB}" destId="{C851DDCF-E57F-4257-801D-5B825876DDCD}" srcOrd="0" destOrd="0" presId="urn:microsoft.com/office/officeart/2005/8/layout/hProcess9"/>
    <dgm:cxn modelId="{E2F03B22-3AD2-4E2E-B900-01878659CE03}" srcId="{76E11326-F22F-46BE-8AA1-9D9541562B9C}" destId="{316F952E-7637-4898-BCAA-5D4787CCA11E}" srcOrd="2" destOrd="0" parTransId="{4D6387D8-33A4-44F7-8FE3-B5EAF272A9AC}" sibTransId="{3BFD815C-24EA-466B-B129-8DE7B48BF7CA}"/>
    <dgm:cxn modelId="{81BF02B9-D632-4C8E-A4E5-A7D64A6F65ED}" type="presOf" srcId="{76E11326-F22F-46BE-8AA1-9D9541562B9C}" destId="{320B36DC-4736-4D73-98C9-00A2018EC2DC}" srcOrd="0" destOrd="0" presId="urn:microsoft.com/office/officeart/2005/8/layout/hProcess9"/>
    <dgm:cxn modelId="{B823A5A8-2458-4C89-9AED-AA967852AACA}" type="presOf" srcId="{316F952E-7637-4898-BCAA-5D4787CCA11E}" destId="{5E1D2C13-E5FC-40CC-9A13-24D5A22B2AA4}" srcOrd="0" destOrd="0" presId="urn:microsoft.com/office/officeart/2005/8/layout/hProcess9"/>
    <dgm:cxn modelId="{8433076D-68C9-46CD-A6A4-231B479F4DF2}" srcId="{76E11326-F22F-46BE-8AA1-9D9541562B9C}" destId="{80229012-420C-48D0-A42E-DFCA294CF75B}" srcOrd="0" destOrd="0" parTransId="{761BF815-BE5C-453C-B070-6E525C15D1AE}" sibTransId="{75CE5707-83DD-4713-8203-3CB9CE11F9C0}"/>
    <dgm:cxn modelId="{B5DD75DB-314E-42B3-A015-92DAC694A16B}" type="presOf" srcId="{80229012-420C-48D0-A42E-DFCA294CF75B}" destId="{466F927B-234A-4B73-A0F8-F973D0F1EBB8}" srcOrd="0" destOrd="0" presId="urn:microsoft.com/office/officeart/2005/8/layout/hProcess9"/>
    <dgm:cxn modelId="{E5BE84EE-640E-42A8-B2B0-43091BB803C2}" srcId="{76E11326-F22F-46BE-8AA1-9D9541562B9C}" destId="{177A799F-63CF-471E-A3BA-9DCCB93C49FB}" srcOrd="1" destOrd="0" parTransId="{C31C59BA-CA45-4FFE-AB3E-E3B5E566B120}" sibTransId="{91DD301B-0693-499D-93EF-14904B8CFF74}"/>
    <dgm:cxn modelId="{09D56F10-F399-4AF9-A8AE-A49119D219F7}" type="presParOf" srcId="{320B36DC-4736-4D73-98C9-00A2018EC2DC}" destId="{6DF4A926-0562-4579-A5A4-EC79D86723A5}" srcOrd="0" destOrd="0" presId="urn:microsoft.com/office/officeart/2005/8/layout/hProcess9"/>
    <dgm:cxn modelId="{89CA5811-ADE6-4BE3-8BB6-49640F981D9F}" type="presParOf" srcId="{320B36DC-4736-4D73-98C9-00A2018EC2DC}" destId="{B035B96E-3B12-419A-9BB2-F6A5AD6E1F40}" srcOrd="1" destOrd="0" presId="urn:microsoft.com/office/officeart/2005/8/layout/hProcess9"/>
    <dgm:cxn modelId="{4A2A4FE7-392F-4193-80B8-AAD18E3166C6}" type="presParOf" srcId="{B035B96E-3B12-419A-9BB2-F6A5AD6E1F40}" destId="{466F927B-234A-4B73-A0F8-F973D0F1EBB8}" srcOrd="0" destOrd="0" presId="urn:microsoft.com/office/officeart/2005/8/layout/hProcess9"/>
    <dgm:cxn modelId="{3E1EECEE-21F1-4341-B547-0D4F6E60F0E5}" type="presParOf" srcId="{B035B96E-3B12-419A-9BB2-F6A5AD6E1F40}" destId="{82F3A8C9-1E14-4D7A-AB44-39DC4F8739B0}" srcOrd="1" destOrd="0" presId="urn:microsoft.com/office/officeart/2005/8/layout/hProcess9"/>
    <dgm:cxn modelId="{1C4FF528-9D42-4341-A242-6BB265240618}" type="presParOf" srcId="{B035B96E-3B12-419A-9BB2-F6A5AD6E1F40}" destId="{C851DDCF-E57F-4257-801D-5B825876DDCD}" srcOrd="2" destOrd="0" presId="urn:microsoft.com/office/officeart/2005/8/layout/hProcess9"/>
    <dgm:cxn modelId="{BAD352E2-6741-480E-92C4-9423511F3F77}" type="presParOf" srcId="{B035B96E-3B12-419A-9BB2-F6A5AD6E1F40}" destId="{8EF926E0-8F84-4634-8386-A831EDD6A1A8}" srcOrd="3" destOrd="0" presId="urn:microsoft.com/office/officeart/2005/8/layout/hProcess9"/>
    <dgm:cxn modelId="{20AB7BC1-67D4-4AF6-ACEE-57208A116DA3}" type="presParOf" srcId="{B035B96E-3B12-419A-9BB2-F6A5AD6E1F40}" destId="{5E1D2C13-E5FC-40CC-9A13-24D5A22B2AA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4A926-0562-4579-A5A4-EC79D86723A5}">
      <dsp:nvSpPr>
        <dsp:cNvPr id="0" name=""/>
        <dsp:cNvSpPr/>
      </dsp:nvSpPr>
      <dsp:spPr>
        <a:xfrm>
          <a:off x="534571" y="0"/>
          <a:ext cx="6058473" cy="382228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F927B-234A-4B73-A0F8-F973D0F1EBB8}">
      <dsp:nvSpPr>
        <dsp:cNvPr id="0" name=""/>
        <dsp:cNvSpPr/>
      </dsp:nvSpPr>
      <dsp:spPr>
        <a:xfrm>
          <a:off x="7656" y="1146686"/>
          <a:ext cx="2294201" cy="1528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Genocide</a:t>
          </a:r>
          <a:endParaRPr lang="zh-CN" altLang="en-US" sz="2800" kern="1200" dirty="0"/>
        </a:p>
      </dsp:txBody>
      <dsp:txXfrm>
        <a:off x="82291" y="1221321"/>
        <a:ext cx="2144931" cy="1379645"/>
      </dsp:txXfrm>
    </dsp:sp>
    <dsp:sp modelId="{C851DDCF-E57F-4257-801D-5B825876DDCD}">
      <dsp:nvSpPr>
        <dsp:cNvPr id="0" name=""/>
        <dsp:cNvSpPr/>
      </dsp:nvSpPr>
      <dsp:spPr>
        <a:xfrm>
          <a:off x="2416707" y="1146686"/>
          <a:ext cx="2294201" cy="1528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Change in population structure</a:t>
          </a:r>
          <a:endParaRPr lang="zh-CN" altLang="en-US" sz="2800" kern="1200" dirty="0"/>
        </a:p>
      </dsp:txBody>
      <dsp:txXfrm>
        <a:off x="2491342" y="1221321"/>
        <a:ext cx="2144931" cy="1379645"/>
      </dsp:txXfrm>
    </dsp:sp>
    <dsp:sp modelId="{5E1D2C13-E5FC-40CC-9A13-24D5A22B2AA4}">
      <dsp:nvSpPr>
        <dsp:cNvPr id="0" name=""/>
        <dsp:cNvSpPr/>
      </dsp:nvSpPr>
      <dsp:spPr>
        <a:xfrm>
          <a:off x="4825757" y="1146686"/>
          <a:ext cx="2294201" cy="1528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Marriage market affected</a:t>
          </a:r>
          <a:endParaRPr lang="zh-CN" altLang="en-US" sz="2800" kern="1200" dirty="0"/>
        </a:p>
      </dsp:txBody>
      <dsp:txXfrm>
        <a:off x="4900392" y="1221321"/>
        <a:ext cx="2144931" cy="1379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April 23, 2014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April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April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April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April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April 23,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April 23,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23,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April 23,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April 23,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April 23,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April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When all the Good Men are Gone: Sex Ratio and Domestic Violence in Post-Genocide Rwanda </a:t>
            </a:r>
            <a:br>
              <a:rPr lang="en-US" altLang="zh-CN" sz="2000" dirty="0"/>
            </a:br>
            <a:endParaRPr kumimoji="1" lang="zh-CN" alt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Author: </a:t>
            </a:r>
            <a:r>
              <a:rPr lang="en-US" altLang="zh-CN" dirty="0"/>
              <a:t>Giulia La </a:t>
            </a:r>
            <a:r>
              <a:rPr lang="en-US" altLang="zh-CN" dirty="0" err="1"/>
              <a:t>Mattina</a:t>
            </a:r>
            <a:r>
              <a:rPr lang="en-US" altLang="zh-CN" dirty="0"/>
              <a:t> </a:t>
            </a:r>
          </a:p>
          <a:p>
            <a:r>
              <a:rPr kumimoji="1" lang="en-US" altLang="zh-CN" dirty="0" smtClean="0"/>
              <a:t>Presented by: </a:t>
            </a:r>
            <a:r>
              <a:rPr kumimoji="1" lang="en-US" altLang="zh-CN" dirty="0" err="1" smtClean="0"/>
              <a:t>Wenjie</a:t>
            </a:r>
            <a:r>
              <a:rPr kumimoji="1" lang="en-US" altLang="zh-CN" dirty="0" smtClean="0"/>
              <a:t> Zhao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8988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5034907" y="3023419"/>
            <a:ext cx="3696137" cy="1968907"/>
          </a:xfrm>
        </p:spPr>
        <p:txBody>
          <a:bodyPr>
            <a:noAutofit/>
          </a:bodyPr>
          <a:lstStyle/>
          <a:p>
            <a:pPr algn="ctr"/>
            <a:r>
              <a:rPr lang="en-US" altLang="zh-CN" sz="2400" b="1" dirty="0" smtClean="0"/>
              <a:t>Dependent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variable: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husbands’ education attainment and age at marriage</a:t>
            </a:r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endParaRPr lang="zh-CN" altLang="en-US" sz="2400" b="1" dirty="0"/>
          </a:p>
        </p:txBody>
      </p:sp>
      <p:sp>
        <p:nvSpPr>
          <p:cNvPr id="10" name="椭圆 9"/>
          <p:cNvSpPr/>
          <p:nvPr/>
        </p:nvSpPr>
        <p:spPr>
          <a:xfrm>
            <a:off x="2138516" y="1100910"/>
            <a:ext cx="988142" cy="3739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38516" y="2647331"/>
            <a:ext cx="988142" cy="361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138516" y="3023419"/>
            <a:ext cx="988142" cy="3634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138516" y="4830095"/>
            <a:ext cx="988142" cy="3634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3007" r="6453"/>
          <a:stretch>
            <a:fillRect/>
          </a:stretch>
        </p:blipFill>
        <p:spPr bwMode="auto">
          <a:xfrm>
            <a:off x="420330" y="403750"/>
            <a:ext cx="4614578" cy="408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 b="27093"/>
          <a:stretch>
            <a:fillRect/>
          </a:stretch>
        </p:blipFill>
        <p:spPr bwMode="auto">
          <a:xfrm>
            <a:off x="435076" y="4448970"/>
            <a:ext cx="4667919" cy="146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椭圆 13"/>
          <p:cNvSpPr/>
          <p:nvPr/>
        </p:nvSpPr>
        <p:spPr>
          <a:xfrm>
            <a:off x="2514603" y="1612490"/>
            <a:ext cx="988142" cy="3739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053315" y="1632158"/>
            <a:ext cx="988142" cy="3739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500753" y="2441765"/>
            <a:ext cx="988142" cy="3739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701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5648632" y="2048497"/>
            <a:ext cx="3082412" cy="2676830"/>
          </a:xfrm>
        </p:spPr>
        <p:txBody>
          <a:bodyPr>
            <a:noAutofit/>
          </a:bodyPr>
          <a:lstStyle/>
          <a:p>
            <a:pPr algn="ctr"/>
            <a:r>
              <a:rPr lang="en-US" altLang="zh-CN" sz="2400" b="1" dirty="0" smtClean="0"/>
              <a:t>Dependent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variable: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women's bargaining power, contraception and attitude towards violence</a:t>
            </a:r>
            <a:endParaRPr lang="zh-CN" altLang="en-US" sz="2400" b="1" dirty="0"/>
          </a:p>
        </p:txBody>
      </p:sp>
      <p:sp>
        <p:nvSpPr>
          <p:cNvPr id="10" name="椭圆 9"/>
          <p:cNvSpPr/>
          <p:nvPr/>
        </p:nvSpPr>
        <p:spPr>
          <a:xfrm>
            <a:off x="2138516" y="1100910"/>
            <a:ext cx="988142" cy="3739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38516" y="2647331"/>
            <a:ext cx="988142" cy="361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138516" y="3023419"/>
            <a:ext cx="988142" cy="3634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138516" y="4830095"/>
            <a:ext cx="988142" cy="3634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514603" y="1612490"/>
            <a:ext cx="988142" cy="3739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053315" y="1632158"/>
            <a:ext cx="988142" cy="3739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1310" r="3739"/>
          <a:stretch>
            <a:fillRect/>
          </a:stretch>
        </p:blipFill>
        <p:spPr bwMode="auto">
          <a:xfrm>
            <a:off x="502520" y="464873"/>
            <a:ext cx="5146112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520" y="5193588"/>
            <a:ext cx="53340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椭圆 15"/>
          <p:cNvSpPr/>
          <p:nvPr/>
        </p:nvSpPr>
        <p:spPr>
          <a:xfrm>
            <a:off x="2020532" y="1951854"/>
            <a:ext cx="3628100" cy="3739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701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89" y="1027664"/>
            <a:ext cx="7436833" cy="477161"/>
          </a:xfrm>
        </p:spPr>
        <p:txBody>
          <a:bodyPr>
            <a:noAutofit/>
          </a:bodyPr>
          <a:lstStyle/>
          <a:p>
            <a:r>
              <a:rPr kumimoji="1" lang="en-US" altLang="zh-CN" sz="3200" dirty="0" smtClean="0"/>
              <a:t>Conclusions</a:t>
            </a:r>
            <a:endParaRPr kumimoji="1"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53330"/>
            <a:ext cx="6777317" cy="4079300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 smtClean="0"/>
              <a:t>Women who married after the genocide in provinces where the sex ratio decreased more were more likely to become victims of </a:t>
            </a:r>
            <a:r>
              <a:rPr kumimoji="1" lang="en-US" altLang="zh-CN" b="1" dirty="0" smtClean="0"/>
              <a:t>intimate partner violence</a:t>
            </a:r>
            <a:r>
              <a:rPr kumimoji="1" lang="en-US" altLang="zh-CN" dirty="0" smtClean="0"/>
              <a:t>. </a:t>
            </a:r>
          </a:p>
          <a:p>
            <a:r>
              <a:rPr kumimoji="1" lang="en-US" altLang="zh-CN" dirty="0" smtClean="0"/>
              <a:t>Women who married after the genocide in provinces where men were scarcer </a:t>
            </a:r>
            <a:r>
              <a:rPr kumimoji="1" lang="en-US" altLang="zh-CN" b="1" dirty="0" smtClean="0"/>
              <a:t>married men with lower educational attainment </a:t>
            </a:r>
            <a:r>
              <a:rPr kumimoji="1" lang="en-US" altLang="zh-CN" dirty="0" smtClean="0"/>
              <a:t>on average.</a:t>
            </a:r>
          </a:p>
          <a:p>
            <a:r>
              <a:rPr kumimoji="1" lang="en-US" altLang="zh-CN" dirty="0" smtClean="0"/>
              <a:t>In addition, the decrease in the sex ratio left women with </a:t>
            </a:r>
            <a:r>
              <a:rPr kumimoji="1" lang="en-US" altLang="zh-CN" b="1" dirty="0" smtClean="0"/>
              <a:t>less decision-making power </a:t>
            </a:r>
            <a:r>
              <a:rPr kumimoji="1" lang="en-US" altLang="zh-CN" dirty="0" smtClean="0"/>
              <a:t>within the household.</a:t>
            </a:r>
          </a:p>
        </p:txBody>
      </p:sp>
    </p:spTree>
    <p:extLst>
      <p:ext uri="{BB962C8B-B14F-4D97-AF65-F5344CB8AC3E}">
        <p14:creationId xmlns:p14="http://schemas.microsoft.com/office/powerpoint/2010/main" xmlns="" val="117014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77161"/>
          </a:xfrm>
        </p:spPr>
        <p:txBody>
          <a:bodyPr>
            <a:noAutofit/>
          </a:bodyPr>
          <a:lstStyle/>
          <a:p>
            <a:r>
              <a:rPr kumimoji="1" lang="en-US" altLang="zh-CN" sz="3200" dirty="0" smtClean="0"/>
              <a:t>Introduction of Rwanda genocide</a:t>
            </a:r>
            <a:endParaRPr kumimoji="1" lang="zh-CN" altLang="en-US" sz="32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93175" y="4531934"/>
          <a:ext cx="76691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580"/>
                <a:gridCol w="796413"/>
                <a:gridCol w="811161"/>
                <a:gridCol w="722671"/>
                <a:gridCol w="825910"/>
                <a:gridCol w="781664"/>
                <a:gridCol w="693174"/>
                <a:gridCol w="752169"/>
                <a:gridCol w="737418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alibri"/>
                          <a:ea typeface="Arial Unicode MS"/>
                          <a:cs typeface="Calibri"/>
                        </a:rPr>
                        <a:t>Year</a:t>
                      </a:r>
                      <a:endParaRPr lang="zh-CN" sz="1400" dirty="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1990</a:t>
                      </a:r>
                      <a:endParaRPr lang="zh-CN" sz="140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1991</a:t>
                      </a:r>
                      <a:endParaRPr lang="zh-CN" sz="140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1992</a:t>
                      </a:r>
                      <a:endParaRPr lang="zh-CN" sz="140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1993</a:t>
                      </a:r>
                      <a:endParaRPr lang="zh-CN" sz="140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1994</a:t>
                      </a:r>
                      <a:endParaRPr lang="zh-CN" sz="140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1995</a:t>
                      </a:r>
                      <a:endParaRPr lang="zh-CN" sz="1400" dirty="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1996</a:t>
                      </a:r>
                      <a:endParaRPr lang="zh-CN" sz="140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1997</a:t>
                      </a:r>
                      <a:endParaRPr lang="zh-CN" sz="140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latin typeface="Calibri"/>
                          <a:ea typeface="Arial Unicode MS"/>
                          <a:cs typeface="Calibri"/>
                        </a:rPr>
                        <a:t>Population</a:t>
                      </a:r>
                      <a:endParaRPr lang="zh-CN" sz="140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7.155</a:t>
                      </a:r>
                      <a:endParaRPr lang="zh-CN" sz="140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7.375</a:t>
                      </a:r>
                      <a:endParaRPr lang="zh-CN" sz="140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7.38</a:t>
                      </a:r>
                      <a:endParaRPr lang="zh-CN" sz="1400" dirty="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7.609</a:t>
                      </a:r>
                      <a:endParaRPr lang="zh-CN" sz="140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5.08</a:t>
                      </a:r>
                      <a:endParaRPr lang="zh-CN" sz="140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4.98</a:t>
                      </a:r>
                      <a:endParaRPr lang="zh-CN" sz="140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6.167</a:t>
                      </a:r>
                      <a:endParaRPr lang="zh-CN" sz="140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6.358</a:t>
                      </a:r>
                      <a:endParaRPr lang="zh-CN" sz="1400" dirty="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latin typeface="Calibri"/>
                          <a:ea typeface="Arial Unicode MS"/>
                          <a:cs typeface="Calibri"/>
                        </a:rPr>
                        <a:t>Percent change</a:t>
                      </a:r>
                      <a:endParaRPr lang="zh-CN" sz="140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2.36%</a:t>
                      </a:r>
                      <a:endParaRPr lang="zh-CN" sz="140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3.07%</a:t>
                      </a:r>
                      <a:endParaRPr lang="zh-CN" sz="140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0.07%</a:t>
                      </a:r>
                      <a:endParaRPr lang="zh-CN" sz="140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3.10%</a:t>
                      </a:r>
                      <a:endParaRPr lang="zh-CN" sz="140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-33.24%</a:t>
                      </a:r>
                      <a:endParaRPr lang="zh-CN" sz="140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-1.97%</a:t>
                      </a:r>
                      <a:endParaRPr lang="zh-CN" sz="140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23.84%</a:t>
                      </a:r>
                      <a:endParaRPr lang="zh-CN" sz="140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3.10%</a:t>
                      </a:r>
                      <a:endParaRPr lang="zh-CN" sz="1400" dirty="0">
                        <a:latin typeface="Calibri"/>
                        <a:ea typeface="Arial Unicode MS"/>
                        <a:cs typeface="Calibri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043492" y="1753330"/>
            <a:ext cx="7599063" cy="407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6</a:t>
            </a:r>
            <a:r>
              <a:rPr kumimoji="0" lang="en-US" altLang="zh-CN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 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1994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President’s plane shot down</a:t>
            </a:r>
          </a:p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1994 April 6</a:t>
            </a:r>
            <a:r>
              <a:rPr kumimoji="0" lang="en-US" altLang="zh-CN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July 17</a:t>
            </a:r>
            <a:r>
              <a:rPr kumimoji="0" lang="en-US" altLang="zh-CN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 genocide took place</a:t>
            </a:r>
          </a:p>
          <a:p>
            <a:pPr marL="800100" lvl="1" indent="-27432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Around 100 days</a:t>
            </a:r>
          </a:p>
          <a:p>
            <a:pPr marL="800100" lvl="1" indent="-27432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800,000</a:t>
            </a:r>
            <a:r>
              <a:rPr kumimoji="1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Rwanda’s Tutsi and politically moderate Hutu were killed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014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89" y="1027664"/>
            <a:ext cx="7776045" cy="477161"/>
          </a:xfrm>
        </p:spPr>
        <p:txBody>
          <a:bodyPr>
            <a:noAutofit/>
          </a:bodyPr>
          <a:lstStyle/>
          <a:p>
            <a:r>
              <a:rPr kumimoji="1" lang="en-US" altLang="zh-CN" sz="2800" dirty="0" smtClean="0"/>
              <a:t>Rwanda’s post-genocide marriage market</a:t>
            </a:r>
            <a:endParaRPr kumimoji="1" lang="zh-CN" altLang="en-US" sz="28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49468" y="1752601"/>
          <a:ext cx="7127616" cy="3822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17014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77161"/>
          </a:xfrm>
        </p:spPr>
        <p:txBody>
          <a:bodyPr>
            <a:noAutofit/>
          </a:bodyPr>
          <a:lstStyle/>
          <a:p>
            <a:r>
              <a:rPr kumimoji="1" lang="en-US" altLang="zh-CN" sz="3200" dirty="0" smtClean="0"/>
              <a:t>A simple comparison</a:t>
            </a:r>
            <a:endParaRPr kumimoji="1" lang="zh-CN" alt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3490" y="1504825"/>
            <a:ext cx="3543258" cy="2552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8235" y="4057645"/>
            <a:ext cx="3228514" cy="235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7403" y="1490076"/>
            <a:ext cx="3536441" cy="25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7133" y="4064412"/>
            <a:ext cx="3486711" cy="23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42045" y="1784555"/>
            <a:ext cx="10028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Single  women and men</a:t>
            </a:r>
            <a:endParaRPr lang="zh-CN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2045" y="4572000"/>
            <a:ext cx="10028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Married  women and men</a:t>
            </a:r>
            <a:endParaRPr lang="zh-CN" altLang="en-US" sz="1600" b="1" dirty="0"/>
          </a:p>
        </p:txBody>
      </p:sp>
      <p:sp>
        <p:nvSpPr>
          <p:cNvPr id="10" name="椭圆 9"/>
          <p:cNvSpPr/>
          <p:nvPr/>
        </p:nvSpPr>
        <p:spPr>
          <a:xfrm>
            <a:off x="3244645" y="4064412"/>
            <a:ext cx="1342103" cy="8910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358235" y="1784555"/>
            <a:ext cx="1342103" cy="8910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109241" y="4955458"/>
            <a:ext cx="1342103" cy="8910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544935" y="4955458"/>
            <a:ext cx="1342103" cy="8910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701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77161"/>
          </a:xfrm>
        </p:spPr>
        <p:txBody>
          <a:bodyPr>
            <a:noAutofit/>
          </a:bodyPr>
          <a:lstStyle/>
          <a:p>
            <a:r>
              <a:rPr kumimoji="1" lang="en-US" altLang="zh-CN" sz="3200" dirty="0" smtClean="0"/>
              <a:t>A simple comparison</a:t>
            </a:r>
            <a:endParaRPr kumimoji="1"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42045" y="1784555"/>
            <a:ext cx="10028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Widow  women and men</a:t>
            </a:r>
            <a:endParaRPr lang="zh-CN" altLang="en-US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 l="7112"/>
          <a:stretch/>
        </p:blipFill>
        <p:spPr bwMode="auto">
          <a:xfrm>
            <a:off x="1544935" y="1528427"/>
            <a:ext cx="3274956" cy="245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1822" y="1528427"/>
            <a:ext cx="3456412" cy="245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椭圆 11"/>
          <p:cNvSpPr/>
          <p:nvPr/>
        </p:nvSpPr>
        <p:spPr>
          <a:xfrm>
            <a:off x="1544935" y="2669458"/>
            <a:ext cx="1342103" cy="8910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43492" y="4159044"/>
            <a:ext cx="7348340" cy="1946788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 smtClean="0"/>
              <a:t>Older women suffered more: increase </a:t>
            </a:r>
            <a:r>
              <a:rPr kumimoji="1" lang="en-US" altLang="zh-CN" dirty="0" smtClean="0"/>
              <a:t>of single and widow women</a:t>
            </a:r>
          </a:p>
          <a:p>
            <a:r>
              <a:rPr kumimoji="1" lang="en-US" altLang="zh-CN" dirty="0" smtClean="0"/>
              <a:t>Younger women were less affected</a:t>
            </a:r>
          </a:p>
          <a:p>
            <a:pPr lvl="1"/>
            <a:r>
              <a:rPr kumimoji="1" lang="en-US" altLang="zh-CN" dirty="0" smtClean="0"/>
              <a:t>Younger women’s cohort less affected</a:t>
            </a:r>
          </a:p>
          <a:p>
            <a:pPr lvl="1"/>
            <a:r>
              <a:rPr kumimoji="1" lang="en-US" altLang="zh-CN" dirty="0" smtClean="0"/>
              <a:t>Younger women were preferred for fertility</a:t>
            </a:r>
          </a:p>
          <a:p>
            <a:r>
              <a:rPr kumimoji="1" lang="en-US" altLang="zh-CN" dirty="0" smtClean="0"/>
              <a:t>Marriage prospects improved for young men after the genocide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01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77161"/>
          </a:xfrm>
        </p:spPr>
        <p:txBody>
          <a:bodyPr>
            <a:noAutofit/>
          </a:bodyPr>
          <a:lstStyle/>
          <a:p>
            <a:r>
              <a:rPr kumimoji="1" lang="en-US" altLang="zh-CN" sz="3200" dirty="0" smtClean="0"/>
              <a:t>Theoretical framework</a:t>
            </a:r>
            <a:endParaRPr kumimoji="1"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53330"/>
            <a:ext cx="6777317" cy="435250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Marriage market</a:t>
            </a:r>
          </a:p>
          <a:p>
            <a:pPr lvl="1"/>
            <a:r>
              <a:rPr kumimoji="1" lang="en-US" altLang="zh-CN" dirty="0" smtClean="0"/>
              <a:t>Woman: Imperfect information but knows the quality distribution of the potential husbands</a:t>
            </a:r>
          </a:p>
          <a:p>
            <a:pPr lvl="1"/>
            <a:r>
              <a:rPr kumimoji="1" lang="en-US" altLang="zh-CN" dirty="0" smtClean="0"/>
              <a:t>Man: has a quality </a:t>
            </a:r>
            <a:r>
              <a:rPr kumimoji="1" lang="en-US" altLang="zh-CN" dirty="0" smtClean="0"/>
              <a:t>and </a:t>
            </a:r>
            <a:r>
              <a:rPr kumimoji="1" lang="en-US" altLang="zh-CN" dirty="0" err="1" smtClean="0"/>
              <a:t>probablity</a:t>
            </a:r>
            <a:endParaRPr kumimoji="1" lang="en-US" altLang="zh-CN" dirty="0" smtClean="0"/>
          </a:p>
          <a:p>
            <a:r>
              <a:rPr kumimoji="1" lang="en-US" altLang="zh-CN" sz="2800" dirty="0" smtClean="0"/>
              <a:t>q</a:t>
            </a:r>
            <a:r>
              <a:rPr kumimoji="1" lang="en-US" altLang="zh-CN" sz="2800" baseline="-25000" dirty="0" smtClean="0"/>
              <a:t>R</a:t>
            </a:r>
            <a:r>
              <a:rPr kumimoji="1" lang="en-US" altLang="zh-CN" sz="2800" dirty="0" smtClean="0"/>
              <a:t>=f(q, </a:t>
            </a:r>
            <a:r>
              <a:rPr kumimoji="1" lang="el-GR" altLang="zh-CN" sz="2800" dirty="0" smtClean="0">
                <a:latin typeface="Calibri"/>
              </a:rPr>
              <a:t>λ</a:t>
            </a:r>
            <a:r>
              <a:rPr kumimoji="1" lang="en-US" altLang="zh-CN" sz="2800" dirty="0" smtClean="0">
                <a:latin typeface="Calibri"/>
              </a:rPr>
              <a:t>, b)</a:t>
            </a:r>
          </a:p>
          <a:p>
            <a:pPr lvl="1"/>
            <a:r>
              <a:rPr kumimoji="1" lang="en-US" altLang="zh-CN" dirty="0" smtClean="0"/>
              <a:t>q</a:t>
            </a:r>
            <a:r>
              <a:rPr kumimoji="1" lang="en-US" altLang="zh-CN" baseline="-25000" dirty="0" smtClean="0"/>
              <a:t>R: </a:t>
            </a:r>
            <a:r>
              <a:rPr kumimoji="1" lang="en-US" altLang="zh-CN" dirty="0" smtClean="0"/>
              <a:t>women’s Reservation quality</a:t>
            </a:r>
          </a:p>
          <a:p>
            <a:pPr lvl="1"/>
            <a:r>
              <a:rPr kumimoji="1" lang="en-US" altLang="zh-CN" dirty="0" smtClean="0"/>
              <a:t>q: average quality of the pool of potential husbands</a:t>
            </a:r>
          </a:p>
          <a:p>
            <a:pPr lvl="1"/>
            <a:r>
              <a:rPr kumimoji="1" lang="en-US" altLang="zh-CN" dirty="0" smtClean="0"/>
              <a:t>λ: the arrival rate of marriage proposals</a:t>
            </a:r>
          </a:p>
          <a:p>
            <a:pPr lvl="1"/>
            <a:r>
              <a:rPr kumimoji="1" lang="en-US" altLang="zh-CN" dirty="0" smtClean="0"/>
              <a:t>b: the value of being single</a:t>
            </a:r>
          </a:p>
          <a:p>
            <a:pPr lvl="1"/>
            <a:endParaRPr kumimoji="1"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396611" y="3600199"/>
            <a:ext cx="16223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804239" y="4424515"/>
            <a:ext cx="16223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701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253" y="1027664"/>
            <a:ext cx="7776045" cy="477161"/>
          </a:xfrm>
        </p:spPr>
        <p:txBody>
          <a:bodyPr>
            <a:noAutofit/>
          </a:bodyPr>
          <a:lstStyle/>
          <a:p>
            <a:r>
              <a:rPr kumimoji="1" lang="en-US" altLang="zh-CN" sz="2800" dirty="0" smtClean="0"/>
              <a:t>Prediction based on spousal search model</a:t>
            </a:r>
            <a:endParaRPr kumimoji="1" lang="zh-CN" altLang="en-US" sz="28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1042988" y="1991034"/>
          <a:ext cx="7216108" cy="281694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8054"/>
                <a:gridCol w="3608054"/>
              </a:tblGrid>
              <a:tr h="4559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Scarcity of men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dirty="0" smtClean="0">
                          <a:latin typeface="Calibri"/>
                        </a:rPr>
                        <a:t>λ↓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8699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Deterioration of the quality of men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</a:t>
                      </a:r>
                      <a:r>
                        <a:rPr lang="el-GR" altLang="zh-CN" dirty="0" smtClean="0">
                          <a:latin typeface="Calibri"/>
                        </a:rPr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8699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Post-traumatic stress disorder for men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8699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decrease in the value of being single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el-GR" altLang="zh-CN" dirty="0" smtClean="0">
                          <a:latin typeface="Calibri"/>
                        </a:rPr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6268065" y="3139817"/>
            <a:ext cx="16223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7014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77161"/>
          </a:xfrm>
        </p:spPr>
        <p:txBody>
          <a:bodyPr>
            <a:noAutofit/>
          </a:bodyPr>
          <a:lstStyle/>
          <a:p>
            <a:r>
              <a:rPr kumimoji="1" lang="en-US" altLang="zh-CN" sz="3200" dirty="0" smtClean="0"/>
              <a:t>Data – effects on match quality</a:t>
            </a:r>
            <a:endParaRPr kumimoji="1"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53330"/>
            <a:ext cx="7481076" cy="4079300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Measurement of match quality</a:t>
            </a:r>
          </a:p>
          <a:p>
            <a:pPr lvl="1"/>
            <a:r>
              <a:rPr kumimoji="1" lang="en-US" altLang="zh-CN" dirty="0" smtClean="0"/>
              <a:t>Domestic violence</a:t>
            </a:r>
          </a:p>
          <a:p>
            <a:pPr lvl="1"/>
            <a:r>
              <a:rPr kumimoji="1" lang="en-US" altLang="zh-CN" dirty="0" smtClean="0"/>
              <a:t>Husbands’ education</a:t>
            </a:r>
          </a:p>
          <a:p>
            <a:pPr lvl="1"/>
            <a:r>
              <a:rPr kumimoji="1" lang="en-US" altLang="zh-CN" dirty="0" smtClean="0"/>
              <a:t>Women’s decision making power</a:t>
            </a:r>
          </a:p>
          <a:p>
            <a:r>
              <a:rPr kumimoji="1" lang="en-US" altLang="zh-CN" dirty="0" smtClean="0"/>
              <a:t>Model</a:t>
            </a:r>
          </a:p>
          <a:p>
            <a:pPr>
              <a:buNone/>
            </a:pPr>
            <a:r>
              <a:rPr kumimoji="1" lang="en-US" altLang="zh-CN" sz="2000" dirty="0" err="1" smtClean="0"/>
              <a:t>Y</a:t>
            </a:r>
            <a:r>
              <a:rPr kumimoji="1" lang="en-US" altLang="zh-CN" sz="2000" baseline="-25000" dirty="0" err="1" smtClean="0"/>
              <a:t>i,p,t</a:t>
            </a:r>
            <a:r>
              <a:rPr kumimoji="1" lang="en-US" altLang="zh-CN" sz="2000" dirty="0" smtClean="0"/>
              <a:t> = </a:t>
            </a:r>
            <a:r>
              <a:rPr kumimoji="1" lang="el-GR" altLang="zh-CN" sz="2000" dirty="0" smtClean="0">
                <a:latin typeface="Calibri"/>
              </a:rPr>
              <a:t>α</a:t>
            </a:r>
            <a:r>
              <a:rPr kumimoji="1" lang="en-US" altLang="zh-CN" sz="2000" dirty="0" smtClean="0">
                <a:latin typeface="Calibri"/>
              </a:rPr>
              <a:t>+</a:t>
            </a:r>
            <a:r>
              <a:rPr kumimoji="1" lang="el-GR" altLang="zh-CN" sz="2000" dirty="0" smtClean="0">
                <a:latin typeface="Calibri"/>
              </a:rPr>
              <a:t>β</a:t>
            </a:r>
            <a:r>
              <a:rPr kumimoji="1" lang="en-US" altLang="zh-CN" sz="2000" dirty="0" smtClean="0">
                <a:latin typeface="Calibri"/>
              </a:rPr>
              <a:t>SR</a:t>
            </a:r>
            <a:r>
              <a:rPr kumimoji="1" lang="en-US" altLang="zh-CN" sz="2000" baseline="-25000" dirty="0" smtClean="0">
                <a:latin typeface="Calibri"/>
              </a:rPr>
              <a:t>p,1991</a:t>
            </a:r>
            <a:r>
              <a:rPr kumimoji="1" lang="en-US" altLang="zh-CN" sz="2000" dirty="0" smtClean="0">
                <a:latin typeface="Calibri"/>
              </a:rPr>
              <a:t>*(1-PG</a:t>
            </a:r>
            <a:r>
              <a:rPr kumimoji="1" lang="en-US" altLang="zh-CN" sz="2000" baseline="-25000" dirty="0" smtClean="0">
                <a:latin typeface="Calibri"/>
              </a:rPr>
              <a:t>t</a:t>
            </a:r>
            <a:r>
              <a:rPr kumimoji="1" lang="en-US" altLang="zh-CN" sz="2000" dirty="0" smtClean="0">
                <a:latin typeface="Calibri"/>
              </a:rPr>
              <a:t>)+</a:t>
            </a:r>
            <a:r>
              <a:rPr kumimoji="1" lang="el-GR" altLang="zh-CN" sz="2000" dirty="0" smtClean="0">
                <a:latin typeface="Calibri"/>
              </a:rPr>
              <a:t>β</a:t>
            </a:r>
            <a:r>
              <a:rPr kumimoji="1" lang="en-US" altLang="zh-CN" sz="2000" dirty="0" smtClean="0">
                <a:latin typeface="Calibri"/>
              </a:rPr>
              <a:t>SR</a:t>
            </a:r>
            <a:r>
              <a:rPr kumimoji="1" lang="en-US" altLang="zh-CN" sz="2000" baseline="-25000" dirty="0" smtClean="0">
                <a:latin typeface="Calibri"/>
              </a:rPr>
              <a:t>p,2002</a:t>
            </a:r>
            <a:r>
              <a:rPr kumimoji="1" lang="en-US" altLang="zh-CN" sz="2000" dirty="0" smtClean="0">
                <a:latin typeface="Calibri"/>
              </a:rPr>
              <a:t>*</a:t>
            </a:r>
            <a:r>
              <a:rPr kumimoji="1" lang="en-US" altLang="zh-CN" sz="2000" dirty="0" err="1" smtClean="0">
                <a:latin typeface="Calibri"/>
              </a:rPr>
              <a:t>PG</a:t>
            </a:r>
            <a:r>
              <a:rPr kumimoji="1" lang="en-US" altLang="zh-CN" sz="2000" baseline="-25000" dirty="0" err="1" smtClean="0">
                <a:latin typeface="Calibri"/>
              </a:rPr>
              <a:t>t</a:t>
            </a:r>
            <a:r>
              <a:rPr kumimoji="1" lang="en-US" altLang="zh-CN" sz="2000" dirty="0" smtClean="0">
                <a:latin typeface="Calibri"/>
              </a:rPr>
              <a:t>+</a:t>
            </a:r>
            <a:r>
              <a:rPr kumimoji="1" lang="el-GR" altLang="zh-CN" sz="2000" dirty="0" smtClean="0">
                <a:latin typeface="Calibri"/>
              </a:rPr>
              <a:t>γ</a:t>
            </a:r>
            <a:r>
              <a:rPr kumimoji="1" lang="en-US" altLang="zh-CN" sz="2000" dirty="0" err="1" smtClean="0">
                <a:latin typeface="Calibri"/>
              </a:rPr>
              <a:t>PG</a:t>
            </a:r>
            <a:r>
              <a:rPr kumimoji="1" lang="en-US" altLang="zh-CN" sz="2000" baseline="-25000" dirty="0" err="1" smtClean="0">
                <a:latin typeface="Calibri"/>
              </a:rPr>
              <a:t>t</a:t>
            </a:r>
            <a:r>
              <a:rPr kumimoji="1" lang="en-US" altLang="zh-CN" sz="2000" dirty="0" smtClean="0">
                <a:latin typeface="Calibri"/>
              </a:rPr>
              <a:t>+</a:t>
            </a:r>
            <a:r>
              <a:rPr kumimoji="1" lang="el-GR" altLang="zh-CN" sz="2000" dirty="0" smtClean="0">
                <a:latin typeface="Calibri"/>
              </a:rPr>
              <a:t>δ</a:t>
            </a:r>
            <a:r>
              <a:rPr kumimoji="1" lang="en-US" altLang="zh-CN" sz="2000" baseline="-25000" dirty="0" smtClean="0">
                <a:latin typeface="Calibri"/>
              </a:rPr>
              <a:t>p</a:t>
            </a:r>
            <a:r>
              <a:rPr kumimoji="1" lang="en-US" altLang="zh-CN" sz="2000" dirty="0" smtClean="0">
                <a:latin typeface="Calibri"/>
              </a:rPr>
              <a:t>+</a:t>
            </a:r>
            <a:r>
              <a:rPr kumimoji="1" lang="el-GR" altLang="zh-CN" sz="2000" dirty="0" smtClean="0">
                <a:latin typeface="Calibri"/>
              </a:rPr>
              <a:t>π</a:t>
            </a:r>
            <a:r>
              <a:rPr kumimoji="1" lang="en-US" altLang="zh-CN" sz="2000" dirty="0" err="1" smtClean="0">
                <a:latin typeface="Calibri"/>
              </a:rPr>
              <a:t>X</a:t>
            </a:r>
            <a:r>
              <a:rPr kumimoji="1" lang="en-US" altLang="zh-CN" sz="2000" baseline="-25000" dirty="0" err="1" smtClean="0">
                <a:latin typeface="Calibri"/>
              </a:rPr>
              <a:t>p,t</a:t>
            </a:r>
            <a:r>
              <a:rPr kumimoji="1" lang="en-US" altLang="zh-CN" sz="2000" dirty="0" smtClean="0">
                <a:latin typeface="Calibri"/>
              </a:rPr>
              <a:t>+</a:t>
            </a:r>
            <a:r>
              <a:rPr kumimoji="1" lang="el-GR" altLang="zh-CN" sz="2000" dirty="0" smtClean="0">
                <a:latin typeface="Calibri"/>
              </a:rPr>
              <a:t>σ</a:t>
            </a:r>
            <a:r>
              <a:rPr kumimoji="1" lang="en-US" altLang="zh-CN" sz="2000" dirty="0" smtClean="0">
                <a:latin typeface="Calibri"/>
              </a:rPr>
              <a:t>X</a:t>
            </a:r>
            <a:r>
              <a:rPr kumimoji="1" lang="en-US" altLang="zh-CN" sz="2000" baseline="-25000" dirty="0" smtClean="0">
                <a:latin typeface="Calibri"/>
              </a:rPr>
              <a:t>i</a:t>
            </a:r>
            <a:r>
              <a:rPr kumimoji="1" lang="en-US" altLang="zh-CN" sz="2000" dirty="0" smtClean="0">
                <a:latin typeface="Calibri"/>
              </a:rPr>
              <a:t>+ </a:t>
            </a:r>
            <a:r>
              <a:rPr kumimoji="1" lang="el-GR" altLang="zh-CN" sz="2000" dirty="0" smtClean="0">
                <a:latin typeface="Calibri"/>
              </a:rPr>
              <a:t>υ</a:t>
            </a:r>
            <a:r>
              <a:rPr kumimoji="1" lang="en-US" altLang="zh-CN" sz="2000" baseline="-25000" dirty="0" smtClean="0">
                <a:latin typeface="Calibri"/>
              </a:rPr>
              <a:t>c</a:t>
            </a:r>
            <a:r>
              <a:rPr kumimoji="1" lang="en-US" altLang="zh-CN" sz="2000" dirty="0" smtClean="0">
                <a:latin typeface="Calibri"/>
              </a:rPr>
              <a:t>+ԑ</a:t>
            </a:r>
          </a:p>
          <a:p>
            <a:pPr lvl="1"/>
            <a:r>
              <a:rPr kumimoji="1" lang="en-US" altLang="zh-CN" sz="2000" dirty="0" err="1" smtClean="0"/>
              <a:t>Y</a:t>
            </a:r>
            <a:r>
              <a:rPr kumimoji="1" lang="en-US" altLang="zh-CN" sz="2000" baseline="-25000" dirty="0" err="1" smtClean="0"/>
              <a:t>i,p,t</a:t>
            </a:r>
            <a:r>
              <a:rPr kumimoji="1" lang="en-US" altLang="zh-CN" sz="2000" dirty="0" smtClean="0"/>
              <a:t> : Measurement</a:t>
            </a:r>
          </a:p>
          <a:p>
            <a:pPr lvl="1"/>
            <a:r>
              <a:rPr kumimoji="1" lang="el-GR" altLang="zh-CN" sz="2000" dirty="0" smtClean="0"/>
              <a:t>δ</a:t>
            </a:r>
            <a:r>
              <a:rPr kumimoji="1" lang="en-US" altLang="zh-CN" sz="2000" baseline="-25000" dirty="0" smtClean="0"/>
              <a:t>p</a:t>
            </a:r>
            <a:r>
              <a:rPr kumimoji="1" lang="en-US" altLang="zh-CN" sz="2000" dirty="0" smtClean="0"/>
              <a:t> : province dummy that captures time-invariant province-level factors such as local attitudes towards women and legal enforcement</a:t>
            </a:r>
          </a:p>
          <a:p>
            <a:pPr lvl="1"/>
            <a:r>
              <a:rPr kumimoji="1" lang="en-US" altLang="zh-CN" sz="2000" dirty="0" err="1" smtClean="0"/>
              <a:t>SR</a:t>
            </a:r>
            <a:r>
              <a:rPr kumimoji="1" lang="en-US" altLang="zh-CN" sz="2000" baseline="-25000" dirty="0" err="1" smtClean="0"/>
              <a:t>p,t</a:t>
            </a:r>
            <a:r>
              <a:rPr kumimoji="1" lang="en-US" altLang="zh-CN" sz="2000" dirty="0" smtClean="0"/>
              <a:t> : province-level sex ratio; </a:t>
            </a:r>
            <a:r>
              <a:rPr kumimoji="1" lang="en-US" altLang="zh-CN" sz="2000" dirty="0" err="1" smtClean="0"/>
              <a:t>regressor</a:t>
            </a:r>
            <a:r>
              <a:rPr kumimoji="1" lang="en-US" altLang="zh-CN" sz="2000" dirty="0" smtClean="0"/>
              <a:t> of interest</a:t>
            </a:r>
          </a:p>
          <a:p>
            <a:pPr lvl="1"/>
            <a:r>
              <a:rPr kumimoji="1" lang="en-US" altLang="zh-CN" sz="2000" dirty="0" err="1" smtClean="0"/>
              <a:t>X</a:t>
            </a:r>
            <a:r>
              <a:rPr kumimoji="1" lang="en-US" altLang="zh-CN" sz="2000" baseline="-25000" dirty="0" err="1" smtClean="0"/>
              <a:t>p,t</a:t>
            </a:r>
            <a:r>
              <a:rPr kumimoji="1" lang="en-US" altLang="zh-CN" sz="2000" dirty="0" smtClean="0"/>
              <a:t> : province-level controls</a:t>
            </a:r>
          </a:p>
          <a:p>
            <a:pPr lvl="1"/>
            <a:r>
              <a:rPr kumimoji="1" lang="en-US" altLang="zh-CN" sz="2000" dirty="0" smtClean="0"/>
              <a:t>X</a:t>
            </a:r>
            <a:r>
              <a:rPr kumimoji="1" lang="en-US" altLang="zh-CN" sz="2000" baseline="-25000" dirty="0" smtClean="0"/>
              <a:t>i</a:t>
            </a:r>
            <a:r>
              <a:rPr kumimoji="1" lang="en-US" altLang="zh-CN" sz="2000" dirty="0" smtClean="0"/>
              <a:t> : household-level controls</a:t>
            </a:r>
          </a:p>
          <a:p>
            <a:pPr>
              <a:buNone/>
            </a:pPr>
            <a:endParaRPr kumimoji="1" lang="en-US" altLang="zh-CN" sz="2000" dirty="0" smtClean="0">
              <a:latin typeface="Calibri"/>
            </a:endParaRPr>
          </a:p>
          <a:p>
            <a:pPr>
              <a:buFont typeface="Wingdings" pitchFamily="2" charset="2"/>
              <a:buChar char="l"/>
            </a:pPr>
            <a:endParaRPr kumimoji="1" lang="en-US" altLang="zh-CN" sz="2000" dirty="0" smtClean="0">
              <a:latin typeface="Calibri"/>
            </a:endParaRPr>
          </a:p>
          <a:p>
            <a:pPr>
              <a:buFont typeface="Wingdings" pitchFamily="2" charset="2"/>
              <a:buChar char="l"/>
            </a:pPr>
            <a:endParaRPr kumimoji="1" lang="en-US" altLang="zh-CN" sz="2000" dirty="0" smtClean="0">
              <a:latin typeface="Calibri"/>
            </a:endParaRPr>
          </a:p>
          <a:p>
            <a:pPr lvl="2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1701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 r="8118"/>
          <a:stretch>
            <a:fillRect/>
          </a:stretch>
        </p:blipFill>
        <p:spPr bwMode="auto">
          <a:xfrm>
            <a:off x="315709" y="360108"/>
            <a:ext cx="4719199" cy="302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710" y="3386912"/>
            <a:ext cx="4719198" cy="310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5034907" y="3023419"/>
            <a:ext cx="3696137" cy="1968907"/>
          </a:xfrm>
        </p:spPr>
        <p:txBody>
          <a:bodyPr>
            <a:noAutofit/>
          </a:bodyPr>
          <a:lstStyle/>
          <a:p>
            <a:pPr algn="ctr"/>
            <a:r>
              <a:rPr lang="en-US" altLang="zh-CN" sz="2400" b="1" dirty="0" smtClean="0"/>
              <a:t>Dependent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variable: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Probability that a woman becomes a domestic violence victim</a:t>
            </a:r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endParaRPr lang="zh-CN" altLang="en-US" sz="2400" b="1" dirty="0"/>
          </a:p>
        </p:txBody>
      </p:sp>
      <p:sp>
        <p:nvSpPr>
          <p:cNvPr id="10" name="椭圆 9"/>
          <p:cNvSpPr/>
          <p:nvPr/>
        </p:nvSpPr>
        <p:spPr>
          <a:xfrm>
            <a:off x="2138516" y="1100910"/>
            <a:ext cx="988142" cy="3739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38516" y="2647331"/>
            <a:ext cx="988142" cy="361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138516" y="3023419"/>
            <a:ext cx="988142" cy="3634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138516" y="4830095"/>
            <a:ext cx="988142" cy="3634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124666" y="2241606"/>
            <a:ext cx="988142" cy="361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701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171</TotalTime>
  <Words>410</Words>
  <Application>Microsoft Macintosh PowerPoint</Application>
  <PresentationFormat>全屏显示(4:3)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Austin</vt:lpstr>
      <vt:lpstr>When all the Good Men are Gone: Sex Ratio and Domestic Violence in Post-Genocide Rwanda  </vt:lpstr>
      <vt:lpstr>Introduction of Rwanda genocide</vt:lpstr>
      <vt:lpstr>Rwanda’s post-genocide marriage market</vt:lpstr>
      <vt:lpstr>A simple comparison</vt:lpstr>
      <vt:lpstr>A simple comparison</vt:lpstr>
      <vt:lpstr>Theoretical framework</vt:lpstr>
      <vt:lpstr>Prediction based on spousal search model</vt:lpstr>
      <vt:lpstr>Data – effects on match quality</vt:lpstr>
      <vt:lpstr>Dependent  variable: Probability that a woman becomes a domestic violence victim </vt:lpstr>
      <vt:lpstr>Dependent  variable: husbands’ education attainment and age at marriage </vt:lpstr>
      <vt:lpstr>Dependent  variable: women's bargaining power, contraception and attitude towards violence</vt:lpstr>
      <vt:lpstr>Conclusions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all the Good Men are Gone: Sex Ratio and Domestic Violence in Post-Genocide Rwanda  </dc:title>
  <dc:creator>W Z</dc:creator>
  <cp:lastModifiedBy>dell</cp:lastModifiedBy>
  <cp:revision>71</cp:revision>
  <dcterms:created xsi:type="dcterms:W3CDTF">2014-04-22T09:20:10Z</dcterms:created>
  <dcterms:modified xsi:type="dcterms:W3CDTF">2014-04-24T06:30:20Z</dcterms:modified>
</cp:coreProperties>
</file>