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2" d="100"/>
          <a:sy n="72" d="100"/>
        </p:scale>
        <p:origin x="81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F4FDA-09D0-44E0-A577-B64A0B2FADC5}" type="datetimeFigureOut">
              <a:rPr lang="en-US" smtClean="0"/>
              <a:t>2/14/2017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F2055-5D31-4C2E-9B45-DC2B920C7943}" type="slidenum">
              <a:rPr lang="en-US" smtClean="0"/>
              <a:t>‹#›</a:t>
            </a:fld>
            <a:endParaRPr lang="en-US"/>
          </a:p>
        </p:txBody>
      </p:sp>
    </p:spTree>
    <p:extLst>
      <p:ext uri="{BB962C8B-B14F-4D97-AF65-F5344CB8AC3E}">
        <p14:creationId xmlns:p14="http://schemas.microsoft.com/office/powerpoint/2010/main" val="89702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vast majority of working children in developing countries are in</a:t>
            </a:r>
          </a:p>
          <a:p>
            <a:r>
              <a:rPr lang="en-US" sz="1200" b="0" i="0" u="none" strike="noStrike" kern="1200" baseline="0" dirty="0">
                <a:solidFill>
                  <a:schemeClr val="tx1"/>
                </a:solidFill>
                <a:latin typeface="+mn-lt"/>
                <a:ea typeface="+mn-ea"/>
                <a:cs typeface="+mn-cs"/>
              </a:rPr>
              <a:t>agricultural work, predominantly on farms operated by their families. Land is the</a:t>
            </a:r>
          </a:p>
          <a:p>
            <a:r>
              <a:rPr lang="en-US" sz="1200" b="0" i="0" u="none" strike="noStrike" kern="1200" baseline="0" dirty="0">
                <a:solidFill>
                  <a:schemeClr val="tx1"/>
                </a:solidFill>
                <a:latin typeface="+mn-lt"/>
                <a:ea typeface="+mn-ea"/>
                <a:cs typeface="+mn-cs"/>
              </a:rPr>
              <a:t>most important store of wealth in agrarian societies and it is typically distributed very</a:t>
            </a:r>
          </a:p>
          <a:p>
            <a:r>
              <a:rPr lang="en-US" sz="1200" b="0" i="0" u="none" strike="noStrike" kern="1200" baseline="0" dirty="0">
                <a:solidFill>
                  <a:schemeClr val="tx1"/>
                </a:solidFill>
                <a:latin typeface="+mn-lt"/>
                <a:ea typeface="+mn-ea"/>
                <a:cs typeface="+mn-cs"/>
              </a:rPr>
              <a:t>unequally.</a:t>
            </a:r>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2</a:t>
            </a:fld>
            <a:endParaRPr lang="en-US"/>
          </a:p>
        </p:txBody>
      </p:sp>
    </p:spTree>
    <p:extLst>
      <p:ext uri="{BB962C8B-B14F-4D97-AF65-F5344CB8AC3E}">
        <p14:creationId xmlns:p14="http://schemas.microsoft.com/office/powerpoint/2010/main" val="56779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F2055-5D31-4C2E-9B45-DC2B920C7943}" type="slidenum">
              <a:rPr lang="en-US" smtClean="0"/>
              <a:t>14</a:t>
            </a:fld>
            <a:endParaRPr lang="en-US"/>
          </a:p>
        </p:txBody>
      </p:sp>
    </p:spTree>
    <p:extLst>
      <p:ext uri="{BB962C8B-B14F-4D97-AF65-F5344CB8AC3E}">
        <p14:creationId xmlns:p14="http://schemas.microsoft.com/office/powerpoint/2010/main" val="2808065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2/14/2017</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2/14/2017</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2/14/2017</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Child Farm Labor: The Wealth Paradox</a:t>
            </a:r>
          </a:p>
        </p:txBody>
      </p:sp>
      <p:sp>
        <p:nvSpPr>
          <p:cNvPr id="3" name="Subtitle 2"/>
          <p:cNvSpPr>
            <a:spLocks noGrp="1"/>
          </p:cNvSpPr>
          <p:nvPr>
            <p:ph type="subTitle" idx="1"/>
          </p:nvPr>
        </p:nvSpPr>
        <p:spPr/>
        <p:txBody>
          <a:bodyPr/>
          <a:lstStyle/>
          <a:p>
            <a:r>
              <a:rPr lang="en-US" i="1" dirty="0"/>
              <a:t>Sonia </a:t>
            </a:r>
            <a:r>
              <a:rPr lang="en-US" i="1" dirty="0" err="1"/>
              <a:t>Bhalotra</a:t>
            </a:r>
            <a:r>
              <a:rPr lang="en-US" i="1" dirty="0"/>
              <a:t> and Christopher Heady</a:t>
            </a:r>
            <a:endParaRPr lang="en-US" dirty="0"/>
          </a:p>
        </p:txBody>
      </p:sp>
    </p:spTree>
    <p:extLst>
      <p:ext uri="{BB962C8B-B14F-4D97-AF65-F5344CB8AC3E}">
        <p14:creationId xmlns:p14="http://schemas.microsoft.com/office/powerpoint/2010/main" val="45687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Market Imperfections</a:t>
            </a:r>
          </a:p>
        </p:txBody>
      </p:sp>
      <p:sp>
        <p:nvSpPr>
          <p:cNvPr id="3" name="Content Placeholder 2"/>
          <p:cNvSpPr>
            <a:spLocks noGrp="1"/>
          </p:cNvSpPr>
          <p:nvPr>
            <p:ph idx="1"/>
          </p:nvPr>
        </p:nvSpPr>
        <p:spPr/>
        <p:txBody>
          <a:bodyPr/>
          <a:lstStyle/>
          <a:p>
            <a:r>
              <a:rPr lang="en-US" dirty="0"/>
              <a:t>Imperfect credit market will grant landowners weaker credit constraints, so that land will have negative effect on child labor</a:t>
            </a:r>
          </a:p>
          <a:p>
            <a:r>
              <a:rPr lang="en-US" dirty="0"/>
              <a:t>If both land and labor markets are imperfect, household will have an incentive to employ child labor, larger the </a:t>
            </a:r>
            <a:r>
              <a:rPr lang="en-US" dirty="0" err="1"/>
              <a:t>landsize</a:t>
            </a:r>
            <a:r>
              <a:rPr lang="en-US" dirty="0"/>
              <a:t>, stronger the incentive. So land will have a positive effect on child labor</a:t>
            </a:r>
          </a:p>
        </p:txBody>
      </p:sp>
    </p:spTree>
    <p:extLst>
      <p:ext uri="{BB962C8B-B14F-4D97-AF65-F5344CB8AC3E}">
        <p14:creationId xmlns:p14="http://schemas.microsoft.com/office/powerpoint/2010/main" val="317951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Market Imperfections</a:t>
            </a:r>
          </a:p>
        </p:txBody>
      </p:sp>
      <p:sp>
        <p:nvSpPr>
          <p:cNvPr id="3" name="Content Placeholder 2"/>
          <p:cNvSpPr>
            <a:spLocks noGrp="1"/>
          </p:cNvSpPr>
          <p:nvPr>
            <p:ph idx="1"/>
          </p:nvPr>
        </p:nvSpPr>
        <p:spPr/>
        <p:txBody>
          <a:bodyPr/>
          <a:lstStyle/>
          <a:p>
            <a:r>
              <a:rPr lang="en-US" dirty="0"/>
              <a:t>With perfect land markets</a:t>
            </a:r>
          </a:p>
          <a:p>
            <a:pPr lvl="1"/>
            <a:r>
              <a:rPr lang="en-US" dirty="0"/>
              <a:t> positive incentive effect of land disappears even if labor market is imperfect, because land can be rented out with lack of labor</a:t>
            </a:r>
          </a:p>
          <a:p>
            <a:pPr lvl="1"/>
            <a:r>
              <a:rPr lang="en-US" dirty="0"/>
              <a:t>Negative collateral effect of land persists as long as credit market is imperfect</a:t>
            </a:r>
          </a:p>
          <a:p>
            <a:r>
              <a:rPr lang="en-US" dirty="0"/>
              <a:t>So zero coefficient on land if perfect credit market and negative if imperfect</a:t>
            </a:r>
          </a:p>
          <a:p>
            <a:r>
              <a:rPr lang="en-US" dirty="0"/>
              <a:t>Similar for the case of perfect labor market</a:t>
            </a:r>
          </a:p>
          <a:p>
            <a:endParaRPr lang="en-US" dirty="0"/>
          </a:p>
        </p:txBody>
      </p:sp>
    </p:spTree>
    <p:extLst>
      <p:ext uri="{BB962C8B-B14F-4D97-AF65-F5344CB8AC3E}">
        <p14:creationId xmlns:p14="http://schemas.microsoft.com/office/powerpoint/2010/main" val="3361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1049235"/>
          </a:xfrm>
        </p:spPr>
        <p:txBody>
          <a:bodyPr/>
          <a:lstStyle/>
          <a:p>
            <a:r>
              <a:rPr lang="en-US" dirty="0"/>
              <a:t>Roles of Market Imperfections</a:t>
            </a:r>
          </a:p>
        </p:txBody>
      </p:sp>
      <p:pic>
        <p:nvPicPr>
          <p:cNvPr id="4" name="Content Placeholder 3"/>
          <p:cNvPicPr>
            <a:picLocks noGrp="1" noChangeAspect="1"/>
          </p:cNvPicPr>
          <p:nvPr>
            <p:ph idx="1"/>
          </p:nvPr>
        </p:nvPicPr>
        <p:blipFill>
          <a:blip r:embed="rId2"/>
          <a:stretch>
            <a:fillRect/>
          </a:stretch>
        </p:blipFill>
        <p:spPr>
          <a:xfrm>
            <a:off x="2855535" y="1931457"/>
            <a:ext cx="6878480" cy="4723343"/>
          </a:xfrm>
          <a:prstGeom prst="rect">
            <a:avLst/>
          </a:prstGeom>
        </p:spPr>
      </p:pic>
    </p:spTree>
    <p:extLst>
      <p:ext uri="{BB962C8B-B14F-4D97-AF65-F5344CB8AC3E}">
        <p14:creationId xmlns:p14="http://schemas.microsoft.com/office/powerpoint/2010/main" val="118125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Model</a:t>
            </a:r>
          </a:p>
        </p:txBody>
      </p:sp>
      <p:sp>
        <p:nvSpPr>
          <p:cNvPr id="3" name="Content Placeholder 2"/>
          <p:cNvSpPr>
            <a:spLocks noGrp="1"/>
          </p:cNvSpPr>
          <p:nvPr>
            <p:ph idx="1"/>
          </p:nvPr>
        </p:nvSpPr>
        <p:spPr/>
        <p:txBody>
          <a:bodyPr/>
          <a:lstStyle/>
          <a:p>
            <a:r>
              <a:rPr lang="en-US" dirty="0"/>
              <a:t>Dependent variable: hours of child work on the family farm</a:t>
            </a:r>
          </a:p>
          <a:p>
            <a:r>
              <a:rPr lang="en-US" dirty="0"/>
              <a:t>Only the subsample of households that own or operate a family farm</a:t>
            </a:r>
          </a:p>
          <a:p>
            <a:pPr lvl="1"/>
            <a:r>
              <a:rPr lang="en-US" dirty="0"/>
              <a:t>46 percent in Pakistan and 90 percent in Ghana</a:t>
            </a:r>
          </a:p>
          <a:p>
            <a:r>
              <a:rPr lang="en-US" dirty="0"/>
              <a:t>Separate equations for boys and girls</a:t>
            </a:r>
          </a:p>
          <a:p>
            <a:r>
              <a:rPr lang="en-US" dirty="0"/>
              <a:t>Regressors: land size, mode of operation( sharecropping, use of free or village land, number of plots of land), food expenditure per capita to proxy household consumption, province dummies, agricultural wage rate for men to proxy wage of hired labor, etc.</a:t>
            </a:r>
          </a:p>
        </p:txBody>
      </p:sp>
    </p:spTree>
    <p:extLst>
      <p:ext uri="{BB962C8B-B14F-4D97-AF65-F5344CB8AC3E}">
        <p14:creationId xmlns:p14="http://schemas.microsoft.com/office/powerpoint/2010/main" val="118144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noChangeAspect="1"/>
          </p:cNvPicPr>
          <p:nvPr>
            <p:ph idx="1"/>
          </p:nvPr>
        </p:nvPicPr>
        <p:blipFill>
          <a:blip r:embed="rId3"/>
          <a:stretch>
            <a:fillRect/>
          </a:stretch>
        </p:blipFill>
        <p:spPr>
          <a:xfrm>
            <a:off x="2296488" y="1853754"/>
            <a:ext cx="7996573" cy="4937825"/>
          </a:xfrm>
          <a:prstGeom prst="rect">
            <a:avLst/>
          </a:prstGeom>
        </p:spPr>
      </p:pic>
    </p:spTree>
    <p:extLst>
      <p:ext uri="{BB962C8B-B14F-4D97-AF65-F5344CB8AC3E}">
        <p14:creationId xmlns:p14="http://schemas.microsoft.com/office/powerpoint/2010/main" val="60799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The hypothesis that farm size has a positive effect on child labor cannot be rejected</a:t>
            </a:r>
          </a:p>
          <a:p>
            <a:r>
              <a:rPr lang="en-US" dirty="0"/>
              <a:t>Signals imperfections in land and labor markets , consistent with imperfect credit markets, the effects of which are overwhelmed by land and labor markets</a:t>
            </a:r>
          </a:p>
          <a:p>
            <a:r>
              <a:rPr lang="en-US" dirty="0"/>
              <a:t>Why the results are stronger for girls than for boys?</a:t>
            </a:r>
          </a:p>
          <a:p>
            <a:pPr lvl="1"/>
            <a:r>
              <a:rPr lang="en-US" dirty="0"/>
              <a:t>Girls are less of a perfect substitute for hired labor</a:t>
            </a:r>
          </a:p>
          <a:p>
            <a:pPr lvl="1"/>
            <a:r>
              <a:rPr lang="en-US" dirty="0"/>
              <a:t>Returns to education for boys are more favorable</a:t>
            </a:r>
          </a:p>
          <a:p>
            <a:pPr lvl="1"/>
            <a:r>
              <a:rPr lang="en-US" dirty="0"/>
              <a:t>Parents prefer to invest in sons because they traditionally look after parents in future</a:t>
            </a:r>
          </a:p>
        </p:txBody>
      </p:sp>
    </p:spTree>
    <p:extLst>
      <p:ext uri="{BB962C8B-B14F-4D97-AF65-F5344CB8AC3E}">
        <p14:creationId xmlns:p14="http://schemas.microsoft.com/office/powerpoint/2010/main" val="367175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implications</a:t>
            </a:r>
          </a:p>
        </p:txBody>
      </p:sp>
      <p:sp>
        <p:nvSpPr>
          <p:cNvPr id="3" name="Content Placeholder 2"/>
          <p:cNvSpPr>
            <a:spLocks noGrp="1"/>
          </p:cNvSpPr>
          <p:nvPr>
            <p:ph idx="1"/>
          </p:nvPr>
        </p:nvSpPr>
        <p:spPr/>
        <p:txBody>
          <a:bodyPr/>
          <a:lstStyle/>
          <a:p>
            <a:r>
              <a:rPr lang="en-US" dirty="0"/>
              <a:t>Invest in raising the returns to education, especially providing subsidies to parents who send their daughters to school. </a:t>
            </a:r>
          </a:p>
          <a:p>
            <a:r>
              <a:rPr lang="en-US" dirty="0"/>
              <a:t>Reduce labor market discrimination against women and girls, and raise awareness in order to reduce inhibiting social norms.</a:t>
            </a:r>
          </a:p>
          <a:p>
            <a:r>
              <a:rPr lang="en-US" dirty="0"/>
              <a:t>Improve functioning of labor and land markets in rural areas. Develop rural financial markets may have positive spillover effects, encouraging development of land and labor markets. </a:t>
            </a:r>
          </a:p>
        </p:txBody>
      </p:sp>
    </p:spTree>
    <p:extLst>
      <p:ext uri="{BB962C8B-B14F-4D97-AF65-F5344CB8AC3E}">
        <p14:creationId xmlns:p14="http://schemas.microsoft.com/office/powerpoint/2010/main" val="422368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Wealth paradox: Children in land-rich households are often more likely to be in work</a:t>
            </a:r>
          </a:p>
          <a:p>
            <a:r>
              <a:rPr lang="en-US" dirty="0"/>
              <a:t>Challenge the common presumption that child labor emerges from the poorest households</a:t>
            </a:r>
          </a:p>
          <a:p>
            <a:r>
              <a:rPr lang="en-US" dirty="0"/>
              <a:t>Reason: failure of the markets for labor and land</a:t>
            </a:r>
          </a:p>
          <a:p>
            <a:r>
              <a:rPr lang="en-US" dirty="0"/>
              <a:t>Failure in credit market can offset such effect</a:t>
            </a:r>
          </a:p>
          <a:p>
            <a:r>
              <a:rPr lang="en-US" dirty="0"/>
              <a:t>Data: rural Pakistan and Ghana</a:t>
            </a:r>
          </a:p>
        </p:txBody>
      </p:sp>
    </p:spTree>
    <p:extLst>
      <p:ext uri="{BB962C8B-B14F-4D97-AF65-F5344CB8AC3E}">
        <p14:creationId xmlns:p14="http://schemas.microsoft.com/office/powerpoint/2010/main" val="70279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Wealth Paradox: Data</a:t>
            </a:r>
          </a:p>
        </p:txBody>
      </p:sp>
      <p:pic>
        <p:nvPicPr>
          <p:cNvPr id="4" name="Content Placeholder 3"/>
          <p:cNvPicPr>
            <a:picLocks noGrp="1" noChangeAspect="1"/>
          </p:cNvPicPr>
          <p:nvPr>
            <p:ph idx="1"/>
          </p:nvPr>
        </p:nvPicPr>
        <p:blipFill>
          <a:blip r:embed="rId2"/>
          <a:stretch>
            <a:fillRect/>
          </a:stretch>
        </p:blipFill>
        <p:spPr>
          <a:xfrm>
            <a:off x="2637748" y="1853754"/>
            <a:ext cx="7314054" cy="4661638"/>
          </a:xfrm>
          <a:prstGeom prst="rect">
            <a:avLst/>
          </a:prstGeom>
        </p:spPr>
      </p:pic>
    </p:spTree>
    <p:extLst>
      <p:ext uri="{BB962C8B-B14F-4D97-AF65-F5344CB8AC3E}">
        <p14:creationId xmlns:p14="http://schemas.microsoft.com/office/powerpoint/2010/main" val="151850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Channels to affect child labor</a:t>
            </a:r>
          </a:p>
        </p:txBody>
      </p:sp>
      <p:sp>
        <p:nvSpPr>
          <p:cNvPr id="3" name="Content Placeholder 2"/>
          <p:cNvSpPr>
            <a:spLocks noGrp="1"/>
          </p:cNvSpPr>
          <p:nvPr>
            <p:ph idx="1"/>
          </p:nvPr>
        </p:nvSpPr>
        <p:spPr/>
        <p:txBody>
          <a:bodyPr/>
          <a:lstStyle/>
          <a:p>
            <a:r>
              <a:rPr lang="en-US" dirty="0"/>
              <a:t>Wealth effect: Large landholdings generate higher income, make it easier for households to forgo the income that child work brings</a:t>
            </a:r>
          </a:p>
          <a:p>
            <a:r>
              <a:rPr lang="en-US" dirty="0"/>
              <a:t>Failure in capital market: lower interest rates for households to offer land as collateral reinforce the wealth effect, allows large landowners to borrow more to meet insurance needs or finance their children’s education</a:t>
            </a:r>
          </a:p>
        </p:txBody>
      </p:sp>
    </p:spTree>
    <p:extLst>
      <p:ext uri="{BB962C8B-B14F-4D97-AF65-F5344CB8AC3E}">
        <p14:creationId xmlns:p14="http://schemas.microsoft.com/office/powerpoint/2010/main" val="332035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Channels to affect child labor</a:t>
            </a:r>
          </a:p>
        </p:txBody>
      </p:sp>
      <p:sp>
        <p:nvSpPr>
          <p:cNvPr id="3" name="Content Placeholder 2"/>
          <p:cNvSpPr>
            <a:spLocks noGrp="1"/>
          </p:cNvSpPr>
          <p:nvPr>
            <p:ph idx="1"/>
          </p:nvPr>
        </p:nvSpPr>
        <p:spPr/>
        <p:txBody>
          <a:bodyPr>
            <a:normAutofit/>
          </a:bodyPr>
          <a:lstStyle/>
          <a:p>
            <a:r>
              <a:rPr lang="en-US" dirty="0"/>
              <a:t>Failure in labor and land market: Owners of land who are unable to productively hire labor on their farms have an incentive to employ their children</a:t>
            </a:r>
          </a:p>
          <a:p>
            <a:r>
              <a:rPr lang="en-US" dirty="0"/>
              <a:t> Since the marginal product of labor is increasing in farm size, this incentive is stronger among larger landowners</a:t>
            </a:r>
          </a:p>
          <a:p>
            <a:r>
              <a:rPr lang="en-US" dirty="0"/>
              <a:t>Dynamic effect: The value of farm work experience will also tend to increase with farm size, an especially relevant factor if the child stands to inherit the family farm</a:t>
            </a:r>
          </a:p>
        </p:txBody>
      </p:sp>
    </p:spTree>
    <p:extLst>
      <p:ext uri="{BB962C8B-B14F-4D97-AF65-F5344CB8AC3E}">
        <p14:creationId xmlns:p14="http://schemas.microsoft.com/office/powerpoint/2010/main" val="284321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Imperfections</a:t>
            </a:r>
          </a:p>
        </p:txBody>
      </p:sp>
      <p:sp>
        <p:nvSpPr>
          <p:cNvPr id="3" name="Content Placeholder 2"/>
          <p:cNvSpPr>
            <a:spLocks noGrp="1"/>
          </p:cNvSpPr>
          <p:nvPr>
            <p:ph idx="1"/>
          </p:nvPr>
        </p:nvSpPr>
        <p:spPr>
          <a:xfrm>
            <a:off x="1534696" y="2015732"/>
            <a:ext cx="9520158" cy="4088735"/>
          </a:xfrm>
        </p:spPr>
        <p:txBody>
          <a:bodyPr>
            <a:normAutofit lnSpcReduction="10000"/>
          </a:bodyPr>
          <a:lstStyle/>
          <a:p>
            <a:r>
              <a:rPr lang="en-US" dirty="0"/>
              <a:t>Problem of moral hazard with hired labor may generate a preference for family labor</a:t>
            </a:r>
          </a:p>
          <a:p>
            <a:pPr lvl="1"/>
            <a:r>
              <a:rPr lang="en-US" dirty="0"/>
              <a:t>It is easy for hired labors to shirk because of stochastic agricultural output</a:t>
            </a:r>
          </a:p>
          <a:p>
            <a:pPr lvl="1"/>
            <a:r>
              <a:rPr lang="en-US" dirty="0"/>
              <a:t>Children are easier to supervise and discipline</a:t>
            </a:r>
          </a:p>
          <a:p>
            <a:r>
              <a:rPr lang="en-US" dirty="0"/>
              <a:t>Periodic labor shortages</a:t>
            </a:r>
          </a:p>
          <a:p>
            <a:pPr lvl="1"/>
            <a:r>
              <a:rPr lang="en-US" dirty="0"/>
              <a:t>Labor needs are seasonal and geographically concentrated</a:t>
            </a:r>
          </a:p>
          <a:p>
            <a:r>
              <a:rPr lang="en-US" dirty="0"/>
              <a:t>Land market failure</a:t>
            </a:r>
          </a:p>
          <a:p>
            <a:pPr lvl="1"/>
            <a:r>
              <a:rPr lang="en-US" dirty="0"/>
              <a:t>With perfect land market, large landowners that could not productively hire labor could sell or rent their lands rather than employ their children</a:t>
            </a:r>
          </a:p>
          <a:p>
            <a:pPr lvl="1"/>
            <a:r>
              <a:rPr lang="en-US" dirty="0"/>
              <a:t>Land market failure reinforces labor market failure</a:t>
            </a:r>
          </a:p>
          <a:p>
            <a:pPr marL="457200" lvl="1" indent="0">
              <a:buNone/>
            </a:pPr>
            <a:endParaRPr lang="en-US" dirty="0"/>
          </a:p>
        </p:txBody>
      </p:sp>
    </p:spTree>
    <p:extLst>
      <p:ext uri="{BB962C8B-B14F-4D97-AF65-F5344CB8AC3E}">
        <p14:creationId xmlns:p14="http://schemas.microsoft.com/office/powerpoint/2010/main" val="111740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1049235"/>
          </a:xfrm>
        </p:spPr>
        <p:txBody>
          <a:bodyPr/>
          <a:lstStyle/>
          <a:p>
            <a:r>
              <a:rPr lang="en-US" dirty="0"/>
              <a:t>Model</a:t>
            </a:r>
          </a:p>
        </p:txBody>
      </p:sp>
      <p:pic>
        <p:nvPicPr>
          <p:cNvPr id="7" name="Picture 6"/>
          <p:cNvPicPr>
            <a:picLocks noChangeAspect="1"/>
          </p:cNvPicPr>
          <p:nvPr/>
        </p:nvPicPr>
        <p:blipFill>
          <a:blip r:embed="rId2"/>
          <a:stretch>
            <a:fillRect/>
          </a:stretch>
        </p:blipFill>
        <p:spPr>
          <a:xfrm>
            <a:off x="1270745" y="2208669"/>
            <a:ext cx="10657304" cy="2719101"/>
          </a:xfrm>
          <a:prstGeom prst="rect">
            <a:avLst/>
          </a:prstGeom>
        </p:spPr>
      </p:pic>
    </p:spTree>
    <p:extLst>
      <p:ext uri="{BB962C8B-B14F-4D97-AF65-F5344CB8AC3E}">
        <p14:creationId xmlns:p14="http://schemas.microsoft.com/office/powerpoint/2010/main" val="68415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pic>
        <p:nvPicPr>
          <p:cNvPr id="4" name="Picture 3"/>
          <p:cNvPicPr>
            <a:picLocks noChangeAspect="1"/>
          </p:cNvPicPr>
          <p:nvPr/>
        </p:nvPicPr>
        <p:blipFill>
          <a:blip r:embed="rId2"/>
          <a:stretch>
            <a:fillRect/>
          </a:stretch>
        </p:blipFill>
        <p:spPr>
          <a:xfrm>
            <a:off x="1111711" y="2130445"/>
            <a:ext cx="10366127" cy="3469879"/>
          </a:xfrm>
          <a:prstGeom prst="rect">
            <a:avLst/>
          </a:prstGeom>
        </p:spPr>
      </p:pic>
    </p:spTree>
    <p:extLst>
      <p:ext uri="{BB962C8B-B14F-4D97-AF65-F5344CB8AC3E}">
        <p14:creationId xmlns:p14="http://schemas.microsoft.com/office/powerpoint/2010/main" val="308474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pic>
        <p:nvPicPr>
          <p:cNvPr id="4" name="Picture 3"/>
          <p:cNvPicPr>
            <a:picLocks noChangeAspect="1"/>
          </p:cNvPicPr>
          <p:nvPr/>
        </p:nvPicPr>
        <p:blipFill>
          <a:blip r:embed="rId2"/>
          <a:stretch>
            <a:fillRect/>
          </a:stretch>
        </p:blipFill>
        <p:spPr>
          <a:xfrm>
            <a:off x="1332147" y="2396107"/>
            <a:ext cx="9925256" cy="2888824"/>
          </a:xfrm>
          <a:prstGeom prst="rect">
            <a:avLst/>
          </a:prstGeom>
        </p:spPr>
      </p:pic>
    </p:spTree>
    <p:extLst>
      <p:ext uri="{BB962C8B-B14F-4D97-AF65-F5344CB8AC3E}">
        <p14:creationId xmlns:p14="http://schemas.microsoft.com/office/powerpoint/2010/main" val="38573646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204</TotalTime>
  <Words>716</Words>
  <Application>Microsoft Office PowerPoint</Application>
  <PresentationFormat>Widescreen</PresentationFormat>
  <Paragraphs>62</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Palatino Linotype</vt:lpstr>
      <vt:lpstr>Gallery</vt:lpstr>
      <vt:lpstr>Child Farm Labor: The Wealth Paradox</vt:lpstr>
      <vt:lpstr>Motivation</vt:lpstr>
      <vt:lpstr>Wealth Paradox: Data</vt:lpstr>
      <vt:lpstr>Channels to affect child labor</vt:lpstr>
      <vt:lpstr>Channels to affect child labor</vt:lpstr>
      <vt:lpstr>Market Imperfections</vt:lpstr>
      <vt:lpstr>Model</vt:lpstr>
      <vt:lpstr>Model</vt:lpstr>
      <vt:lpstr>Model</vt:lpstr>
      <vt:lpstr>Roles of Market Imperfections</vt:lpstr>
      <vt:lpstr>Roles of Market Imperfections</vt:lpstr>
      <vt:lpstr>Roles of Market Imperfections</vt:lpstr>
      <vt:lpstr>Empirical Model</vt:lpstr>
      <vt:lpstr>Results</vt:lpstr>
      <vt:lpstr>Discussion</vt:lpstr>
      <vt:lpstr>Policy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Farm Labor: The Wealth Paradox</dc:title>
  <dc:creator>Antony Yan</dc:creator>
  <cp:lastModifiedBy>Antony Yan</cp:lastModifiedBy>
  <cp:revision>15</cp:revision>
  <dcterms:created xsi:type="dcterms:W3CDTF">2017-02-14T18:31:58Z</dcterms:created>
  <dcterms:modified xsi:type="dcterms:W3CDTF">2017-02-14T21:57:29Z</dcterms:modified>
</cp:coreProperties>
</file>