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73" r:id="rId4"/>
    <p:sldId id="274" r:id="rId5"/>
    <p:sldId id="258" r:id="rId6"/>
    <p:sldId id="261" r:id="rId7"/>
    <p:sldId id="277" r:id="rId8"/>
    <p:sldId id="275" r:id="rId9"/>
    <p:sldId id="278" r:id="rId10"/>
    <p:sldId id="279" r:id="rId11"/>
    <p:sldId id="263" r:id="rId12"/>
    <p:sldId id="276" r:id="rId13"/>
    <p:sldId id="264" r:id="rId14"/>
    <p:sldId id="265" r:id="rId15"/>
    <p:sldId id="280" r:id="rId16"/>
    <p:sldId id="270" r:id="rId17"/>
    <p:sldId id="281" r:id="rId18"/>
    <p:sldId id="271" r:id="rId19"/>
    <p:sldId id="282" r:id="rId20"/>
    <p:sldId id="283"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72" d="100"/>
          <a:sy n="72" d="100"/>
        </p:scale>
        <p:origin x="81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F4FDA-09D0-44E0-A577-B64A0B2FADC5}" type="datetimeFigureOut">
              <a:rPr lang="en-US" smtClean="0"/>
              <a:t>4/20/2017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F2055-5D31-4C2E-9B45-DC2B920C7943}" type="slidenum">
              <a:rPr lang="en-US" smtClean="0"/>
              <a:t>‹#›</a:t>
            </a:fld>
            <a:endParaRPr lang="en-US"/>
          </a:p>
        </p:txBody>
      </p:sp>
    </p:spTree>
    <p:extLst>
      <p:ext uri="{BB962C8B-B14F-4D97-AF65-F5344CB8AC3E}">
        <p14:creationId xmlns:p14="http://schemas.microsoft.com/office/powerpoint/2010/main" val="897020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F2055-5D31-4C2E-9B45-DC2B920C7943}" type="slidenum">
              <a:rPr lang="en-US" smtClean="0"/>
              <a:t>2</a:t>
            </a:fld>
            <a:endParaRPr lang="en-US"/>
          </a:p>
        </p:txBody>
      </p:sp>
    </p:spTree>
    <p:extLst>
      <p:ext uri="{BB962C8B-B14F-4D97-AF65-F5344CB8AC3E}">
        <p14:creationId xmlns:p14="http://schemas.microsoft.com/office/powerpoint/2010/main" val="56779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F2055-5D31-4C2E-9B45-DC2B920C7943}" type="slidenum">
              <a:rPr lang="en-US" smtClean="0"/>
              <a:t>3</a:t>
            </a:fld>
            <a:endParaRPr lang="en-US"/>
          </a:p>
        </p:txBody>
      </p:sp>
    </p:spTree>
    <p:extLst>
      <p:ext uri="{BB962C8B-B14F-4D97-AF65-F5344CB8AC3E}">
        <p14:creationId xmlns:p14="http://schemas.microsoft.com/office/powerpoint/2010/main" val="1432801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F2055-5D31-4C2E-9B45-DC2B920C7943}" type="slidenum">
              <a:rPr lang="en-US" smtClean="0"/>
              <a:t>4</a:t>
            </a:fld>
            <a:endParaRPr lang="en-US"/>
          </a:p>
        </p:txBody>
      </p:sp>
    </p:spTree>
    <p:extLst>
      <p:ext uri="{BB962C8B-B14F-4D97-AF65-F5344CB8AC3E}">
        <p14:creationId xmlns:p14="http://schemas.microsoft.com/office/powerpoint/2010/main" val="3055355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ratio of labor employed by foreign firms (or ratio of sales or capital assets) to total labor employed (capita assets or sales) in sector is a proxy measure of technology spillover. Results for the spillover variable using sales or capital stock were not different and are not reported.</a:t>
            </a:r>
            <a:endParaRPr lang="en-US" dirty="0"/>
          </a:p>
        </p:txBody>
      </p:sp>
      <p:sp>
        <p:nvSpPr>
          <p:cNvPr id="4" name="Slide Number Placeholder 3"/>
          <p:cNvSpPr>
            <a:spLocks noGrp="1"/>
          </p:cNvSpPr>
          <p:nvPr>
            <p:ph type="sldNum" sz="quarter" idx="10"/>
          </p:nvPr>
        </p:nvSpPr>
        <p:spPr/>
        <p:txBody>
          <a:bodyPr/>
          <a:lstStyle/>
          <a:p>
            <a:fld id="{C94F2055-5D31-4C2E-9B45-DC2B920C7943}" type="slidenum">
              <a:rPr lang="en-US" smtClean="0"/>
              <a:t>8</a:t>
            </a:fld>
            <a:endParaRPr lang="en-US"/>
          </a:p>
        </p:txBody>
      </p:sp>
    </p:spTree>
    <p:extLst>
      <p:ext uri="{BB962C8B-B14F-4D97-AF65-F5344CB8AC3E}">
        <p14:creationId xmlns:p14="http://schemas.microsoft.com/office/powerpoint/2010/main" val="1639861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ratio of labor employed by foreign firms (or ratio of sales or capital assets) to total labor employed (capita assets or sales) in sector is a proxy measure of technology spillover. Results for the spillover variable using sales or capital stock were not different and are not reported.</a:t>
            </a:r>
            <a:endParaRPr lang="en-US" dirty="0"/>
          </a:p>
        </p:txBody>
      </p:sp>
      <p:sp>
        <p:nvSpPr>
          <p:cNvPr id="4" name="Slide Number Placeholder 3"/>
          <p:cNvSpPr>
            <a:spLocks noGrp="1"/>
          </p:cNvSpPr>
          <p:nvPr>
            <p:ph type="sldNum" sz="quarter" idx="10"/>
          </p:nvPr>
        </p:nvSpPr>
        <p:spPr/>
        <p:txBody>
          <a:bodyPr/>
          <a:lstStyle/>
          <a:p>
            <a:fld id="{C94F2055-5D31-4C2E-9B45-DC2B920C7943}" type="slidenum">
              <a:rPr lang="en-US" smtClean="0"/>
              <a:t>12</a:t>
            </a:fld>
            <a:endParaRPr lang="en-US"/>
          </a:p>
        </p:txBody>
      </p:sp>
    </p:spTree>
    <p:extLst>
      <p:ext uri="{BB962C8B-B14F-4D97-AF65-F5344CB8AC3E}">
        <p14:creationId xmlns:p14="http://schemas.microsoft.com/office/powerpoint/2010/main" val="1858565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F2055-5D31-4C2E-9B45-DC2B920C7943}" type="slidenum">
              <a:rPr lang="en-US" smtClean="0"/>
              <a:t>16</a:t>
            </a:fld>
            <a:endParaRPr lang="en-US"/>
          </a:p>
        </p:txBody>
      </p:sp>
    </p:spTree>
    <p:extLst>
      <p:ext uri="{BB962C8B-B14F-4D97-AF65-F5344CB8AC3E}">
        <p14:creationId xmlns:p14="http://schemas.microsoft.com/office/powerpoint/2010/main" val="2808065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F2055-5D31-4C2E-9B45-DC2B920C7943}" type="slidenum">
              <a:rPr lang="en-US" smtClean="0"/>
              <a:t>17</a:t>
            </a:fld>
            <a:endParaRPr lang="en-US"/>
          </a:p>
        </p:txBody>
      </p:sp>
    </p:spTree>
    <p:extLst>
      <p:ext uri="{BB962C8B-B14F-4D97-AF65-F5344CB8AC3E}">
        <p14:creationId xmlns:p14="http://schemas.microsoft.com/office/powerpoint/2010/main" val="2508377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4/20/2017</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4/20/2017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4/20/2017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4/20/2017</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4/20/2017</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8678" y="802298"/>
            <a:ext cx="9575504" cy="2541431"/>
          </a:xfrm>
        </p:spPr>
        <p:txBody>
          <a:bodyPr>
            <a:noAutofit/>
          </a:bodyPr>
          <a:lstStyle/>
          <a:p>
            <a:r>
              <a:rPr lang="en-US" sz="4500" dirty="0"/>
              <a:t>Foreign direct investment and technology spillovers: Evidence from panel data analysis of manufacturing firms in Zambia</a:t>
            </a:r>
          </a:p>
        </p:txBody>
      </p:sp>
      <p:sp>
        <p:nvSpPr>
          <p:cNvPr id="3" name="Subtitle 2"/>
          <p:cNvSpPr>
            <a:spLocks noGrp="1"/>
          </p:cNvSpPr>
          <p:nvPr>
            <p:ph type="subTitle" idx="1"/>
          </p:nvPr>
        </p:nvSpPr>
        <p:spPr>
          <a:xfrm>
            <a:off x="6082650" y="3839186"/>
            <a:ext cx="8561746" cy="977621"/>
          </a:xfrm>
        </p:spPr>
        <p:txBody>
          <a:bodyPr/>
          <a:lstStyle/>
          <a:p>
            <a:r>
              <a:rPr lang="en-US" dirty="0"/>
              <a:t>Samuel </a:t>
            </a:r>
            <a:r>
              <a:rPr lang="en-US" dirty="0" err="1"/>
              <a:t>Mulenga</a:t>
            </a:r>
            <a:r>
              <a:rPr lang="en-US" dirty="0"/>
              <a:t> Bwalya </a:t>
            </a:r>
          </a:p>
        </p:txBody>
      </p:sp>
    </p:spTree>
    <p:extLst>
      <p:ext uri="{BB962C8B-B14F-4D97-AF65-F5344CB8AC3E}">
        <p14:creationId xmlns:p14="http://schemas.microsoft.com/office/powerpoint/2010/main" val="456878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lstStyle/>
          <a:p>
            <a:r>
              <a:rPr lang="en-US" dirty="0"/>
              <a:t>mean productivity decreases as one moves from large to micro-firms</a:t>
            </a:r>
          </a:p>
          <a:p>
            <a:r>
              <a:rPr lang="en-US" dirty="0"/>
              <a:t>These differences may be an indication of the importance of unobservable factors, such as managerial and organization abilities, quality of the workforce and other intangible firm-specific assets in explaining productivity differences across firms.</a:t>
            </a:r>
          </a:p>
        </p:txBody>
      </p:sp>
    </p:spTree>
    <p:extLst>
      <p:ext uri="{BB962C8B-B14F-4D97-AF65-F5344CB8AC3E}">
        <p14:creationId xmlns:p14="http://schemas.microsoft.com/office/powerpoint/2010/main" val="244489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9520158" cy="1049235"/>
          </a:xfrm>
        </p:spPr>
        <p:txBody>
          <a:bodyPr/>
          <a:lstStyle/>
          <a:p>
            <a:r>
              <a:rPr lang="en-US" dirty="0"/>
              <a:t>Model</a:t>
            </a:r>
          </a:p>
        </p:txBody>
      </p:sp>
      <p:pic>
        <p:nvPicPr>
          <p:cNvPr id="3" name="Picture 2"/>
          <p:cNvPicPr>
            <a:picLocks noChangeAspect="1"/>
          </p:cNvPicPr>
          <p:nvPr/>
        </p:nvPicPr>
        <p:blipFill>
          <a:blip r:embed="rId2"/>
          <a:stretch>
            <a:fillRect/>
          </a:stretch>
        </p:blipFill>
        <p:spPr>
          <a:xfrm>
            <a:off x="152400" y="2466975"/>
            <a:ext cx="11887200" cy="1924050"/>
          </a:xfrm>
          <a:prstGeom prst="rect">
            <a:avLst/>
          </a:prstGeom>
        </p:spPr>
      </p:pic>
    </p:spTree>
    <p:extLst>
      <p:ext uri="{BB962C8B-B14F-4D97-AF65-F5344CB8AC3E}">
        <p14:creationId xmlns:p14="http://schemas.microsoft.com/office/powerpoint/2010/main" val="684150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t>
            </a:r>
          </a:p>
        </p:txBody>
      </p:sp>
      <p:sp>
        <p:nvSpPr>
          <p:cNvPr id="3" name="Content Placeholder 2"/>
          <p:cNvSpPr>
            <a:spLocks noGrp="1"/>
          </p:cNvSpPr>
          <p:nvPr>
            <p:ph idx="1"/>
          </p:nvPr>
        </p:nvSpPr>
        <p:spPr>
          <a:xfrm>
            <a:off x="1534696" y="2015732"/>
            <a:ext cx="9520158" cy="4088735"/>
          </a:xfrm>
        </p:spPr>
        <p:txBody>
          <a:bodyPr>
            <a:normAutofit/>
          </a:bodyPr>
          <a:lstStyle/>
          <a:p>
            <a:r>
              <a:rPr lang="en-US" dirty="0"/>
              <a:t>The horizontal spillover variable, </a:t>
            </a:r>
            <a:r>
              <a:rPr lang="en-US" dirty="0" err="1"/>
              <a:t>FDI_spill</a:t>
            </a:r>
            <a:r>
              <a:rPr lang="en-US" dirty="0"/>
              <a:t>, defined as a ratio of labor employed by foreign firms to total labor in the sector captures horizontal (intra-industry) productivity spillovers.</a:t>
            </a:r>
          </a:p>
          <a:p>
            <a:r>
              <a:rPr lang="en-US" dirty="0"/>
              <a:t>The regional spillover variable, </a:t>
            </a:r>
            <a:r>
              <a:rPr lang="en-US" dirty="0" err="1"/>
              <a:t>FDI_region</a:t>
            </a:r>
            <a:r>
              <a:rPr lang="en-US" dirty="0"/>
              <a:t>, is calculated as a ratio of sales of foreign firms to total sales in the region.</a:t>
            </a:r>
          </a:p>
          <a:p>
            <a:r>
              <a:rPr lang="en-US" dirty="0"/>
              <a:t>For vertical spillover, </a:t>
            </a:r>
            <a:r>
              <a:rPr lang="en-US" dirty="0" err="1"/>
              <a:t>FDI_back</a:t>
            </a:r>
            <a:r>
              <a:rPr lang="en-US" dirty="0"/>
              <a:t>, was calculated as the proportion of that output, excluding services, produced by downstream sectors and supplied to upstream sectors weighted by the share of foreign employment to total employment in the industry.</a:t>
            </a:r>
          </a:p>
        </p:txBody>
      </p:sp>
    </p:spTree>
    <p:extLst>
      <p:ext uri="{BB962C8B-B14F-4D97-AF65-F5344CB8AC3E}">
        <p14:creationId xmlns:p14="http://schemas.microsoft.com/office/powerpoint/2010/main" val="3139701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pic>
        <p:nvPicPr>
          <p:cNvPr id="3" name="Picture 2"/>
          <p:cNvPicPr>
            <a:picLocks noChangeAspect="1"/>
          </p:cNvPicPr>
          <p:nvPr/>
        </p:nvPicPr>
        <p:blipFill>
          <a:blip r:embed="rId2"/>
          <a:stretch>
            <a:fillRect/>
          </a:stretch>
        </p:blipFill>
        <p:spPr>
          <a:xfrm>
            <a:off x="346412" y="2198262"/>
            <a:ext cx="11896725" cy="3762375"/>
          </a:xfrm>
          <a:prstGeom prst="rect">
            <a:avLst/>
          </a:prstGeom>
        </p:spPr>
      </p:pic>
    </p:spTree>
    <p:extLst>
      <p:ext uri="{BB962C8B-B14F-4D97-AF65-F5344CB8AC3E}">
        <p14:creationId xmlns:p14="http://schemas.microsoft.com/office/powerpoint/2010/main" val="3084749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Econometric concerns</a:t>
            </a:r>
          </a:p>
        </p:txBody>
      </p:sp>
      <p:sp>
        <p:nvSpPr>
          <p:cNvPr id="5" name="Content Placeholder 2"/>
          <p:cNvSpPr>
            <a:spLocks noGrp="1"/>
          </p:cNvSpPr>
          <p:nvPr>
            <p:ph idx="1"/>
          </p:nvPr>
        </p:nvSpPr>
        <p:spPr>
          <a:xfrm>
            <a:off x="1534696" y="2015732"/>
            <a:ext cx="9520158" cy="4300227"/>
          </a:xfrm>
        </p:spPr>
        <p:txBody>
          <a:bodyPr/>
          <a:lstStyle/>
          <a:p>
            <a:r>
              <a:rPr lang="en-US" dirty="0"/>
              <a:t>Unobservable factors may be correlated to the input choices since it is observable for firm manager but unobservable to the analyst</a:t>
            </a:r>
          </a:p>
          <a:p>
            <a:r>
              <a:rPr lang="en-US" dirty="0"/>
              <a:t>Most firm-level data is poorly recorded and likely to be measured with errors</a:t>
            </a:r>
          </a:p>
          <a:p>
            <a:r>
              <a:rPr lang="en-US" dirty="0"/>
              <a:t>Solution:</a:t>
            </a:r>
          </a:p>
          <a:p>
            <a:pPr lvl="1"/>
            <a:r>
              <a:rPr lang="en-US" dirty="0"/>
              <a:t>Permanent unobserved heterogeneity is addressed by differencing the data to remove possible correlation between explanatory variables  and firm-specific effects.</a:t>
            </a:r>
          </a:p>
          <a:p>
            <a:pPr lvl="1"/>
            <a:r>
              <a:rPr lang="en-US" dirty="0"/>
              <a:t>Input endogeneity is addressed by adopting an instrumental variable estimation procedure</a:t>
            </a:r>
          </a:p>
          <a:p>
            <a:pPr lvl="1"/>
            <a:endParaRPr lang="en-US" dirty="0"/>
          </a:p>
        </p:txBody>
      </p:sp>
    </p:spTree>
    <p:extLst>
      <p:ext uri="{BB962C8B-B14F-4D97-AF65-F5344CB8AC3E}">
        <p14:creationId xmlns:p14="http://schemas.microsoft.com/office/powerpoint/2010/main" val="3857364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Econometric concerns – IV procedure</a:t>
            </a:r>
          </a:p>
        </p:txBody>
      </p:sp>
      <p:sp>
        <p:nvSpPr>
          <p:cNvPr id="5" name="Content Placeholder 2"/>
          <p:cNvSpPr>
            <a:spLocks noGrp="1"/>
          </p:cNvSpPr>
          <p:nvPr>
            <p:ph idx="1"/>
          </p:nvPr>
        </p:nvSpPr>
        <p:spPr>
          <a:xfrm>
            <a:off x="1534696" y="2015732"/>
            <a:ext cx="9520158" cy="4300227"/>
          </a:xfrm>
        </p:spPr>
        <p:txBody>
          <a:bodyPr>
            <a:normAutofit/>
          </a:bodyPr>
          <a:lstStyle/>
          <a:p>
            <a:r>
              <a:rPr lang="en-US" dirty="0"/>
              <a:t>If the random, </a:t>
            </a:r>
            <a:r>
              <a:rPr lang="en-US" dirty="0" err="1"/>
              <a:t>ε</a:t>
            </a:r>
            <a:r>
              <a:rPr lang="en-US" sz="800" dirty="0" err="1"/>
              <a:t>it</a:t>
            </a:r>
            <a:r>
              <a:rPr lang="en-US" dirty="0"/>
              <a:t>, is non-persistent, a standard generalized method of moments estimator (GMM) will be both consistent and efficient </a:t>
            </a:r>
          </a:p>
          <a:p>
            <a:r>
              <a:rPr lang="en-US" dirty="0"/>
              <a:t>However, when the dynamic error processes are highly persistent, lagged levels have been shown to be poor instruments for contemporaneous differences and lead to finite sample biases. </a:t>
            </a:r>
          </a:p>
          <a:p>
            <a:r>
              <a:rPr lang="en-US" dirty="0"/>
              <a:t>Thus, both lagged differences and lagged levels are used as instruments in estimating parameters of the production function, and the resulting system GMM (SYS-GMM) estimator is both consistent and efficient.</a:t>
            </a:r>
          </a:p>
        </p:txBody>
      </p:sp>
    </p:spTree>
    <p:extLst>
      <p:ext uri="{BB962C8B-B14F-4D97-AF65-F5344CB8AC3E}">
        <p14:creationId xmlns:p14="http://schemas.microsoft.com/office/powerpoint/2010/main" val="3404962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0" y="2065330"/>
            <a:ext cx="12192000" cy="4792670"/>
          </a:xfrm>
          <a:prstGeom prst="rect">
            <a:avLst/>
          </a:prstGeom>
        </p:spPr>
      </p:pic>
    </p:spTree>
    <p:extLst>
      <p:ext uri="{BB962C8B-B14F-4D97-AF65-F5344CB8AC3E}">
        <p14:creationId xmlns:p14="http://schemas.microsoft.com/office/powerpoint/2010/main" val="60799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5" name="Content Placeholder 4"/>
          <p:cNvSpPr>
            <a:spLocks noGrp="1"/>
          </p:cNvSpPr>
          <p:nvPr>
            <p:ph idx="1"/>
          </p:nvPr>
        </p:nvSpPr>
        <p:spPr/>
        <p:txBody>
          <a:bodyPr/>
          <a:lstStyle/>
          <a:p>
            <a:endParaRPr lang="en-US"/>
          </a:p>
        </p:txBody>
      </p:sp>
      <p:pic>
        <p:nvPicPr>
          <p:cNvPr id="3" name="Picture 2"/>
          <p:cNvPicPr>
            <a:picLocks noChangeAspect="1"/>
          </p:cNvPicPr>
          <p:nvPr/>
        </p:nvPicPr>
        <p:blipFill>
          <a:blip r:embed="rId3"/>
          <a:stretch>
            <a:fillRect/>
          </a:stretch>
        </p:blipFill>
        <p:spPr>
          <a:xfrm>
            <a:off x="578803" y="188536"/>
            <a:ext cx="11421703" cy="6452647"/>
          </a:xfrm>
          <a:prstGeom prst="rect">
            <a:avLst/>
          </a:prstGeom>
        </p:spPr>
      </p:pic>
    </p:spTree>
    <p:extLst>
      <p:ext uri="{BB962C8B-B14F-4D97-AF65-F5344CB8AC3E}">
        <p14:creationId xmlns:p14="http://schemas.microsoft.com/office/powerpoint/2010/main" val="675055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a:bodyPr>
          <a:lstStyle/>
          <a:p>
            <a:r>
              <a:rPr lang="en-US" dirty="0"/>
              <a:t>The coefficient on </a:t>
            </a:r>
            <a:r>
              <a:rPr lang="en-US" dirty="0" err="1"/>
              <a:t>FDI_spill</a:t>
            </a:r>
            <a:r>
              <a:rPr lang="en-US" dirty="0"/>
              <a:t> (horizontal spillovers) is negative and statistically significant in columns 1, 2 and 4 of Table 5 and only insignificant in column 4, suggesting that FDI substitutes, rather than complements, capital formation and productivity of local firms in the sector.</a:t>
            </a:r>
          </a:p>
          <a:p>
            <a:r>
              <a:rPr lang="en-US" dirty="0"/>
              <a:t>This result is anticipated because FDI firms seek to consolidate their market share and profits by protecting leakage of technical information to their potential competitors within the sector</a:t>
            </a:r>
          </a:p>
        </p:txBody>
      </p:sp>
    </p:spTree>
    <p:extLst>
      <p:ext uri="{BB962C8B-B14F-4D97-AF65-F5344CB8AC3E}">
        <p14:creationId xmlns:p14="http://schemas.microsoft.com/office/powerpoint/2010/main" val="3671759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a:bodyPr>
          <a:lstStyle/>
          <a:p>
            <a:r>
              <a:rPr lang="en-US" dirty="0"/>
              <a:t>The coefficients on the inter-industry spillover variable (</a:t>
            </a:r>
            <a:r>
              <a:rPr lang="en-US" dirty="0" err="1"/>
              <a:t>FDI_back</a:t>
            </a:r>
            <a:r>
              <a:rPr lang="en-US" dirty="0"/>
              <a:t>) and its first lag are both positive and significant (Table 5, column 4)</a:t>
            </a:r>
          </a:p>
          <a:p>
            <a:r>
              <a:rPr lang="en-US" dirty="0"/>
              <a:t>FDI firms may encourage selective and mutually beneficial knowledge spillovers to non-rival firms through backward and forward linkages.</a:t>
            </a:r>
          </a:p>
        </p:txBody>
      </p:sp>
    </p:spTree>
    <p:extLst>
      <p:ext uri="{BB962C8B-B14F-4D97-AF65-F5344CB8AC3E}">
        <p14:creationId xmlns:p14="http://schemas.microsoft.com/office/powerpoint/2010/main" val="1820046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1534696" y="2015732"/>
            <a:ext cx="9520158" cy="3762899"/>
          </a:xfrm>
        </p:spPr>
        <p:txBody>
          <a:bodyPr>
            <a:normAutofit/>
          </a:bodyPr>
          <a:lstStyle/>
          <a:p>
            <a:r>
              <a:rPr lang="en-US" dirty="0"/>
              <a:t>FDI helps to fund investment projects in the economy</a:t>
            </a:r>
          </a:p>
          <a:p>
            <a:r>
              <a:rPr lang="en-US" dirty="0"/>
              <a:t>FDI increases the level of technical progress in the host country</a:t>
            </a:r>
          </a:p>
          <a:p>
            <a:r>
              <a:rPr lang="en-US" dirty="0"/>
              <a:t>Technology transferred to developing countries via FDI tends to be newer than that via licensing</a:t>
            </a:r>
          </a:p>
          <a:p>
            <a:r>
              <a:rPr lang="en-US" dirty="0"/>
              <a:t>Multinational corporations possess superior intangible assets including technology, managerial skills, export contracts and reputation and good will.</a:t>
            </a:r>
          </a:p>
          <a:p>
            <a:r>
              <a:rPr lang="en-US" dirty="0"/>
              <a:t>They can transfer their intangible assets to their abroad subsidiaries and spread to local firms through technology spillover effects</a:t>
            </a:r>
          </a:p>
          <a:p>
            <a:endParaRPr lang="en-US" dirty="0"/>
          </a:p>
        </p:txBody>
      </p:sp>
    </p:spTree>
    <p:extLst>
      <p:ext uri="{BB962C8B-B14F-4D97-AF65-F5344CB8AC3E}">
        <p14:creationId xmlns:p14="http://schemas.microsoft.com/office/powerpoint/2010/main" val="702792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a:bodyPr>
          <a:lstStyle/>
          <a:p>
            <a:r>
              <a:rPr lang="en-US" dirty="0"/>
              <a:t>The coefficient on regional FDI variable (</a:t>
            </a:r>
            <a:r>
              <a:rPr lang="en-US" dirty="0" err="1"/>
              <a:t>FDI_region</a:t>
            </a:r>
            <a:r>
              <a:rPr lang="en-US" dirty="0"/>
              <a:t>) is positive but statistically insignificant coefficient in Table 4, and its lagged variable is positive and significant in Table 5, column 4.</a:t>
            </a:r>
          </a:p>
          <a:p>
            <a:r>
              <a:rPr lang="en-US" dirty="0"/>
              <a:t>While competition for market share happens at the national level, technology tends to spillover more rapidly between adjacent firms in regions with a high concentration of foreign firms.</a:t>
            </a:r>
          </a:p>
        </p:txBody>
      </p:sp>
    </p:spTree>
    <p:extLst>
      <p:ext uri="{BB962C8B-B14F-4D97-AF65-F5344CB8AC3E}">
        <p14:creationId xmlns:p14="http://schemas.microsoft.com/office/powerpoint/2010/main" val="1435904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Criticism </a:t>
            </a:r>
          </a:p>
        </p:txBody>
      </p:sp>
      <p:sp>
        <p:nvSpPr>
          <p:cNvPr id="3" name="Content Placeholder 2"/>
          <p:cNvSpPr>
            <a:spLocks noGrp="1"/>
          </p:cNvSpPr>
          <p:nvPr>
            <p:ph idx="1"/>
          </p:nvPr>
        </p:nvSpPr>
        <p:spPr/>
        <p:txBody>
          <a:bodyPr/>
          <a:lstStyle/>
          <a:p>
            <a:r>
              <a:rPr lang="en-US" dirty="0"/>
              <a:t>Relatively short panel data set which may underestimate the spillover effect that could happen in the long run</a:t>
            </a:r>
          </a:p>
          <a:p>
            <a:r>
              <a:rPr lang="en-US" dirty="0"/>
              <a:t>The proxies used to estimate spillover effects is highly aggregated in the sector level instead of firm level</a:t>
            </a:r>
          </a:p>
        </p:txBody>
      </p:sp>
    </p:spTree>
    <p:extLst>
      <p:ext uri="{BB962C8B-B14F-4D97-AF65-F5344CB8AC3E}">
        <p14:creationId xmlns:p14="http://schemas.microsoft.com/office/powerpoint/2010/main" val="4223681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1534696" y="2015732"/>
            <a:ext cx="9520158" cy="3989142"/>
          </a:xfrm>
        </p:spPr>
        <p:txBody>
          <a:bodyPr>
            <a:normAutofit/>
          </a:bodyPr>
          <a:lstStyle/>
          <a:p>
            <a:r>
              <a:rPr lang="en-US" dirty="0"/>
              <a:t>Productivity spillovers can occur through channels like: </a:t>
            </a:r>
          </a:p>
          <a:p>
            <a:r>
              <a:rPr lang="en-US" dirty="0"/>
              <a:t> (</a:t>
            </a:r>
            <a:r>
              <a:rPr lang="en-US" dirty="0" err="1"/>
              <a:t>i</a:t>
            </a:r>
            <a:r>
              <a:rPr lang="en-US" dirty="0"/>
              <a:t>) movement of highly trained and skilled staff from foreign firms to domestic firms </a:t>
            </a:r>
          </a:p>
          <a:p>
            <a:r>
              <a:rPr lang="en-US" dirty="0"/>
              <a:t>(ii) “demonstration effect” in the arm’s length relationships between foreign and domestic firms</a:t>
            </a:r>
          </a:p>
          <a:p>
            <a:r>
              <a:rPr lang="en-US" dirty="0"/>
              <a:t>(iii) “competition effects”, force rival domestic firms to upgrade production techniques to remain competitive and productive</a:t>
            </a:r>
          </a:p>
          <a:p>
            <a:r>
              <a:rPr lang="en-US" dirty="0"/>
              <a:t>(iv) adverse competition effects, if foreign firms attract away demand from domestic firms and draw down the productivity of domestic firms  </a:t>
            </a:r>
          </a:p>
        </p:txBody>
      </p:sp>
    </p:spTree>
    <p:extLst>
      <p:ext uri="{BB962C8B-B14F-4D97-AF65-F5344CB8AC3E}">
        <p14:creationId xmlns:p14="http://schemas.microsoft.com/office/powerpoint/2010/main" val="3756229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1534696" y="2015732"/>
            <a:ext cx="9520158" cy="3762899"/>
          </a:xfrm>
        </p:spPr>
        <p:txBody>
          <a:bodyPr>
            <a:normAutofit/>
          </a:bodyPr>
          <a:lstStyle/>
          <a:p>
            <a:r>
              <a:rPr lang="en-US" dirty="0"/>
              <a:t>In the 1980s, Zambia embarked on a series of International Monetary Fund (IMF) and World Bank inspired pro-market economic reforms and policies to attract FDI</a:t>
            </a:r>
          </a:p>
          <a:p>
            <a:r>
              <a:rPr lang="en-US" dirty="0"/>
              <a:t>Zambia offers competitive fiscal and investment incentives to attract and retain foreign investment in the economy</a:t>
            </a:r>
          </a:p>
          <a:p>
            <a:r>
              <a:rPr lang="en-US" dirty="0"/>
              <a:t>In addition to tax holidays and several other incentives, Zambia offers a 100% repatriation of profits and has the most liberal investment climate in the southern Africa</a:t>
            </a:r>
          </a:p>
          <a:p>
            <a:endParaRPr lang="en-US" dirty="0"/>
          </a:p>
        </p:txBody>
      </p:sp>
    </p:spTree>
    <p:extLst>
      <p:ext uri="{BB962C8B-B14F-4D97-AF65-F5344CB8AC3E}">
        <p14:creationId xmlns:p14="http://schemas.microsoft.com/office/powerpoint/2010/main" val="228451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endParaRPr lang="en-US"/>
          </a:p>
        </p:txBody>
      </p:sp>
      <p:pic>
        <p:nvPicPr>
          <p:cNvPr id="8" name="Picture 7"/>
          <p:cNvPicPr>
            <a:picLocks noChangeAspect="1"/>
          </p:cNvPicPr>
          <p:nvPr/>
        </p:nvPicPr>
        <p:blipFill>
          <a:blip r:embed="rId2"/>
          <a:stretch>
            <a:fillRect/>
          </a:stretch>
        </p:blipFill>
        <p:spPr>
          <a:xfrm>
            <a:off x="1106292" y="0"/>
            <a:ext cx="9979415" cy="6858000"/>
          </a:xfrm>
          <a:prstGeom prst="rect">
            <a:avLst/>
          </a:prstGeom>
        </p:spPr>
      </p:pic>
    </p:spTree>
    <p:extLst>
      <p:ext uri="{BB962C8B-B14F-4D97-AF65-F5344CB8AC3E}">
        <p14:creationId xmlns:p14="http://schemas.microsoft.com/office/powerpoint/2010/main" val="151850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p>
        </p:txBody>
      </p:sp>
      <p:sp>
        <p:nvSpPr>
          <p:cNvPr id="3" name="Content Placeholder 2"/>
          <p:cNvSpPr>
            <a:spLocks noGrp="1"/>
          </p:cNvSpPr>
          <p:nvPr>
            <p:ph idx="1"/>
          </p:nvPr>
        </p:nvSpPr>
        <p:spPr>
          <a:xfrm>
            <a:off x="1534696" y="2015732"/>
            <a:ext cx="9520158" cy="4088735"/>
          </a:xfrm>
        </p:spPr>
        <p:txBody>
          <a:bodyPr>
            <a:normAutofit/>
          </a:bodyPr>
          <a:lstStyle/>
          <a:p>
            <a:r>
              <a:rPr lang="en-US" dirty="0"/>
              <a:t>Annual data on Zambian manufacturing firms collected by the World Bank through the Regional Program on Enterprise Development (RPED) survey conducted in 1993, 1994 and 1995</a:t>
            </a:r>
          </a:p>
          <a:p>
            <a:r>
              <a:rPr lang="en-US" dirty="0"/>
              <a:t>125 firms covers the food, textiles, wood and metal industries</a:t>
            </a:r>
          </a:p>
          <a:p>
            <a:r>
              <a:rPr lang="en-US" dirty="0"/>
              <a:t>A firm is said to be “foreign” if it has at least 5% foreign shareholding </a:t>
            </a:r>
          </a:p>
          <a:p>
            <a:endParaRPr lang="en-US" dirty="0"/>
          </a:p>
        </p:txBody>
      </p:sp>
    </p:spTree>
    <p:extLst>
      <p:ext uri="{BB962C8B-B14F-4D97-AF65-F5344CB8AC3E}">
        <p14:creationId xmlns:p14="http://schemas.microsoft.com/office/powerpoint/2010/main" val="111740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pic>
        <p:nvPicPr>
          <p:cNvPr id="4" name="Content Placeholder 3"/>
          <p:cNvPicPr>
            <a:picLocks noGrp="1" noChangeAspect="1"/>
          </p:cNvPicPr>
          <p:nvPr>
            <p:ph idx="1"/>
          </p:nvPr>
        </p:nvPicPr>
        <p:blipFill>
          <a:blip r:embed="rId2"/>
          <a:stretch>
            <a:fillRect/>
          </a:stretch>
        </p:blipFill>
        <p:spPr>
          <a:xfrm>
            <a:off x="959077" y="2016125"/>
            <a:ext cx="10671395" cy="4026456"/>
          </a:xfrm>
          <a:prstGeom prst="rect">
            <a:avLst/>
          </a:prstGeom>
        </p:spPr>
      </p:pic>
    </p:spTree>
    <p:extLst>
      <p:ext uri="{BB962C8B-B14F-4D97-AF65-F5344CB8AC3E}">
        <p14:creationId xmlns:p14="http://schemas.microsoft.com/office/powerpoint/2010/main" val="3820505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p>
        </p:txBody>
      </p:sp>
      <p:sp>
        <p:nvSpPr>
          <p:cNvPr id="3" name="Content Placeholder 2"/>
          <p:cNvSpPr>
            <a:spLocks noGrp="1"/>
          </p:cNvSpPr>
          <p:nvPr>
            <p:ph idx="1"/>
          </p:nvPr>
        </p:nvSpPr>
        <p:spPr>
          <a:xfrm>
            <a:off x="1534696" y="2015732"/>
            <a:ext cx="9520158" cy="4088735"/>
          </a:xfrm>
        </p:spPr>
        <p:txBody>
          <a:bodyPr>
            <a:normAutofit/>
          </a:bodyPr>
          <a:lstStyle/>
          <a:p>
            <a:r>
              <a:rPr lang="en-US" dirty="0"/>
              <a:t>Output and employment declined throughout the survey period which coincides with the implementation of pro-liberal economic and political reforms.</a:t>
            </a:r>
          </a:p>
          <a:p>
            <a:r>
              <a:rPr lang="en-US" dirty="0"/>
              <a:t>This can be attributed to increased competition from imports following trade liberalization. </a:t>
            </a:r>
          </a:p>
        </p:txBody>
      </p:sp>
    </p:spTree>
    <p:extLst>
      <p:ext uri="{BB962C8B-B14F-4D97-AF65-F5344CB8AC3E}">
        <p14:creationId xmlns:p14="http://schemas.microsoft.com/office/powerpoint/2010/main" val="119439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pic>
        <p:nvPicPr>
          <p:cNvPr id="4" name="Content Placeholder 3"/>
          <p:cNvPicPr>
            <a:picLocks noGrp="1" noChangeAspect="1"/>
          </p:cNvPicPr>
          <p:nvPr>
            <p:ph idx="1"/>
          </p:nvPr>
        </p:nvPicPr>
        <p:blipFill>
          <a:blip r:embed="rId2"/>
          <a:stretch>
            <a:fillRect/>
          </a:stretch>
        </p:blipFill>
        <p:spPr>
          <a:xfrm>
            <a:off x="430030" y="1950868"/>
            <a:ext cx="11729489" cy="3842749"/>
          </a:xfrm>
          <a:prstGeom prst="rect">
            <a:avLst/>
          </a:prstGeom>
        </p:spPr>
      </p:pic>
    </p:spTree>
    <p:extLst>
      <p:ext uri="{BB962C8B-B14F-4D97-AF65-F5344CB8AC3E}">
        <p14:creationId xmlns:p14="http://schemas.microsoft.com/office/powerpoint/2010/main" val="7302744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399</TotalTime>
  <Words>1020</Words>
  <Application>Microsoft Office PowerPoint</Application>
  <PresentationFormat>Widescreen</PresentationFormat>
  <Paragraphs>69</Paragraphs>
  <Slides>21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Palatino Linotype</vt:lpstr>
      <vt:lpstr>Gallery</vt:lpstr>
      <vt:lpstr>Foreign direct investment and technology spillovers: Evidence from panel data analysis of manufacturing firms in Zambia</vt:lpstr>
      <vt:lpstr>Motivation</vt:lpstr>
      <vt:lpstr>Motivation</vt:lpstr>
      <vt:lpstr>Background</vt:lpstr>
      <vt:lpstr>PowerPoint Presentation</vt:lpstr>
      <vt:lpstr>Data </vt:lpstr>
      <vt:lpstr>Data</vt:lpstr>
      <vt:lpstr>Data </vt:lpstr>
      <vt:lpstr>Data</vt:lpstr>
      <vt:lpstr>Data</vt:lpstr>
      <vt:lpstr>Model</vt:lpstr>
      <vt:lpstr>Model </vt:lpstr>
      <vt:lpstr>Model</vt:lpstr>
      <vt:lpstr>Econometric concerns</vt:lpstr>
      <vt:lpstr>Econometric concerns – IV procedure</vt:lpstr>
      <vt:lpstr>Results</vt:lpstr>
      <vt:lpstr>Results</vt:lpstr>
      <vt:lpstr>Discussion</vt:lpstr>
      <vt:lpstr>Discussion</vt:lpstr>
      <vt:lpstr>Discussion</vt:lpstr>
      <vt:lpstr>Criticism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 Farm Labor: The Wealth Paradox</dc:title>
  <dc:creator>Antony Yan</dc:creator>
  <cp:lastModifiedBy>Antony Yan</cp:lastModifiedBy>
  <cp:revision>34</cp:revision>
  <dcterms:created xsi:type="dcterms:W3CDTF">2017-02-14T18:31:58Z</dcterms:created>
  <dcterms:modified xsi:type="dcterms:W3CDTF">2017-04-20T21:02:24Z</dcterms:modified>
</cp:coreProperties>
</file>