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74" r:id="rId4"/>
    <p:sldId id="284" r:id="rId5"/>
    <p:sldId id="285" r:id="rId6"/>
    <p:sldId id="287" r:id="rId7"/>
    <p:sldId id="286" r:id="rId8"/>
    <p:sldId id="288" r:id="rId9"/>
    <p:sldId id="289" r:id="rId10"/>
    <p:sldId id="290" r:id="rId11"/>
    <p:sldId id="291" r:id="rId12"/>
    <p:sldId id="277" r:id="rId13"/>
    <p:sldId id="292" r:id="rId14"/>
    <p:sldId id="275" r:id="rId15"/>
    <p:sldId id="293" r:id="rId16"/>
    <p:sldId id="270" r:id="rId17"/>
    <p:sldId id="294" r:id="rId18"/>
    <p:sldId id="271" r:id="rId19"/>
    <p:sldId id="281" r:id="rId20"/>
    <p:sldId id="295" r:id="rId21"/>
    <p:sldId id="296" r:id="rId22"/>
    <p:sldId id="297" r:id="rId23"/>
    <p:sldId id="283" r:id="rId24"/>
    <p:sldId id="298" r:id="rId25"/>
    <p:sldId id="299" r:id="rId26"/>
    <p:sldId id="300" r:id="rId27"/>
    <p:sldId id="30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45" d="100"/>
          <a:sy n="45" d="100"/>
        </p:scale>
        <p:origin x="29"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F4FDA-09D0-44E0-A577-B64A0B2FADC5}"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F2055-5D31-4C2E-9B45-DC2B920C7943}" type="slidenum">
              <a:rPr lang="en-US" smtClean="0"/>
              <a:t>‹#›</a:t>
            </a:fld>
            <a:endParaRPr lang="en-US"/>
          </a:p>
        </p:txBody>
      </p:sp>
    </p:spTree>
    <p:extLst>
      <p:ext uri="{BB962C8B-B14F-4D97-AF65-F5344CB8AC3E}">
        <p14:creationId xmlns:p14="http://schemas.microsoft.com/office/powerpoint/2010/main" val="89702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2</a:t>
            </a:fld>
            <a:endParaRPr lang="en-US"/>
          </a:p>
        </p:txBody>
      </p:sp>
    </p:spTree>
    <p:extLst>
      <p:ext uri="{BB962C8B-B14F-4D97-AF65-F5344CB8AC3E}">
        <p14:creationId xmlns:p14="http://schemas.microsoft.com/office/powerpoint/2010/main" val="56779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3</a:t>
            </a:fld>
            <a:endParaRPr lang="en-US"/>
          </a:p>
        </p:txBody>
      </p:sp>
    </p:spTree>
    <p:extLst>
      <p:ext uri="{BB962C8B-B14F-4D97-AF65-F5344CB8AC3E}">
        <p14:creationId xmlns:p14="http://schemas.microsoft.com/office/powerpoint/2010/main" val="305535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14</a:t>
            </a:fld>
            <a:endParaRPr lang="en-US"/>
          </a:p>
        </p:txBody>
      </p:sp>
    </p:spTree>
    <p:extLst>
      <p:ext uri="{BB962C8B-B14F-4D97-AF65-F5344CB8AC3E}">
        <p14:creationId xmlns:p14="http://schemas.microsoft.com/office/powerpoint/2010/main" val="163986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15</a:t>
            </a:fld>
            <a:endParaRPr lang="en-US"/>
          </a:p>
        </p:txBody>
      </p:sp>
    </p:spTree>
    <p:extLst>
      <p:ext uri="{BB962C8B-B14F-4D97-AF65-F5344CB8AC3E}">
        <p14:creationId xmlns:p14="http://schemas.microsoft.com/office/powerpoint/2010/main" val="345750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16</a:t>
            </a:fld>
            <a:endParaRPr lang="en-US"/>
          </a:p>
        </p:txBody>
      </p:sp>
    </p:spTree>
    <p:extLst>
      <p:ext uri="{BB962C8B-B14F-4D97-AF65-F5344CB8AC3E}">
        <p14:creationId xmlns:p14="http://schemas.microsoft.com/office/powerpoint/2010/main" val="280806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19</a:t>
            </a:fld>
            <a:endParaRPr lang="en-US"/>
          </a:p>
        </p:txBody>
      </p:sp>
    </p:spTree>
    <p:extLst>
      <p:ext uri="{BB962C8B-B14F-4D97-AF65-F5344CB8AC3E}">
        <p14:creationId xmlns:p14="http://schemas.microsoft.com/office/powerpoint/2010/main" val="250837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20</a:t>
            </a:fld>
            <a:endParaRPr lang="en-US"/>
          </a:p>
        </p:txBody>
      </p:sp>
    </p:spTree>
    <p:extLst>
      <p:ext uri="{BB962C8B-B14F-4D97-AF65-F5344CB8AC3E}">
        <p14:creationId xmlns:p14="http://schemas.microsoft.com/office/powerpoint/2010/main" val="341693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4/27/2017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4/27/2017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4/27/2017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678" y="802298"/>
            <a:ext cx="9575504" cy="2541431"/>
          </a:xfrm>
        </p:spPr>
        <p:txBody>
          <a:bodyPr>
            <a:noAutofit/>
          </a:bodyPr>
          <a:lstStyle/>
          <a:p>
            <a:r>
              <a:rPr lang="en-US" sz="4500" dirty="0"/>
              <a:t>The Role of Local Officials in New Democracies: </a:t>
            </a:r>
            <a:br>
              <a:rPr lang="en-US" sz="4500" dirty="0"/>
            </a:br>
            <a:r>
              <a:rPr lang="en-US" sz="4500" dirty="0"/>
              <a:t>Evidence from Indonesia</a:t>
            </a:r>
          </a:p>
        </p:txBody>
      </p:sp>
      <p:sp>
        <p:nvSpPr>
          <p:cNvPr id="3" name="Subtitle 2"/>
          <p:cNvSpPr>
            <a:spLocks noGrp="1"/>
          </p:cNvSpPr>
          <p:nvPr>
            <p:ph type="subTitle" idx="1"/>
          </p:nvPr>
        </p:nvSpPr>
        <p:spPr>
          <a:xfrm>
            <a:off x="6082650" y="3839186"/>
            <a:ext cx="8561746" cy="977621"/>
          </a:xfrm>
        </p:spPr>
        <p:txBody>
          <a:bodyPr/>
          <a:lstStyle/>
          <a:p>
            <a:r>
              <a:rPr lang="en-US" dirty="0"/>
              <a:t>Monica Martinez-bravo</a:t>
            </a:r>
          </a:p>
        </p:txBody>
      </p:sp>
    </p:spTree>
    <p:extLst>
      <p:ext uri="{BB962C8B-B14F-4D97-AF65-F5344CB8AC3E}">
        <p14:creationId xmlns:p14="http://schemas.microsoft.com/office/powerpoint/2010/main" val="45687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Equilibria of the signaling game</a:t>
            </a:r>
          </a:p>
        </p:txBody>
      </p:sp>
      <p:sp>
        <p:nvSpPr>
          <p:cNvPr id="3" name="Content Placeholder 2"/>
          <p:cNvSpPr>
            <a:spLocks noGrp="1"/>
          </p:cNvSpPr>
          <p:nvPr>
            <p:ph idx="1"/>
          </p:nvPr>
        </p:nvSpPr>
        <p:spPr>
          <a:xfrm>
            <a:off x="1534696" y="2015732"/>
            <a:ext cx="9520158" cy="4073984"/>
          </a:xfrm>
        </p:spPr>
        <p:txBody>
          <a:bodyPr>
            <a:normAutofit fontScale="92500" lnSpcReduction="10000"/>
          </a:bodyPr>
          <a:lstStyle/>
          <a:p>
            <a:r>
              <a:rPr lang="en-US" dirty="0"/>
              <a:t>Perfect Bayesian Equilibrium for appointed village head:</a:t>
            </a:r>
          </a:p>
          <a:p>
            <a:r>
              <a:rPr lang="en-US" dirty="0"/>
              <a:t>ii) Separating equilibrium:</a:t>
            </a:r>
          </a:p>
          <a:p>
            <a:r>
              <a:rPr lang="en-US" dirty="0"/>
              <a:t>Types are truthfully revealed along the equilibrium path. Each type of village leads will support its favored candidate.</a:t>
            </a:r>
          </a:p>
          <a:p>
            <a:r>
              <a:rPr lang="en-US" dirty="0"/>
              <a:t>π, the underlying strength of party </a:t>
            </a:r>
            <a:r>
              <a:rPr lang="en-US" i="1" dirty="0"/>
              <a:t>D </a:t>
            </a:r>
            <a:r>
              <a:rPr lang="en-US" dirty="0"/>
              <a:t>in the district, needs to take intermediate values for this equilibrium to exist. </a:t>
            </a:r>
          </a:p>
          <a:p>
            <a:r>
              <a:rPr lang="en-US" dirty="0"/>
              <a:t>In other words, separating equilibria will emerge when the election is expected to be close. Intuitively, both candidates for mayor need to have possibilities of winning the election. Otherwise, some village heads would have strong incentives to deviate by pretending to be supporters of the likely winner.</a:t>
            </a:r>
          </a:p>
          <a:p>
            <a:endParaRPr lang="en-US" dirty="0"/>
          </a:p>
          <a:p>
            <a:endParaRPr lang="en-US" dirty="0"/>
          </a:p>
        </p:txBody>
      </p:sp>
    </p:spTree>
    <p:extLst>
      <p:ext uri="{BB962C8B-B14F-4D97-AF65-F5344CB8AC3E}">
        <p14:creationId xmlns:p14="http://schemas.microsoft.com/office/powerpoint/2010/main" val="51166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Prediction</a:t>
            </a:r>
          </a:p>
        </p:txBody>
      </p:sp>
      <p:sp>
        <p:nvSpPr>
          <p:cNvPr id="3" name="Content Placeholder 2"/>
          <p:cNvSpPr>
            <a:spLocks noGrp="1"/>
          </p:cNvSpPr>
          <p:nvPr>
            <p:ph idx="1"/>
          </p:nvPr>
        </p:nvSpPr>
        <p:spPr>
          <a:xfrm>
            <a:off x="1534696" y="2015732"/>
            <a:ext cx="9520158" cy="4601884"/>
          </a:xfrm>
        </p:spPr>
        <p:txBody>
          <a:bodyPr>
            <a:normAutofit/>
          </a:bodyPr>
          <a:lstStyle/>
          <a:p>
            <a:r>
              <a:rPr lang="en-US" dirty="0" err="1"/>
              <a:t>i</a:t>
            </a:r>
            <a:r>
              <a:rPr lang="en-US" dirty="0"/>
              <a:t>) In districts in which the election is expected to be lopsided, appointed village heads unambiguously exert greater effort than elected village heads to support the likely winner of the election for mayor.</a:t>
            </a:r>
          </a:p>
          <a:p>
            <a:endParaRPr lang="en-US" dirty="0"/>
          </a:p>
          <a:p>
            <a:r>
              <a:rPr lang="en-US" dirty="0"/>
              <a:t> ii) The model predicts high turnover of appointed village heads in districts where a separating equilibrium emerges: types are truthfully revealed along the equilibrium path and the new mayor can identify and dismiss her </a:t>
            </a:r>
            <a:r>
              <a:rPr lang="en-US" dirty="0" err="1"/>
              <a:t>nonsupporters</a:t>
            </a:r>
            <a:r>
              <a:rPr lang="en-US" dirty="0"/>
              <a:t>. In contrast, in districts where a pooling equilibrium emerges we expect to observe low turnover, since there was no truthful revelation of types</a:t>
            </a:r>
          </a:p>
        </p:txBody>
      </p:sp>
    </p:spTree>
    <p:extLst>
      <p:ext uri="{BB962C8B-B14F-4D97-AF65-F5344CB8AC3E}">
        <p14:creationId xmlns:p14="http://schemas.microsoft.com/office/powerpoint/2010/main" val="409980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129804" y="66773"/>
            <a:ext cx="9925050" cy="6705600"/>
          </a:xfrm>
          <a:prstGeom prst="rect">
            <a:avLst/>
          </a:prstGeom>
        </p:spPr>
      </p:pic>
    </p:spTree>
    <p:extLst>
      <p:ext uri="{BB962C8B-B14F-4D97-AF65-F5344CB8AC3E}">
        <p14:creationId xmlns:p14="http://schemas.microsoft.com/office/powerpoint/2010/main" val="382050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63179" y="2180144"/>
            <a:ext cx="9591675" cy="4533900"/>
          </a:xfrm>
          <a:prstGeom prst="rect">
            <a:avLst/>
          </a:prstGeom>
        </p:spPr>
      </p:pic>
    </p:spTree>
    <p:extLst>
      <p:ext uri="{BB962C8B-B14F-4D97-AF65-F5344CB8AC3E}">
        <p14:creationId xmlns:p14="http://schemas.microsoft.com/office/powerpoint/2010/main" val="359300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Test on electoral results </a:t>
            </a:r>
          </a:p>
        </p:txBody>
      </p:sp>
      <p:sp>
        <p:nvSpPr>
          <p:cNvPr id="3" name="Content Placeholder 2"/>
          <p:cNvSpPr>
            <a:spLocks noGrp="1"/>
          </p:cNvSpPr>
          <p:nvPr>
            <p:ph idx="1"/>
          </p:nvPr>
        </p:nvSpPr>
        <p:spPr>
          <a:xfrm>
            <a:off x="1534696" y="2015732"/>
            <a:ext cx="9520158" cy="4088735"/>
          </a:xfrm>
        </p:spPr>
        <p:txBody>
          <a:bodyPr>
            <a:normAutofit/>
          </a:bodyPr>
          <a:lstStyle/>
          <a:p>
            <a:r>
              <a:rPr lang="en-US" dirty="0"/>
              <a:t>No observation of the effort exerted by village heads</a:t>
            </a:r>
          </a:p>
          <a:p>
            <a:r>
              <a:rPr lang="en-US" dirty="0"/>
              <a:t>Comparing the electoral results of </a:t>
            </a:r>
            <a:r>
              <a:rPr lang="en-US" i="1" dirty="0" err="1"/>
              <a:t>desa</a:t>
            </a:r>
            <a:r>
              <a:rPr lang="en-US" i="1" dirty="0"/>
              <a:t> </a:t>
            </a:r>
            <a:r>
              <a:rPr lang="en-US" dirty="0"/>
              <a:t>and </a:t>
            </a:r>
            <a:r>
              <a:rPr lang="en-US" i="1" dirty="0" err="1"/>
              <a:t>kelurahan</a:t>
            </a:r>
            <a:r>
              <a:rPr lang="en-US" dirty="0"/>
              <a:t>, within districts and controlling for the main determinants of voting behavior. </a:t>
            </a:r>
          </a:p>
          <a:p>
            <a:r>
              <a:rPr lang="en-US" dirty="0"/>
              <a:t>The underlying assumption is that once controlling for this host of factors, the two type of villages would have similar underlying political leanings.</a:t>
            </a:r>
          </a:p>
          <a:p>
            <a:r>
              <a:rPr lang="en-US" dirty="0"/>
              <a:t>Therefore, any remaining differences in voting behavior can presumably be attributable to the differential efforts of their village leaders.</a:t>
            </a:r>
          </a:p>
          <a:p>
            <a:r>
              <a:rPr lang="en-US" dirty="0"/>
              <a:t>Three main econometric methods are used in this empirical study: linear probability model (LPM), </a:t>
            </a:r>
            <a:r>
              <a:rPr lang="en-US" dirty="0" err="1"/>
              <a:t>probit</a:t>
            </a:r>
            <a:r>
              <a:rPr lang="en-US" dirty="0"/>
              <a:t> model, and propensity score matching.</a:t>
            </a:r>
          </a:p>
        </p:txBody>
      </p:sp>
    </p:spTree>
    <p:extLst>
      <p:ext uri="{BB962C8B-B14F-4D97-AF65-F5344CB8AC3E}">
        <p14:creationId xmlns:p14="http://schemas.microsoft.com/office/powerpoint/2010/main" val="119439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Test on electoral results </a:t>
            </a:r>
          </a:p>
        </p:txBody>
      </p:sp>
      <p:sp>
        <p:nvSpPr>
          <p:cNvPr id="3" name="Content Placeholder 2"/>
          <p:cNvSpPr>
            <a:spLocks noGrp="1"/>
          </p:cNvSpPr>
          <p:nvPr>
            <p:ph idx="1"/>
          </p:nvPr>
        </p:nvSpPr>
        <p:spPr>
          <a:xfrm>
            <a:off x="1534696" y="2015732"/>
            <a:ext cx="9520158" cy="4088735"/>
          </a:xfrm>
        </p:spPr>
        <p:txBody>
          <a:bodyPr>
            <a:normAutofit/>
          </a:bodyPr>
          <a:lstStyle/>
          <a:p>
            <a:pPr marL="0" indent="0">
              <a:buNone/>
            </a:pPr>
            <a:r>
              <a:rPr lang="en-US" dirty="0"/>
              <a:t>LPM specification model:</a:t>
            </a:r>
          </a:p>
        </p:txBody>
      </p:sp>
      <p:pic>
        <p:nvPicPr>
          <p:cNvPr id="4" name="Picture 3"/>
          <p:cNvPicPr>
            <a:picLocks noChangeAspect="1"/>
          </p:cNvPicPr>
          <p:nvPr/>
        </p:nvPicPr>
        <p:blipFill>
          <a:blip r:embed="rId3"/>
          <a:stretch>
            <a:fillRect/>
          </a:stretch>
        </p:blipFill>
        <p:spPr>
          <a:xfrm>
            <a:off x="2423437" y="2922309"/>
            <a:ext cx="7742676" cy="952402"/>
          </a:xfrm>
          <a:prstGeom prst="rect">
            <a:avLst/>
          </a:prstGeom>
        </p:spPr>
      </p:pic>
    </p:spTree>
    <p:extLst>
      <p:ext uri="{BB962C8B-B14F-4D97-AF65-F5344CB8AC3E}">
        <p14:creationId xmlns:p14="http://schemas.microsoft.com/office/powerpoint/2010/main" val="14161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4409184" y="19478"/>
            <a:ext cx="7782816" cy="6838522"/>
          </a:xfrm>
          <a:prstGeom prst="rect">
            <a:avLst/>
          </a:prstGeom>
          <a:noFill/>
          <a:ln>
            <a:solidFill>
              <a:srgbClr val="FF0000"/>
            </a:solidFill>
          </a:ln>
        </p:spPr>
      </p:pic>
      <p:sp>
        <p:nvSpPr>
          <p:cNvPr id="9" name="Oval 8"/>
          <p:cNvSpPr/>
          <p:nvPr/>
        </p:nvSpPr>
        <p:spPr>
          <a:xfrm>
            <a:off x="7734054" y="6542385"/>
            <a:ext cx="454251" cy="2595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99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85725"/>
            <a:ext cx="9906000" cy="6686550"/>
          </a:xfrm>
          <a:prstGeom prst="rect">
            <a:avLst/>
          </a:prstGeom>
        </p:spPr>
      </p:pic>
      <p:sp>
        <p:nvSpPr>
          <p:cNvPr id="5" name="Oval 4"/>
          <p:cNvSpPr/>
          <p:nvPr/>
        </p:nvSpPr>
        <p:spPr>
          <a:xfrm>
            <a:off x="4896465" y="2015732"/>
            <a:ext cx="825909" cy="2791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003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979650" y="469375"/>
            <a:ext cx="10632734" cy="5997411"/>
          </a:xfrm>
          <a:prstGeom prst="rect">
            <a:avLst/>
          </a:prstGeom>
        </p:spPr>
      </p:pic>
      <p:sp>
        <p:nvSpPr>
          <p:cNvPr id="7" name="Oval 6"/>
          <p:cNvSpPr/>
          <p:nvPr/>
        </p:nvSpPr>
        <p:spPr>
          <a:xfrm>
            <a:off x="5073445" y="1238865"/>
            <a:ext cx="837709" cy="200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75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Test on Turnover of Village Heads</a:t>
            </a:r>
          </a:p>
        </p:txBody>
      </p:sp>
      <p:sp>
        <p:nvSpPr>
          <p:cNvPr id="5" name="Content Placeholder 4"/>
          <p:cNvSpPr>
            <a:spLocks noGrp="1"/>
          </p:cNvSpPr>
          <p:nvPr>
            <p:ph idx="1"/>
          </p:nvPr>
        </p:nvSpPr>
        <p:spPr>
          <a:xfrm>
            <a:off x="1534696" y="3571154"/>
            <a:ext cx="9520158" cy="3450613"/>
          </a:xfrm>
        </p:spPr>
        <p:txBody>
          <a:bodyPr>
            <a:normAutofit/>
          </a:bodyPr>
          <a:lstStyle/>
          <a:p>
            <a:r>
              <a:rPr lang="en-US" dirty="0"/>
              <a:t>Coefficient β1 captures the predicted difference in the probability of turnover between a village in which </a:t>
            </a:r>
            <a:r>
              <a:rPr lang="en-US" dirty="0" err="1"/>
              <a:t>Golkar</a:t>
            </a:r>
            <a:r>
              <a:rPr lang="en-US" dirty="0"/>
              <a:t> was the most voted party in the 1999 election and a village in which another party was the most voted party, for districts where the new mayor did not take office by the year 2000. </a:t>
            </a:r>
          </a:p>
          <a:p>
            <a:r>
              <a:rPr lang="en-US" dirty="0"/>
              <a:t>The coefficient β2 captures the additional differences for districts in which a new mayor took office by the year 2000.</a:t>
            </a:r>
          </a:p>
        </p:txBody>
      </p:sp>
      <p:pic>
        <p:nvPicPr>
          <p:cNvPr id="4" name="Picture 3"/>
          <p:cNvPicPr>
            <a:picLocks noChangeAspect="1"/>
          </p:cNvPicPr>
          <p:nvPr/>
        </p:nvPicPr>
        <p:blipFill>
          <a:blip r:embed="rId3"/>
          <a:stretch>
            <a:fillRect/>
          </a:stretch>
        </p:blipFill>
        <p:spPr>
          <a:xfrm>
            <a:off x="2227600" y="1932102"/>
            <a:ext cx="8134350" cy="1447800"/>
          </a:xfrm>
          <a:prstGeom prst="rect">
            <a:avLst/>
          </a:prstGeom>
        </p:spPr>
      </p:pic>
    </p:spTree>
    <p:extLst>
      <p:ext uri="{BB962C8B-B14F-4D97-AF65-F5344CB8AC3E}">
        <p14:creationId xmlns:p14="http://schemas.microsoft.com/office/powerpoint/2010/main" val="67505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534696" y="2015732"/>
            <a:ext cx="9520158" cy="3762899"/>
          </a:xfrm>
        </p:spPr>
        <p:txBody>
          <a:bodyPr>
            <a:normAutofit/>
          </a:bodyPr>
          <a:lstStyle/>
          <a:p>
            <a:r>
              <a:rPr lang="en-US" dirty="0"/>
              <a:t>In most democratic transitions, a majority of local officials selected during the nondemocratic regime remain in their positions at the time of the first democratic election.</a:t>
            </a:r>
          </a:p>
          <a:p>
            <a:r>
              <a:rPr lang="en-US" dirty="0"/>
              <a:t>First democratic elections are more prone to experience electoral fraud and voter intimidation than elections in consolidated democracies.</a:t>
            </a:r>
          </a:p>
          <a:p>
            <a:r>
              <a:rPr lang="en-US" dirty="0"/>
              <a:t>People lack a good understanding of what incentives local officials have to engage in these practices, given the new political scenario that they face.</a:t>
            </a:r>
          </a:p>
        </p:txBody>
      </p:sp>
    </p:spTree>
    <p:extLst>
      <p:ext uri="{BB962C8B-B14F-4D97-AF65-F5344CB8AC3E}">
        <p14:creationId xmlns:p14="http://schemas.microsoft.com/office/powerpoint/2010/main" val="70279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Test on Turnover of Village Heads</a:t>
            </a:r>
          </a:p>
        </p:txBody>
      </p:sp>
      <p:sp>
        <p:nvSpPr>
          <p:cNvPr id="5" name="Content Placeholder 4"/>
          <p:cNvSpPr>
            <a:spLocks noGrp="1"/>
          </p:cNvSpPr>
          <p:nvPr>
            <p:ph idx="1"/>
          </p:nvPr>
        </p:nvSpPr>
        <p:spPr>
          <a:xfrm>
            <a:off x="1534696" y="1948831"/>
            <a:ext cx="9520158" cy="3450613"/>
          </a:xfrm>
        </p:spPr>
        <p:txBody>
          <a:bodyPr>
            <a:normAutofit/>
          </a:bodyPr>
          <a:lstStyle/>
          <a:p>
            <a:r>
              <a:rPr lang="en-US" dirty="0"/>
              <a:t>Hence, the theory makes unambiguous predictions regarding the sign of β 2 across districts.</a:t>
            </a:r>
          </a:p>
          <a:p>
            <a:r>
              <a:rPr lang="en-US" dirty="0"/>
              <a:t>In particular we expect β 2 ≈ 0 in districts in which either party won by a large</a:t>
            </a:r>
          </a:p>
          <a:p>
            <a:r>
              <a:rPr lang="en-US" dirty="0"/>
              <a:t>margin, while we expect β 2 &gt; 0 in districts where PDI-P won by a tight margin and β 2 &lt; 0 in districts where </a:t>
            </a:r>
            <a:r>
              <a:rPr lang="en-US" dirty="0" err="1"/>
              <a:t>Golkar</a:t>
            </a:r>
            <a:r>
              <a:rPr lang="en-US" dirty="0"/>
              <a:t> won by a tight margin.</a:t>
            </a:r>
          </a:p>
        </p:txBody>
      </p:sp>
    </p:spTree>
    <p:extLst>
      <p:ext uri="{BB962C8B-B14F-4D97-AF65-F5344CB8AC3E}">
        <p14:creationId xmlns:p14="http://schemas.microsoft.com/office/powerpoint/2010/main" val="220550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on Turnover </a:t>
            </a:r>
          </a:p>
        </p:txBody>
      </p:sp>
      <p:pic>
        <p:nvPicPr>
          <p:cNvPr id="4" name="Content Placeholder 3"/>
          <p:cNvPicPr>
            <a:picLocks noGrp="1" noChangeAspect="1"/>
          </p:cNvPicPr>
          <p:nvPr>
            <p:ph idx="1"/>
          </p:nvPr>
        </p:nvPicPr>
        <p:blipFill>
          <a:blip r:embed="rId2"/>
          <a:stretch>
            <a:fillRect/>
          </a:stretch>
        </p:blipFill>
        <p:spPr>
          <a:xfrm>
            <a:off x="1889111" y="1927635"/>
            <a:ext cx="8811328" cy="4030714"/>
          </a:xfrm>
          <a:prstGeom prst="rect">
            <a:avLst/>
          </a:prstGeom>
        </p:spPr>
      </p:pic>
    </p:spTree>
    <p:extLst>
      <p:ext uri="{BB962C8B-B14F-4D97-AF65-F5344CB8AC3E}">
        <p14:creationId xmlns:p14="http://schemas.microsoft.com/office/powerpoint/2010/main" val="126871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on Turnover </a:t>
            </a:r>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130457" y="1786995"/>
            <a:ext cx="7824543" cy="5275497"/>
          </a:xfrm>
          <a:prstGeom prst="rect">
            <a:avLst/>
          </a:prstGeom>
        </p:spPr>
      </p:pic>
    </p:spTree>
    <p:extLst>
      <p:ext uri="{BB962C8B-B14F-4D97-AF65-F5344CB8AC3E}">
        <p14:creationId xmlns:p14="http://schemas.microsoft.com/office/powerpoint/2010/main" val="399407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Endogeneity of classification of villages into </a:t>
            </a:r>
            <a:r>
              <a:rPr lang="en-US" i="1" dirty="0" err="1"/>
              <a:t>kelurahan</a:t>
            </a:r>
            <a:r>
              <a:rPr lang="en-US" i="1" dirty="0"/>
              <a:t> and </a:t>
            </a:r>
            <a:r>
              <a:rPr lang="en-US" i="1" dirty="0" err="1"/>
              <a:t>desa</a:t>
            </a:r>
            <a:r>
              <a:rPr lang="en-US" i="1" dirty="0"/>
              <a:t> </a:t>
            </a:r>
          </a:p>
          <a:p>
            <a:r>
              <a:rPr lang="en-US" dirty="0"/>
              <a:t>The </a:t>
            </a:r>
            <a:r>
              <a:rPr lang="en-US" dirty="0" err="1"/>
              <a:t>Soeharto</a:t>
            </a:r>
            <a:r>
              <a:rPr lang="en-US" dirty="0"/>
              <a:t> regime might have been reluctant to classify as </a:t>
            </a:r>
            <a:r>
              <a:rPr lang="en-US" i="1" dirty="0" err="1"/>
              <a:t>desa</a:t>
            </a:r>
            <a:r>
              <a:rPr lang="en-US" i="1" dirty="0"/>
              <a:t> </a:t>
            </a:r>
            <a:r>
              <a:rPr lang="en-US" dirty="0"/>
              <a:t>those villages where there was a strong opposition to the regime.</a:t>
            </a:r>
          </a:p>
        </p:txBody>
      </p:sp>
    </p:spTree>
    <p:extLst>
      <p:ext uri="{BB962C8B-B14F-4D97-AF65-F5344CB8AC3E}">
        <p14:creationId xmlns:p14="http://schemas.microsoft.com/office/powerpoint/2010/main" val="143590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6339" y="370296"/>
            <a:ext cx="8258175" cy="6343650"/>
          </a:xfrm>
          <a:prstGeom prst="rect">
            <a:avLst/>
          </a:prstGeom>
        </p:spPr>
      </p:pic>
    </p:spTree>
    <p:extLst>
      <p:ext uri="{BB962C8B-B14F-4D97-AF65-F5344CB8AC3E}">
        <p14:creationId xmlns:p14="http://schemas.microsoft.com/office/powerpoint/2010/main" val="1635003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Endogeneity between district electoral results and village district results</a:t>
            </a:r>
          </a:p>
          <a:p>
            <a:r>
              <a:rPr lang="en-US" dirty="0"/>
              <a:t>District mayors might distribute additional transfers or allocate public goods to </a:t>
            </a:r>
            <a:r>
              <a:rPr lang="en-US" i="1" dirty="0" err="1"/>
              <a:t>kelurahan</a:t>
            </a:r>
            <a:r>
              <a:rPr lang="en-US" i="1" dirty="0"/>
              <a:t>  </a:t>
            </a:r>
            <a:r>
              <a:rPr lang="en-US" dirty="0"/>
              <a:t>villages in which they obtained higher support in the election</a:t>
            </a:r>
          </a:p>
        </p:txBody>
      </p:sp>
    </p:spTree>
    <p:extLst>
      <p:ext uri="{BB962C8B-B14F-4D97-AF65-F5344CB8AC3E}">
        <p14:creationId xmlns:p14="http://schemas.microsoft.com/office/powerpoint/2010/main" val="225092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4736" y="0"/>
            <a:ext cx="9582527" cy="6858000"/>
          </a:xfrm>
          <a:prstGeom prst="rect">
            <a:avLst/>
          </a:prstGeom>
        </p:spPr>
      </p:pic>
    </p:spTree>
    <p:extLst>
      <p:ext uri="{BB962C8B-B14F-4D97-AF65-F5344CB8AC3E}">
        <p14:creationId xmlns:p14="http://schemas.microsoft.com/office/powerpoint/2010/main" val="304082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534696" y="2015732"/>
            <a:ext cx="9520158" cy="4309654"/>
          </a:xfrm>
        </p:spPr>
        <p:txBody>
          <a:bodyPr>
            <a:normAutofit/>
          </a:bodyPr>
          <a:lstStyle/>
          <a:p>
            <a:r>
              <a:rPr lang="en-US" dirty="0"/>
              <a:t>This paper presents a theoretical model that provides an intuitive interpretation:</a:t>
            </a:r>
          </a:p>
          <a:p>
            <a:r>
              <a:rPr lang="en-US" dirty="0"/>
              <a:t> Appointed village heads have stronger incentives to exert effort to manipulate voters because of their political career concerns. </a:t>
            </a:r>
          </a:p>
          <a:p>
            <a:r>
              <a:rPr lang="en-US" dirty="0"/>
              <a:t>In contrast, elected officials have far weaker incentives to exert effort because the continuity in their positions depends mainly on the will of their local constituents.</a:t>
            </a:r>
          </a:p>
          <a:p>
            <a:r>
              <a:rPr lang="en-US" dirty="0"/>
              <a:t>Evidence in subsequent turnover of appointed village heads also highly suggests that appointed officials coordinated in separating equilibria in close elections but on pooling equilibria in lopsided elections.</a:t>
            </a:r>
          </a:p>
          <a:p>
            <a:endParaRPr lang="en-US" dirty="0"/>
          </a:p>
        </p:txBody>
      </p:sp>
    </p:spTree>
    <p:extLst>
      <p:ext uri="{BB962C8B-B14F-4D97-AF65-F5344CB8AC3E}">
        <p14:creationId xmlns:p14="http://schemas.microsoft.com/office/powerpoint/2010/main" val="560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534696" y="2015732"/>
            <a:ext cx="9520158" cy="3762899"/>
          </a:xfrm>
        </p:spPr>
        <p:txBody>
          <a:bodyPr>
            <a:normAutofit/>
          </a:bodyPr>
          <a:lstStyle/>
          <a:p>
            <a:r>
              <a:rPr lang="en-US" dirty="0"/>
              <a:t>The regime of General </a:t>
            </a:r>
            <a:r>
              <a:rPr lang="en-US" dirty="0" err="1"/>
              <a:t>Soeharto</a:t>
            </a:r>
            <a:r>
              <a:rPr lang="en-US" dirty="0"/>
              <a:t>, also known as the New Order, lasted more than 30 years, from 1966 to 1998.</a:t>
            </a:r>
          </a:p>
          <a:p>
            <a:r>
              <a:rPr lang="en-US" dirty="0"/>
              <a:t>The first democratic election of the post-</a:t>
            </a:r>
            <a:r>
              <a:rPr lang="en-US" dirty="0" err="1"/>
              <a:t>Soeharto</a:t>
            </a:r>
            <a:r>
              <a:rPr lang="en-US" dirty="0"/>
              <a:t> era took place in June of 1999.</a:t>
            </a:r>
          </a:p>
          <a:p>
            <a:r>
              <a:rPr lang="en-US" dirty="0"/>
              <a:t>On the same day, elections were held for the national, provincial, and district legislatures.</a:t>
            </a:r>
          </a:p>
          <a:p>
            <a:r>
              <a:rPr lang="en-US" dirty="0"/>
              <a:t>The village head of </a:t>
            </a:r>
            <a:r>
              <a:rPr lang="en-US" i="1" dirty="0" err="1"/>
              <a:t>desa</a:t>
            </a:r>
            <a:r>
              <a:rPr lang="en-US" i="1" dirty="0"/>
              <a:t> </a:t>
            </a:r>
            <a:r>
              <a:rPr lang="en-US" dirty="0"/>
              <a:t>is elected by villagers every eight years for a maximum of two terms, whereas the village head of </a:t>
            </a:r>
            <a:r>
              <a:rPr lang="en-US" i="1" dirty="0" err="1"/>
              <a:t>kelurahan</a:t>
            </a:r>
            <a:r>
              <a:rPr lang="en-US" i="1" dirty="0"/>
              <a:t> </a:t>
            </a:r>
            <a:r>
              <a:rPr lang="en-US" dirty="0"/>
              <a:t>is appointed by the head of the district.</a:t>
            </a:r>
          </a:p>
        </p:txBody>
      </p:sp>
    </p:spTree>
    <p:extLst>
      <p:ext uri="{BB962C8B-B14F-4D97-AF65-F5344CB8AC3E}">
        <p14:creationId xmlns:p14="http://schemas.microsoft.com/office/powerpoint/2010/main" val="228451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a:xfrm>
            <a:off x="1534696" y="2015732"/>
            <a:ext cx="9520158" cy="4083410"/>
          </a:xfrm>
        </p:spPr>
        <p:txBody>
          <a:bodyPr>
            <a:normAutofit fontScale="92500" lnSpcReduction="20000"/>
          </a:bodyPr>
          <a:lstStyle/>
          <a:p>
            <a:r>
              <a:rPr lang="en-US" dirty="0"/>
              <a:t>Assume political leanings of local officials are private information</a:t>
            </a:r>
          </a:p>
          <a:p>
            <a:r>
              <a:rPr lang="en-US" dirty="0"/>
              <a:t>Assume there is common knowledge about the share of the population that has a preference for party </a:t>
            </a:r>
            <a:r>
              <a:rPr lang="en-US" i="1" dirty="0"/>
              <a:t>D</a:t>
            </a:r>
            <a:r>
              <a:rPr lang="en-US" dirty="0"/>
              <a:t>, the dictator’s party, and denote that proportion by π.</a:t>
            </a:r>
          </a:p>
          <a:p>
            <a:r>
              <a:rPr lang="en-US" dirty="0"/>
              <a:t>The timing of events is as follows:</a:t>
            </a:r>
          </a:p>
          <a:p>
            <a:r>
              <a:rPr lang="en-US" dirty="0"/>
              <a:t>(</a:t>
            </a:r>
            <a:r>
              <a:rPr lang="en-US" dirty="0" err="1"/>
              <a:t>i</a:t>
            </a:r>
            <a:r>
              <a:rPr lang="en-US" dirty="0"/>
              <a:t>) Taking into account π, every village head chooses a level of effort </a:t>
            </a:r>
            <a:r>
              <a:rPr lang="en-US" i="1" dirty="0"/>
              <a:t>e  </a:t>
            </a:r>
            <a:r>
              <a:rPr lang="en-US" dirty="0"/>
              <a:t>∈ ℝ.</a:t>
            </a:r>
          </a:p>
          <a:p>
            <a:r>
              <a:rPr lang="en-US" dirty="0"/>
              <a:t>(ii) The electoral outcome is realized, and the level of effort that village heads exerted is observed. The candidate for mayor of the district who obtains the highest number of votes takes office.</a:t>
            </a:r>
          </a:p>
          <a:p>
            <a:r>
              <a:rPr lang="en-US" dirty="0"/>
              <a:t>(iii) The new mayor decides whether to retain or dismiss every appointed village head ϕ</a:t>
            </a:r>
            <a:r>
              <a:rPr lang="en-US" i="1" dirty="0"/>
              <a:t> </a:t>
            </a:r>
            <a:r>
              <a:rPr lang="en-US" dirty="0"/>
              <a:t>∈ {0, 1}.</a:t>
            </a:r>
          </a:p>
          <a:p>
            <a:r>
              <a:rPr lang="en-US" dirty="0"/>
              <a:t>(iv) Payoffs are distributed, and the game ends.</a:t>
            </a:r>
          </a:p>
          <a:p>
            <a:endParaRPr lang="en-US" dirty="0"/>
          </a:p>
        </p:txBody>
      </p:sp>
    </p:spTree>
    <p:extLst>
      <p:ext uri="{BB962C8B-B14F-4D97-AF65-F5344CB8AC3E}">
        <p14:creationId xmlns:p14="http://schemas.microsoft.com/office/powerpoint/2010/main" val="92831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Utility of district mayors </a:t>
            </a:r>
            <a:r>
              <a:rPr lang="en-US" i="1" dirty="0"/>
              <a:t>D</a:t>
            </a:r>
            <a:r>
              <a:rPr lang="en-US" dirty="0"/>
              <a:t> and </a:t>
            </a:r>
            <a:r>
              <a:rPr lang="en-US" i="1" dirty="0"/>
              <a:t>R</a:t>
            </a:r>
          </a:p>
        </p:txBody>
      </p:sp>
      <p:pic>
        <p:nvPicPr>
          <p:cNvPr id="4" name="Picture 3"/>
          <p:cNvPicPr>
            <a:picLocks noChangeAspect="1"/>
          </p:cNvPicPr>
          <p:nvPr/>
        </p:nvPicPr>
        <p:blipFill>
          <a:blip r:embed="rId2"/>
          <a:stretch>
            <a:fillRect/>
          </a:stretch>
        </p:blipFill>
        <p:spPr>
          <a:xfrm>
            <a:off x="1276350" y="2533650"/>
            <a:ext cx="9639300" cy="1790700"/>
          </a:xfrm>
          <a:prstGeom prst="rect">
            <a:avLst/>
          </a:prstGeom>
        </p:spPr>
      </p:pic>
      <p:pic>
        <p:nvPicPr>
          <p:cNvPr id="5" name="Picture 4"/>
          <p:cNvPicPr>
            <a:picLocks noChangeAspect="1"/>
          </p:cNvPicPr>
          <p:nvPr/>
        </p:nvPicPr>
        <p:blipFill>
          <a:blip r:embed="rId3"/>
          <a:stretch>
            <a:fillRect/>
          </a:stretch>
        </p:blipFill>
        <p:spPr>
          <a:xfrm>
            <a:off x="1276350" y="4622241"/>
            <a:ext cx="9525000" cy="1524000"/>
          </a:xfrm>
          <a:prstGeom prst="rect">
            <a:avLst/>
          </a:prstGeom>
        </p:spPr>
      </p:pic>
    </p:spTree>
    <p:extLst>
      <p:ext uri="{BB962C8B-B14F-4D97-AF65-F5344CB8AC3E}">
        <p14:creationId xmlns:p14="http://schemas.microsoft.com/office/powerpoint/2010/main" val="37050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a:xfrm>
            <a:off x="1534696" y="2015732"/>
            <a:ext cx="9520158" cy="5016664"/>
          </a:xfrm>
        </p:spPr>
        <p:txBody>
          <a:bodyPr/>
          <a:lstStyle/>
          <a:p>
            <a:r>
              <a:rPr lang="en-US" dirty="0"/>
              <a:t>Utility of village heads who are party </a:t>
            </a:r>
            <a:r>
              <a:rPr lang="en-US" i="1" dirty="0"/>
              <a:t>t</a:t>
            </a:r>
            <a:r>
              <a:rPr lang="en-US" dirty="0"/>
              <a:t> sympathizers are </a:t>
            </a:r>
          </a:p>
          <a:p>
            <a:endParaRPr lang="en-US" i="1" dirty="0"/>
          </a:p>
          <a:p>
            <a:endParaRPr lang="en-US" i="1" dirty="0"/>
          </a:p>
          <a:p>
            <a:endParaRPr lang="en-US" i="1" dirty="0"/>
          </a:p>
          <a:p>
            <a:endParaRPr lang="en-US" i="1" dirty="0"/>
          </a:p>
          <a:p>
            <a:r>
              <a:rPr lang="en-US" dirty="0"/>
              <a:t>Cost function C(~) is increasing and convex over the absolute value of effort, </a:t>
            </a:r>
            <a:r>
              <a:rPr lang="en-US" i="1" dirty="0"/>
              <a:t>e</a:t>
            </a:r>
            <a:endParaRPr lang="en-US" dirty="0"/>
          </a:p>
          <a:p>
            <a:r>
              <a:rPr lang="en-US" dirty="0"/>
              <a:t>Exerting effort is more costly for a village head when he supports his least preferred candidate</a:t>
            </a:r>
          </a:p>
        </p:txBody>
      </p:sp>
      <p:pic>
        <p:nvPicPr>
          <p:cNvPr id="6" name="Picture 5"/>
          <p:cNvPicPr>
            <a:picLocks noChangeAspect="1"/>
          </p:cNvPicPr>
          <p:nvPr/>
        </p:nvPicPr>
        <p:blipFill>
          <a:blip r:embed="rId2"/>
          <a:stretch>
            <a:fillRect/>
          </a:stretch>
        </p:blipFill>
        <p:spPr>
          <a:xfrm>
            <a:off x="1338262" y="2719387"/>
            <a:ext cx="9515475" cy="1419225"/>
          </a:xfrm>
          <a:prstGeom prst="rect">
            <a:avLst/>
          </a:prstGeom>
        </p:spPr>
      </p:pic>
    </p:spTree>
    <p:extLst>
      <p:ext uri="{BB962C8B-B14F-4D97-AF65-F5344CB8AC3E}">
        <p14:creationId xmlns:p14="http://schemas.microsoft.com/office/powerpoint/2010/main" val="370066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Candidate </a:t>
            </a:r>
            <a:r>
              <a:rPr lang="en-US" i="1" dirty="0"/>
              <a:t>D</a:t>
            </a:r>
            <a:r>
              <a:rPr lang="en-US" dirty="0"/>
              <a:t> wins the mayoral election if </a:t>
            </a:r>
            <a:r>
              <a:rPr lang="el-GR" dirty="0"/>
              <a:t>π</a:t>
            </a:r>
            <a:r>
              <a:rPr lang="en-US" dirty="0"/>
              <a:t>-tilde is great than 1/2</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32262" y="2944627"/>
            <a:ext cx="9725025" cy="714375"/>
          </a:xfrm>
          <a:prstGeom prst="rect">
            <a:avLst/>
          </a:prstGeom>
        </p:spPr>
      </p:pic>
    </p:spTree>
    <p:extLst>
      <p:ext uri="{BB962C8B-B14F-4D97-AF65-F5344CB8AC3E}">
        <p14:creationId xmlns:p14="http://schemas.microsoft.com/office/powerpoint/2010/main" val="44804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Equilibria</a:t>
            </a:r>
          </a:p>
        </p:txBody>
      </p:sp>
      <p:sp>
        <p:nvSpPr>
          <p:cNvPr id="3" name="Content Placeholder 2"/>
          <p:cNvSpPr>
            <a:spLocks noGrp="1"/>
          </p:cNvSpPr>
          <p:nvPr>
            <p:ph idx="1"/>
          </p:nvPr>
        </p:nvSpPr>
        <p:spPr/>
        <p:txBody>
          <a:bodyPr/>
          <a:lstStyle/>
          <a:p>
            <a:r>
              <a:rPr lang="en-US" dirty="0"/>
              <a:t>Since the continuity of elected village heads in their positions neither depends on which mayor wins the election nor on the strategies mayors play, it is straightforward to see that elected village heads do not find it optimal to exert effort.</a:t>
            </a:r>
          </a:p>
        </p:txBody>
      </p:sp>
      <p:pic>
        <p:nvPicPr>
          <p:cNvPr id="4" name="Picture 3"/>
          <p:cNvPicPr>
            <a:picLocks noChangeAspect="1"/>
          </p:cNvPicPr>
          <p:nvPr/>
        </p:nvPicPr>
        <p:blipFill>
          <a:blip r:embed="rId2"/>
          <a:stretch>
            <a:fillRect/>
          </a:stretch>
        </p:blipFill>
        <p:spPr>
          <a:xfrm>
            <a:off x="1491754" y="3837570"/>
            <a:ext cx="9563100" cy="1628775"/>
          </a:xfrm>
          <a:prstGeom prst="rect">
            <a:avLst/>
          </a:prstGeom>
        </p:spPr>
      </p:pic>
    </p:spTree>
    <p:extLst>
      <p:ext uri="{BB962C8B-B14F-4D97-AF65-F5344CB8AC3E}">
        <p14:creationId xmlns:p14="http://schemas.microsoft.com/office/powerpoint/2010/main" val="273151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Equilibria of the signaling game</a:t>
            </a:r>
          </a:p>
        </p:txBody>
      </p:sp>
      <p:sp>
        <p:nvSpPr>
          <p:cNvPr id="3" name="Content Placeholder 2"/>
          <p:cNvSpPr>
            <a:spLocks noGrp="1"/>
          </p:cNvSpPr>
          <p:nvPr>
            <p:ph idx="1"/>
          </p:nvPr>
        </p:nvSpPr>
        <p:spPr>
          <a:xfrm>
            <a:off x="1534696" y="2015732"/>
            <a:ext cx="9520158" cy="4073984"/>
          </a:xfrm>
        </p:spPr>
        <p:txBody>
          <a:bodyPr>
            <a:normAutofit/>
          </a:bodyPr>
          <a:lstStyle/>
          <a:p>
            <a:r>
              <a:rPr lang="en-US" dirty="0"/>
              <a:t>Perfect Bayesian Equilibrium for appointed village head:</a:t>
            </a:r>
          </a:p>
          <a:p>
            <a:r>
              <a:rPr lang="en-US" dirty="0" err="1"/>
              <a:t>i</a:t>
            </a:r>
            <a:r>
              <a:rPr lang="en-US" dirty="0"/>
              <a:t>) Pooling equilibrium:</a:t>
            </a:r>
          </a:p>
          <a:p>
            <a:r>
              <a:rPr lang="en-US" dirty="0"/>
              <a:t>Both types of village heads—sympathizers of party </a:t>
            </a:r>
            <a:r>
              <a:rPr lang="en-US" i="1" dirty="0"/>
              <a:t>D </a:t>
            </a:r>
            <a:r>
              <a:rPr lang="en-US" dirty="0"/>
              <a:t>and sympathizers of party </a:t>
            </a:r>
            <a:r>
              <a:rPr lang="en-US" i="1" dirty="0"/>
              <a:t>R</a:t>
            </a:r>
            <a:r>
              <a:rPr lang="en-US" dirty="0"/>
              <a:t>—exert the same level of effort and mayors cannot update their beliefs along the equilibrium path.</a:t>
            </a:r>
          </a:p>
          <a:p>
            <a:r>
              <a:rPr lang="en-US" dirty="0"/>
              <a:t>When the election is expected to be lopsided and one party is very likely to win, all the appointed village heads have a strong incentive to pretend to be supporters of the likely winner. It is optimal for them to do so in order to keep their jobs as village heads once the candidate</a:t>
            </a:r>
            <a:r>
              <a:rPr lang="en-US" i="1" dirty="0"/>
              <a:t> </a:t>
            </a:r>
            <a:r>
              <a:rPr lang="en-US" dirty="0"/>
              <a:t>becomes district mayor.</a:t>
            </a:r>
          </a:p>
        </p:txBody>
      </p:sp>
    </p:spTree>
    <p:extLst>
      <p:ext uri="{BB962C8B-B14F-4D97-AF65-F5344CB8AC3E}">
        <p14:creationId xmlns:p14="http://schemas.microsoft.com/office/powerpoint/2010/main" val="22448535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556</TotalTime>
  <Words>1198</Words>
  <Application>Microsoft Office PowerPoint</Application>
  <PresentationFormat>Widescreen</PresentationFormat>
  <Paragraphs>93</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Palatino Linotype</vt:lpstr>
      <vt:lpstr>Gallery</vt:lpstr>
      <vt:lpstr>The Role of Local Officials in New Democracies:  Evidence from Indonesia</vt:lpstr>
      <vt:lpstr>Motivation</vt:lpstr>
      <vt:lpstr>Background</vt:lpstr>
      <vt:lpstr>Model</vt:lpstr>
      <vt:lpstr>Model</vt:lpstr>
      <vt:lpstr>Model</vt:lpstr>
      <vt:lpstr>Model </vt:lpstr>
      <vt:lpstr>Equilibria</vt:lpstr>
      <vt:lpstr>Equilibria of the signaling game</vt:lpstr>
      <vt:lpstr>Equilibria of the signaling game</vt:lpstr>
      <vt:lpstr>Empirical Prediction</vt:lpstr>
      <vt:lpstr>Data</vt:lpstr>
      <vt:lpstr>Data</vt:lpstr>
      <vt:lpstr>Empirical Test on electoral results </vt:lpstr>
      <vt:lpstr>Empirical Test on electoral results </vt:lpstr>
      <vt:lpstr>Results</vt:lpstr>
      <vt:lpstr>Results</vt:lpstr>
      <vt:lpstr>Results</vt:lpstr>
      <vt:lpstr>Empirical Test on Turnover of Village Heads</vt:lpstr>
      <vt:lpstr>Empirical Test on Turnover of Village Heads</vt:lpstr>
      <vt:lpstr>Results on Turnover </vt:lpstr>
      <vt:lpstr>Results on Turnover </vt:lpstr>
      <vt:lpstr>Discussion</vt:lpstr>
      <vt:lpstr>PowerPoint Presentation</vt:lpstr>
      <vt:lpstr>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Farm Labor: The Wealth Paradox</dc:title>
  <dc:creator>Antony Yan</dc:creator>
  <cp:lastModifiedBy>Antony Yan</cp:lastModifiedBy>
  <cp:revision>72</cp:revision>
  <dcterms:created xsi:type="dcterms:W3CDTF">2017-02-14T18:31:58Z</dcterms:created>
  <dcterms:modified xsi:type="dcterms:W3CDTF">2017-04-27T22:31:17Z</dcterms:modified>
</cp:coreProperties>
</file>