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8" r:id="rId1"/>
  </p:sldMasterIdLst>
  <p:sldIdLst>
    <p:sldId id="256" r:id="rId2"/>
    <p:sldId id="257" r:id="rId3"/>
    <p:sldId id="258" r:id="rId4"/>
    <p:sldId id="285" r:id="rId5"/>
    <p:sldId id="261" r:id="rId6"/>
    <p:sldId id="275" r:id="rId7"/>
    <p:sldId id="263" r:id="rId8"/>
    <p:sldId id="265" r:id="rId9"/>
    <p:sldId id="266" r:id="rId10"/>
    <p:sldId id="267" r:id="rId11"/>
    <p:sldId id="283" r:id="rId12"/>
    <p:sldId id="270" r:id="rId13"/>
    <p:sldId id="271" r:id="rId14"/>
    <p:sldId id="272" r:id="rId15"/>
    <p:sldId id="273" r:id="rId16"/>
    <p:sldId id="274" r:id="rId17"/>
    <p:sldId id="277" r:id="rId18"/>
    <p:sldId id="284" r:id="rId19"/>
    <p:sldId id="280"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8"/>
    <p:restoredTop sz="94643"/>
  </p:normalViewPr>
  <p:slideViewPr>
    <p:cSldViewPr snapToGrid="0" snapToObjects="1">
      <p:cViewPr>
        <p:scale>
          <a:sx n="80" d="100"/>
          <a:sy n="80" d="100"/>
        </p:scale>
        <p:origin x="-1716" y="-8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8535FF-2D54-B441-9F01-4F796700C956}" type="datetimeFigureOut">
              <a:rPr lang="en-US" smtClean="0"/>
              <a:t>2/21/2017</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2802631D-FE89-564B-BEEF-C4B1A5D5A7A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8535FF-2D54-B441-9F01-4F796700C956}"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2631D-FE89-564B-BEEF-C4B1A5D5A7A6}"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8535FF-2D54-B441-9F01-4F796700C956}"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2631D-FE89-564B-BEEF-C4B1A5D5A7A6}"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2A8535FF-2D54-B441-9F01-4F796700C956}" type="datetimeFigureOut">
              <a:rPr lang="en-US" smtClean="0"/>
              <a:t>2/21/2017</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2802631D-FE89-564B-BEEF-C4B1A5D5A7A6}"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535FF-2D54-B441-9F01-4F796700C956}"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2631D-FE89-564B-BEEF-C4B1A5D5A7A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8535FF-2D54-B441-9F01-4F796700C956}"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2631D-FE89-564B-BEEF-C4B1A5D5A7A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8535FF-2D54-B441-9F01-4F796700C956}" type="datetimeFigureOut">
              <a:rPr lang="en-US" smtClean="0"/>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02631D-FE89-564B-BEEF-C4B1A5D5A7A6}"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8535FF-2D54-B441-9F01-4F796700C956}" type="datetimeFigureOut">
              <a:rPr lang="en-US" smtClean="0"/>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2631D-FE89-564B-BEEF-C4B1A5D5A7A6}"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535FF-2D54-B441-9F01-4F796700C956}" type="datetimeFigureOut">
              <a:rPr lang="en-US" smtClean="0"/>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02631D-FE89-564B-BEEF-C4B1A5D5A7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535FF-2D54-B441-9F01-4F796700C956}"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2631D-FE89-564B-BEEF-C4B1A5D5A7A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A8535FF-2D54-B441-9F01-4F796700C956}" type="datetimeFigureOut">
              <a:rPr lang="en-US" smtClean="0"/>
              <a:t>2/21/2017</a:t>
            </a:fld>
            <a:endParaRPr lang="en-US"/>
          </a:p>
        </p:txBody>
      </p:sp>
      <p:sp>
        <p:nvSpPr>
          <p:cNvPr id="6" name="Footer Placeholder 5"/>
          <p:cNvSpPr>
            <a:spLocks noGrp="1"/>
          </p:cNvSpPr>
          <p:nvPr>
            <p:ph type="ftr" sz="quarter" idx="11"/>
          </p:nvPr>
        </p:nvSpPr>
        <p:spPr>
          <a:xfrm>
            <a:off x="1125300" y="318640"/>
            <a:ext cx="4877818" cy="320931"/>
          </a:xfrm>
        </p:spPr>
        <p:txBody>
          <a:bodyPr/>
          <a:lstStyle/>
          <a:p>
            <a:r>
              <a:rPr lang="en-US" smtClean="0"/>
              <a:t>
              </a:t>
            </a:r>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2802631D-FE89-564B-BEEF-C4B1A5D5A7A6}"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8535FF-2D54-B441-9F01-4F796700C956}" type="datetimeFigureOut">
              <a:rPr lang="en-US" smtClean="0"/>
              <a:t>2/21/2017</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2802631D-FE89-564B-BEEF-C4B1A5D5A7A6}" type="slidenum">
              <a:rPr lang="en-US" smtClean="0"/>
              <a:t>‹#›</a:t>
            </a:fld>
            <a:endParaRPr lang="en-US"/>
          </a:p>
        </p:txBody>
      </p:sp>
    </p:spTree>
    <p:extLst>
      <p:ext uri="{BB962C8B-B14F-4D97-AF65-F5344CB8AC3E}">
        <p14:creationId xmlns:p14="http://schemas.microsoft.com/office/powerpoint/2010/main" val="1236535110"/>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Informality and Development</a:t>
            </a:r>
            <a:endParaRPr lang="en-US" dirty="0"/>
          </a:p>
        </p:txBody>
      </p:sp>
      <p:sp>
        <p:nvSpPr>
          <p:cNvPr id="3" name="Subtitle 2"/>
          <p:cNvSpPr>
            <a:spLocks noGrp="1"/>
          </p:cNvSpPr>
          <p:nvPr>
            <p:ph type="subTitle" idx="1"/>
          </p:nvPr>
        </p:nvSpPr>
        <p:spPr/>
        <p:txBody>
          <a:bodyPr/>
          <a:lstStyle/>
          <a:p>
            <a:r>
              <a:rPr lang="en-US" dirty="0" smtClean="0"/>
              <a:t>La Porta and </a:t>
            </a:r>
            <a:r>
              <a:rPr lang="en-US" dirty="0"/>
              <a:t>S</a:t>
            </a:r>
            <a:r>
              <a:rPr lang="en-US" dirty="0" smtClean="0"/>
              <a:t>hleifer</a:t>
            </a:r>
            <a:endParaRPr lang="en-US" dirty="0"/>
          </a:p>
        </p:txBody>
      </p:sp>
    </p:spTree>
    <p:extLst>
      <p:ext uri="{BB962C8B-B14F-4D97-AF65-F5344CB8AC3E}">
        <p14:creationId xmlns:p14="http://schemas.microsoft.com/office/powerpoint/2010/main" val="493116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602344"/>
          </a:xfrm>
        </p:spPr>
        <p:txBody>
          <a:bodyPr/>
          <a:lstStyle/>
          <a:p>
            <a:r>
              <a:rPr lang="en-US" b="1" dirty="0"/>
              <a:t>4. Informal Firms Rarely Become Formal</a:t>
            </a:r>
          </a:p>
        </p:txBody>
      </p:sp>
      <p:sp>
        <p:nvSpPr>
          <p:cNvPr id="3" name="Content Placeholder 2"/>
          <p:cNvSpPr>
            <a:spLocks noGrp="1"/>
          </p:cNvSpPr>
          <p:nvPr>
            <p:ph idx="1"/>
          </p:nvPr>
        </p:nvSpPr>
        <p:spPr>
          <a:xfrm>
            <a:off x="665018" y="1436914"/>
            <a:ext cx="11079678" cy="5628904"/>
          </a:xfrm>
        </p:spPr>
        <p:txBody>
          <a:bodyPr>
            <a:noAutofit/>
          </a:bodyPr>
          <a:lstStyle/>
          <a:p>
            <a:r>
              <a:rPr lang="en-US" sz="2400" dirty="0"/>
              <a:t>Which government actions induce informal firms to register?</a:t>
            </a:r>
          </a:p>
          <a:p>
            <a:pPr lvl="1"/>
            <a:r>
              <a:rPr lang="en-US" sz="2400" dirty="0"/>
              <a:t>Experiment in Brazil:  the likelihood of registering increases by 21% to 27% if the firm receives an actual inspection</a:t>
            </a:r>
          </a:p>
          <a:p>
            <a:pPr lvl="2"/>
            <a:r>
              <a:rPr lang="en-US" sz="2400" dirty="0"/>
              <a:t>Most informal firms do not </a:t>
            </a:r>
            <a:r>
              <a:rPr lang="en-US" sz="2400" dirty="0" smtClean="0"/>
              <a:t>become formal </a:t>
            </a:r>
            <a:r>
              <a:rPr lang="en-US" sz="2400" dirty="0"/>
              <a:t>unless forced to do so</a:t>
            </a:r>
          </a:p>
          <a:p>
            <a:pPr lvl="1"/>
            <a:r>
              <a:rPr lang="en-US" sz="2400" dirty="0"/>
              <a:t>Experiment in Sri Lanka:  information about the registration process and even actual reimbursement of direct costs of registration had no effect on formality</a:t>
            </a:r>
          </a:p>
          <a:p>
            <a:r>
              <a:rPr lang="en-US" sz="2400" dirty="0" smtClean="0"/>
              <a:t>Informal firms start out and live out informally, avoid taxes and regulations, don</a:t>
            </a:r>
            <a:r>
              <a:rPr lang="uk-UA" sz="2400" dirty="0" smtClean="0"/>
              <a:t>’</a:t>
            </a:r>
            <a:r>
              <a:rPr lang="en-US" sz="2400" dirty="0" smtClean="0"/>
              <a:t>t trade with the formal sector</a:t>
            </a:r>
          </a:p>
          <a:p>
            <a:r>
              <a:rPr lang="en-US" sz="2400" dirty="0" smtClean="0"/>
              <a:t>Difficult to lure them into becoming formal, even with subsidies.</a:t>
            </a:r>
          </a:p>
        </p:txBody>
      </p:sp>
    </p:spTree>
    <p:extLst>
      <p:ext uri="{BB962C8B-B14F-4D97-AF65-F5344CB8AC3E}">
        <p14:creationId xmlns:p14="http://schemas.microsoft.com/office/powerpoint/2010/main" val="1063148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As Countries Develop, Informality Becomes Less Important</a:t>
            </a:r>
          </a:p>
        </p:txBody>
      </p:sp>
      <p:sp>
        <p:nvSpPr>
          <p:cNvPr id="3" name="Content Placeholder 2"/>
          <p:cNvSpPr>
            <a:spLocks noGrp="1"/>
          </p:cNvSpPr>
          <p:nvPr>
            <p:ph sz="half" idx="1"/>
          </p:nvPr>
        </p:nvSpPr>
        <p:spPr>
          <a:xfrm>
            <a:off x="475013" y="2165621"/>
            <a:ext cx="4096987" cy="3293852"/>
          </a:xfrm>
        </p:spPr>
        <p:txBody>
          <a:bodyPr>
            <a:normAutofit fontScale="92500" lnSpcReduction="20000"/>
          </a:bodyPr>
          <a:lstStyle/>
          <a:p>
            <a:r>
              <a:rPr lang="en-US" sz="3000" dirty="0" smtClean="0"/>
              <a:t>The size </a:t>
            </a:r>
            <a:r>
              <a:rPr lang="en-US" sz="3000" dirty="0"/>
              <a:t>of the informal economy </a:t>
            </a:r>
            <a:r>
              <a:rPr lang="en-US" sz="3000" dirty="0" smtClean="0"/>
              <a:t>declines </a:t>
            </a:r>
            <a:r>
              <a:rPr lang="en-US" sz="3000" dirty="0"/>
              <a:t>with per capita income</a:t>
            </a:r>
          </a:p>
          <a:p>
            <a:r>
              <a:rPr lang="en-US" sz="3000" dirty="0"/>
              <a:t>As an economy develops, informality shrinks</a:t>
            </a:r>
          </a:p>
          <a:p>
            <a:endParaRPr lang="en-US" sz="2400"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1460665"/>
            <a:ext cx="7620000" cy="5189517"/>
          </a:xfrm>
        </p:spPr>
      </p:pic>
    </p:spTree>
    <p:extLst>
      <p:ext uri="{BB962C8B-B14F-4D97-AF65-F5344CB8AC3E}">
        <p14:creationId xmlns:p14="http://schemas.microsoft.com/office/powerpoint/2010/main" val="382440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Dual View of Informality</a:t>
            </a:r>
            <a:endParaRPr lang="en-US" b="1" dirty="0"/>
          </a:p>
        </p:txBody>
      </p:sp>
      <p:sp>
        <p:nvSpPr>
          <p:cNvPr id="3" name="Content Placeholder 2"/>
          <p:cNvSpPr>
            <a:spLocks noGrp="1"/>
          </p:cNvSpPr>
          <p:nvPr>
            <p:ph idx="1"/>
          </p:nvPr>
        </p:nvSpPr>
        <p:spPr>
          <a:xfrm>
            <a:off x="641268" y="1745673"/>
            <a:ext cx="10092277" cy="3720672"/>
          </a:xfrm>
        </p:spPr>
        <p:txBody>
          <a:bodyPr>
            <a:noAutofit/>
          </a:bodyPr>
          <a:lstStyle/>
          <a:p>
            <a:r>
              <a:rPr lang="en-US" sz="2800" dirty="0" smtClean="0"/>
              <a:t>Why </a:t>
            </a:r>
            <a:r>
              <a:rPr lang="en-US" sz="2800" dirty="0"/>
              <a:t>don</a:t>
            </a:r>
            <a:r>
              <a:rPr lang="uk-UA" sz="2800" dirty="0"/>
              <a:t>’</a:t>
            </a:r>
            <a:r>
              <a:rPr lang="en-US" sz="2800" dirty="0"/>
              <a:t>t we see more informal entrepreneurs restarting their businesses formally?</a:t>
            </a:r>
          </a:p>
          <a:p>
            <a:pPr lvl="1"/>
            <a:r>
              <a:rPr lang="en-US" sz="2800" dirty="0"/>
              <a:t>Why don’t informal furniture producers buy capital and start modern factories?</a:t>
            </a:r>
          </a:p>
          <a:p>
            <a:pPr lvl="1"/>
            <a:r>
              <a:rPr lang="en-US" sz="2800" dirty="0"/>
              <a:t>Why don’t street peddlers open modern stores</a:t>
            </a:r>
            <a:r>
              <a:rPr lang="en-US" sz="2800" dirty="0" smtClean="0"/>
              <a:t>?</a:t>
            </a:r>
          </a:p>
          <a:p>
            <a:r>
              <a:rPr lang="en-US" sz="2800" dirty="0" smtClean="0"/>
              <a:t>Why don</a:t>
            </a:r>
            <a:r>
              <a:rPr lang="uk-UA" sz="2800" dirty="0" smtClean="0"/>
              <a:t>’</a:t>
            </a:r>
            <a:r>
              <a:rPr lang="en-US" sz="2800" dirty="0" smtClean="0"/>
              <a:t>t formal firms capture the whole market straight away and drive out the informal firms if formal firms are so efficient?</a:t>
            </a:r>
          </a:p>
        </p:txBody>
      </p:sp>
    </p:spTree>
    <p:extLst>
      <p:ext uri="{BB962C8B-B14F-4D97-AF65-F5344CB8AC3E}">
        <p14:creationId xmlns:p14="http://schemas.microsoft.com/office/powerpoint/2010/main" val="2046699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744847"/>
          </a:xfrm>
        </p:spPr>
        <p:txBody>
          <a:bodyPr/>
          <a:lstStyle/>
          <a:p>
            <a:r>
              <a:rPr lang="en-US" b="1" dirty="0"/>
              <a:t>Dual View of Informality</a:t>
            </a:r>
          </a:p>
        </p:txBody>
      </p:sp>
      <p:sp>
        <p:nvSpPr>
          <p:cNvPr id="3" name="Content Placeholder 2"/>
          <p:cNvSpPr>
            <a:spLocks noGrp="1"/>
          </p:cNvSpPr>
          <p:nvPr>
            <p:ph idx="1"/>
          </p:nvPr>
        </p:nvSpPr>
        <p:spPr>
          <a:xfrm>
            <a:off x="415636" y="1698171"/>
            <a:ext cx="11519065" cy="4678878"/>
          </a:xfrm>
        </p:spPr>
        <p:txBody>
          <a:bodyPr>
            <a:noAutofit/>
          </a:bodyPr>
          <a:lstStyle/>
          <a:p>
            <a:r>
              <a:rPr lang="en-US" sz="2400" dirty="0" smtClean="0"/>
              <a:t>Formal </a:t>
            </a:r>
            <a:r>
              <a:rPr lang="en-US" sz="2400" dirty="0"/>
              <a:t>firms have to pay taxes and comply with regulations</a:t>
            </a:r>
          </a:p>
          <a:p>
            <a:pPr lvl="1"/>
            <a:r>
              <a:rPr lang="en-US" sz="2400" dirty="0"/>
              <a:t>Huge cost disadvantage relative to informal firms</a:t>
            </a:r>
          </a:p>
          <a:p>
            <a:pPr lvl="1"/>
            <a:r>
              <a:rPr lang="en-US" sz="2400" dirty="0"/>
              <a:t>Joining the formal sector would raise costs of informal firms significantly</a:t>
            </a:r>
          </a:p>
          <a:p>
            <a:r>
              <a:rPr lang="en-US" sz="2400" dirty="0" smtClean="0"/>
              <a:t>Taxes and regulations are only part of the story that divides the two sectors</a:t>
            </a:r>
          </a:p>
          <a:p>
            <a:r>
              <a:rPr lang="en-US" sz="2400" dirty="0" smtClean="0"/>
              <a:t>Lewis’s dual view of informality:  sees formal and informal economies as largely segregated, producing different products with different labor, capital and entrepreneurial inputs, and serving different customers</a:t>
            </a:r>
          </a:p>
          <a:p>
            <a:r>
              <a:rPr lang="en-US" sz="2400" dirty="0" smtClean="0"/>
              <a:t>Other economic forces (demand and supply side) keep two sectors separate</a:t>
            </a:r>
          </a:p>
        </p:txBody>
      </p:sp>
    </p:spTree>
    <p:extLst>
      <p:ext uri="{BB962C8B-B14F-4D97-AF65-F5344CB8AC3E}">
        <p14:creationId xmlns:p14="http://schemas.microsoft.com/office/powerpoint/2010/main" val="584011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602344"/>
          </a:xfrm>
        </p:spPr>
        <p:txBody>
          <a:bodyPr/>
          <a:lstStyle/>
          <a:p>
            <a:r>
              <a:rPr lang="en-US" b="1" dirty="0" smtClean="0"/>
              <a:t>Economic Forces of Dualism</a:t>
            </a:r>
            <a:endParaRPr lang="en-US" b="1" dirty="0"/>
          </a:p>
        </p:txBody>
      </p:sp>
      <p:sp>
        <p:nvSpPr>
          <p:cNvPr id="3" name="Content Placeholder 2"/>
          <p:cNvSpPr>
            <a:spLocks noGrp="1"/>
          </p:cNvSpPr>
          <p:nvPr>
            <p:ph idx="1"/>
          </p:nvPr>
        </p:nvSpPr>
        <p:spPr>
          <a:xfrm>
            <a:off x="296883" y="1425039"/>
            <a:ext cx="11424061" cy="5213267"/>
          </a:xfrm>
        </p:spPr>
        <p:txBody>
          <a:bodyPr>
            <a:normAutofit lnSpcReduction="10000"/>
          </a:bodyPr>
          <a:lstStyle/>
          <a:p>
            <a:r>
              <a:rPr lang="en-US" dirty="0" smtClean="0"/>
              <a:t>Entrepreneurs need to generate sufficient sales to cover fixed investment costs</a:t>
            </a:r>
          </a:p>
          <a:p>
            <a:r>
              <a:rPr lang="en-US" dirty="0"/>
              <a:t>When economy is poor, demand for modern products may not suffice to cover fixed costs</a:t>
            </a:r>
          </a:p>
          <a:p>
            <a:pPr lvl="1"/>
            <a:r>
              <a:rPr lang="en-US" dirty="0"/>
              <a:t>Extreme case where there’s significant poverty and almost no modern goods are bought</a:t>
            </a:r>
          </a:p>
          <a:p>
            <a:pPr lvl="1"/>
            <a:r>
              <a:rPr lang="en-US" dirty="0"/>
              <a:t>Informal sector produces low quality goods to people, who are also informal workers and who can’t afford higher quality and more expensive products from the formal sector</a:t>
            </a:r>
          </a:p>
          <a:p>
            <a:r>
              <a:rPr lang="en-US" dirty="0" smtClean="0"/>
              <a:t>Formal sector remains small and produces high quality goods for a small portion of formal workers</a:t>
            </a:r>
          </a:p>
          <a:p>
            <a:r>
              <a:rPr lang="en-US" dirty="0" smtClean="0"/>
              <a:t>Big Push Theory:  simultaneous modernization of multiple sectors of the economy generates sufficient demand for the products of modern sector from its own employees to actually make the transition to formality profitable</a:t>
            </a:r>
          </a:p>
          <a:p>
            <a:pPr lvl="1"/>
            <a:r>
              <a:rPr lang="en-US" dirty="0" smtClean="0"/>
              <a:t>Formal workers making quality shoes in formal leather factories buy quality chairs made by formal workers employed by formal furniture makers, and vice versa</a:t>
            </a:r>
          </a:p>
        </p:txBody>
      </p:sp>
    </p:spTree>
    <p:extLst>
      <p:ext uri="{BB962C8B-B14F-4D97-AF65-F5344CB8AC3E}">
        <p14:creationId xmlns:p14="http://schemas.microsoft.com/office/powerpoint/2010/main" val="1202685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721097"/>
          </a:xfrm>
        </p:spPr>
        <p:txBody>
          <a:bodyPr/>
          <a:lstStyle/>
          <a:p>
            <a:r>
              <a:rPr lang="en-US" b="1" dirty="0"/>
              <a:t>Economic Forces of Dualism</a:t>
            </a:r>
          </a:p>
        </p:txBody>
      </p:sp>
      <p:sp>
        <p:nvSpPr>
          <p:cNvPr id="3" name="Content Placeholder 2"/>
          <p:cNvSpPr>
            <a:spLocks noGrp="1"/>
          </p:cNvSpPr>
          <p:nvPr>
            <p:ph idx="1"/>
          </p:nvPr>
        </p:nvSpPr>
        <p:spPr>
          <a:xfrm>
            <a:off x="273133" y="1543792"/>
            <a:ext cx="11697194" cy="5118265"/>
          </a:xfrm>
        </p:spPr>
        <p:txBody>
          <a:bodyPr>
            <a:normAutofit/>
          </a:bodyPr>
          <a:lstStyle/>
          <a:p>
            <a:r>
              <a:rPr lang="en-US" dirty="0" smtClean="0"/>
              <a:t>Population </a:t>
            </a:r>
            <a:r>
              <a:rPr lang="en-US" dirty="0"/>
              <a:t>growth may slow down decline of informal sector</a:t>
            </a:r>
          </a:p>
          <a:p>
            <a:pPr lvl="1"/>
            <a:r>
              <a:rPr lang="en-US" dirty="0"/>
              <a:t>Formal sector is capital intensive; informal sector is labor intensive</a:t>
            </a:r>
          </a:p>
          <a:p>
            <a:pPr lvl="1"/>
            <a:r>
              <a:rPr lang="en-US" dirty="0"/>
              <a:t>Keep demand for informal goods and supply of informal workers high</a:t>
            </a:r>
          </a:p>
          <a:p>
            <a:pPr lvl="1"/>
            <a:r>
              <a:rPr lang="en-US" dirty="0"/>
              <a:t>If labor flows toward formal sector, population growth would not flow fast enough to kill informality</a:t>
            </a:r>
          </a:p>
          <a:p>
            <a:r>
              <a:rPr lang="en-US" dirty="0" smtClean="0"/>
              <a:t>Managerial inputs are important for productivity</a:t>
            </a:r>
          </a:p>
          <a:p>
            <a:pPr lvl="1"/>
            <a:r>
              <a:rPr lang="en-US" dirty="0" smtClean="0"/>
              <a:t>Informal managers are considerably less educated than formal managers</a:t>
            </a:r>
          </a:p>
          <a:p>
            <a:pPr lvl="1"/>
            <a:r>
              <a:rPr lang="en-US" dirty="0" smtClean="0"/>
              <a:t>Informal managers can’t just start larger formal firms and operate them well enough to survive in the formal sector because they simply don’t know how to</a:t>
            </a:r>
          </a:p>
          <a:p>
            <a:r>
              <a:rPr lang="en-US" dirty="0" smtClean="0"/>
              <a:t>Government may play a role in separating formal and informal economies</a:t>
            </a:r>
          </a:p>
          <a:p>
            <a:pPr lvl="1"/>
            <a:r>
              <a:rPr lang="en-US" dirty="0" smtClean="0"/>
              <a:t>Tax avoidance by informal firms undermines government tax collection (and therefore the provision of public goods) which makes joining the formal sector to access public goods less attractive</a:t>
            </a:r>
          </a:p>
        </p:txBody>
      </p:sp>
    </p:spTree>
    <p:extLst>
      <p:ext uri="{BB962C8B-B14F-4D97-AF65-F5344CB8AC3E}">
        <p14:creationId xmlns:p14="http://schemas.microsoft.com/office/powerpoint/2010/main" val="1184350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Model</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70016" y="1377538"/>
                <a:ext cx="10163529" cy="4088807"/>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charset="0"/>
                          <a:ea typeface="Cambria Math" charset="0"/>
                          <a:cs typeface="Cambria Math" charset="0"/>
                        </a:rPr>
                        <m:t>∆</m:t>
                      </m:r>
                      <m:d>
                        <m:dPr>
                          <m:ctrlPr>
                            <a:rPr lang="en-US" sz="2400" b="0" i="1" smtClean="0">
                              <a:latin typeface="Cambria Math"/>
                              <a:ea typeface="Cambria Math" charset="0"/>
                              <a:cs typeface="Cambria Math" charset="0"/>
                            </a:rPr>
                          </m:ctrlPr>
                        </m:dPr>
                        <m:e>
                          <m:r>
                            <a:rPr lang="en-US" sz="2400" b="0" i="1" smtClean="0">
                              <a:latin typeface="Cambria Math" charset="0"/>
                              <a:ea typeface="Cambria Math" charset="0"/>
                              <a:cs typeface="Cambria Math" charset="0"/>
                            </a:rPr>
                            <m:t>𝑠𝑒𝑙𝑓</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𝑒𝑚𝑝𝑙𝑜𝑦𝑚𝑒𝑛𝑡</m:t>
                          </m:r>
                        </m:e>
                      </m:d>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𝛼</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𝛽</m:t>
                      </m:r>
                      <m:func>
                        <m:funcPr>
                          <m:ctrlPr>
                            <a:rPr lang="en-US" sz="2400" b="0" i="1" smtClean="0">
                              <a:latin typeface="Cambria Math"/>
                              <a:ea typeface="Cambria Math" charset="0"/>
                              <a:cs typeface="Cambria Math" charset="0"/>
                            </a:rPr>
                          </m:ctrlPr>
                        </m:funcPr>
                        <m:fName>
                          <m:r>
                            <m:rPr>
                              <m:sty m:val="p"/>
                            </m:rPr>
                            <a:rPr lang="en-US" sz="2400" b="0" i="0" smtClean="0">
                              <a:latin typeface="Cambria Math" charset="0"/>
                              <a:ea typeface="Cambria Math" charset="0"/>
                              <a:cs typeface="Cambria Math" charset="0"/>
                            </a:rPr>
                            <m:t>ln</m:t>
                          </m:r>
                        </m:fName>
                        <m:e>
                          <m:sSub>
                            <m:sSubPr>
                              <m:ctrlPr>
                                <a:rPr lang="en-US" sz="2400" b="0" i="1" smtClean="0">
                                  <a:latin typeface="Cambria Math"/>
                                  <a:ea typeface="Cambria Math" charset="0"/>
                                  <a:cs typeface="Cambria Math" charset="0"/>
                                </a:rPr>
                              </m:ctrlPr>
                            </m:sSubPr>
                            <m:e>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𝐺𝐷𝑃</m:t>
                              </m:r>
                            </m:e>
                            <m:sub>
                              <m:sSub>
                                <m:sSubPr>
                                  <m:ctrlPr>
                                    <a:rPr lang="en-US" sz="2400" b="0" i="1" smtClean="0">
                                      <a:latin typeface="Cambria Math"/>
                                      <a:ea typeface="Cambria Math" charset="0"/>
                                      <a:cs typeface="Cambria Math" charset="0"/>
                                    </a:rPr>
                                  </m:ctrlPr>
                                </m:sSubPr>
                                <m:e>
                                  <m:r>
                                    <a:rPr lang="en-US" sz="2400" b="0" i="1" smtClean="0">
                                      <a:latin typeface="Cambria Math" charset="0"/>
                                      <a:ea typeface="Cambria Math" charset="0"/>
                                      <a:cs typeface="Cambria Math" charset="0"/>
                                    </a:rPr>
                                    <m:t>𝑝𝑐</m:t>
                                  </m:r>
                                </m:e>
                                <m:sub>
                                  <m:r>
                                    <a:rPr lang="en-US" sz="2400" b="0" i="1" smtClean="0">
                                      <a:latin typeface="Cambria Math" charset="0"/>
                                      <a:ea typeface="Cambria Math" charset="0"/>
                                      <a:cs typeface="Cambria Math" charset="0"/>
                                    </a:rPr>
                                    <m:t>𝑡</m:t>
                                  </m:r>
                                </m:sub>
                              </m:sSub>
                            </m:sub>
                          </m:sSub>
                          <m:r>
                            <a:rPr lang="en-US" sz="2400" b="0" i="1" smtClean="0">
                              <a:latin typeface="Cambria Math" charset="0"/>
                              <a:ea typeface="Cambria Math" charset="0"/>
                              <a:cs typeface="Cambria Math" charset="0"/>
                            </a:rPr>
                            <m:t>/</m:t>
                          </m:r>
                          <m:sSub>
                            <m:sSubPr>
                              <m:ctrlPr>
                                <a:rPr lang="en-US" sz="2400" b="0" i="1" smtClean="0">
                                  <a:latin typeface="Cambria Math"/>
                                  <a:ea typeface="Cambria Math" charset="0"/>
                                  <a:cs typeface="Cambria Math" charset="0"/>
                                </a:rPr>
                              </m:ctrlPr>
                            </m:sSubPr>
                            <m:e>
                              <m:r>
                                <a:rPr lang="en-US" sz="2400" b="0" i="1" smtClean="0">
                                  <a:latin typeface="Cambria Math" charset="0"/>
                                  <a:ea typeface="Cambria Math" charset="0"/>
                                  <a:cs typeface="Cambria Math" charset="0"/>
                                </a:rPr>
                                <m:t>𝐺𝐷𝑃</m:t>
                              </m:r>
                            </m:e>
                            <m:sub>
                              <m:sSub>
                                <m:sSubPr>
                                  <m:ctrlPr>
                                    <a:rPr lang="en-US" sz="2400" b="0" i="1" smtClean="0">
                                      <a:latin typeface="Cambria Math"/>
                                      <a:ea typeface="Cambria Math" charset="0"/>
                                      <a:cs typeface="Cambria Math" charset="0"/>
                                    </a:rPr>
                                  </m:ctrlPr>
                                </m:sSubPr>
                                <m:e>
                                  <m:r>
                                    <a:rPr lang="en-US" sz="2400" b="0" i="1" smtClean="0">
                                      <a:latin typeface="Cambria Math" charset="0"/>
                                      <a:ea typeface="Cambria Math" charset="0"/>
                                      <a:cs typeface="Cambria Math" charset="0"/>
                                    </a:rPr>
                                    <m:t>𝑝𝑐</m:t>
                                  </m:r>
                                </m:e>
                                <m:sub>
                                  <m:r>
                                    <a:rPr lang="en-US" sz="2400" b="0" i="1" smtClean="0">
                                      <a:latin typeface="Cambria Math" charset="0"/>
                                      <a:ea typeface="Cambria Math" charset="0"/>
                                      <a:cs typeface="Cambria Math" charset="0"/>
                                    </a:rPr>
                                    <m:t>𝑡</m:t>
                                  </m:r>
                                </m:sub>
                              </m:sSub>
                            </m:sub>
                          </m:sSub>
                          <m:r>
                            <a:rPr lang="en-US" sz="2400" b="0" i="1" smtClean="0">
                              <a:latin typeface="Cambria Math" charset="0"/>
                              <a:ea typeface="Cambria Math" charset="0"/>
                              <a:cs typeface="Cambria Math" charset="0"/>
                            </a:rPr>
                            <m:t>)</m:t>
                          </m:r>
                        </m:e>
                      </m:func>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𝛾</m:t>
                      </m:r>
                      <m:func>
                        <m:funcPr>
                          <m:ctrlPr>
                            <a:rPr lang="en-US" sz="2400" b="0" i="1" smtClean="0">
                              <a:latin typeface="Cambria Math"/>
                              <a:ea typeface="Cambria Math" charset="0"/>
                              <a:cs typeface="Cambria Math" charset="0"/>
                            </a:rPr>
                          </m:ctrlPr>
                        </m:funcPr>
                        <m:fName>
                          <m:r>
                            <m:rPr>
                              <m:sty m:val="p"/>
                            </m:rPr>
                            <a:rPr lang="en-US" sz="2400" b="0" i="0" smtClean="0">
                              <a:latin typeface="Cambria Math" charset="0"/>
                              <a:ea typeface="Cambria Math" charset="0"/>
                              <a:cs typeface="Cambria Math" charset="0"/>
                            </a:rPr>
                            <m:t>ln</m:t>
                          </m:r>
                        </m:fName>
                        <m:e>
                          <m:sSub>
                            <m:sSubPr>
                              <m:ctrlPr>
                                <a:rPr lang="en-US" sz="2400" b="0" i="1" smtClean="0">
                                  <a:latin typeface="Cambria Math"/>
                                  <a:ea typeface="Cambria Math" charset="0"/>
                                  <a:cs typeface="Cambria Math" charset="0"/>
                                </a:rPr>
                              </m:ctrlPr>
                            </m:sSubPr>
                            <m:e>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𝑙𝑎𝑏𝑜𝑟</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𝑓𝑜𝑟𝑐𝑒</m:t>
                              </m:r>
                            </m:e>
                            <m:sub>
                              <m:r>
                                <a:rPr lang="en-US" sz="2400" b="0" i="1" smtClean="0">
                                  <a:latin typeface="Cambria Math" charset="0"/>
                                  <a:ea typeface="Cambria Math" charset="0"/>
                                  <a:cs typeface="Cambria Math" charset="0"/>
                                </a:rPr>
                                <m:t>𝑡</m:t>
                              </m:r>
                            </m:sub>
                          </m:sSub>
                          <m:r>
                            <a:rPr lang="en-US" sz="2400" b="0" i="1" smtClean="0">
                              <a:latin typeface="Cambria Math" charset="0"/>
                              <a:ea typeface="Cambria Math" charset="0"/>
                              <a:cs typeface="Cambria Math" charset="0"/>
                            </a:rPr>
                            <m:t>/</m:t>
                          </m:r>
                          <m:sSub>
                            <m:sSubPr>
                              <m:ctrlPr>
                                <a:rPr lang="en-US" sz="2400" b="0" i="1" smtClean="0">
                                  <a:latin typeface="Cambria Math"/>
                                  <a:ea typeface="Cambria Math" charset="0"/>
                                  <a:cs typeface="Cambria Math" charset="0"/>
                                </a:rPr>
                              </m:ctrlPr>
                            </m:sSubPr>
                            <m:e>
                              <m:r>
                                <a:rPr lang="en-US" sz="2400" b="0" i="1" smtClean="0">
                                  <a:latin typeface="Cambria Math" charset="0"/>
                                  <a:ea typeface="Cambria Math" charset="0"/>
                                  <a:cs typeface="Cambria Math" charset="0"/>
                                </a:rPr>
                                <m:t>𝑙𝑎𝑏𝑜𝑟</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𝑓𝑜𝑟𝑐𝑒</m:t>
                              </m:r>
                            </m:e>
                            <m:sub>
                              <m:r>
                                <a:rPr lang="en-US" sz="2400" b="0" i="1" smtClean="0">
                                  <a:latin typeface="Cambria Math" charset="0"/>
                                  <a:ea typeface="Cambria Math" charset="0"/>
                                  <a:cs typeface="Cambria Math" charset="0"/>
                                </a:rPr>
                                <m:t>𝑡</m:t>
                              </m:r>
                              <m:r>
                                <a:rPr lang="en-US" sz="2400" b="0" i="1" smtClean="0">
                                  <a:latin typeface="Cambria Math" charset="0"/>
                                  <a:ea typeface="Cambria Math" charset="0"/>
                                  <a:cs typeface="Cambria Math" charset="0"/>
                                </a:rPr>
                                <m:t>−1</m:t>
                              </m:r>
                            </m:sub>
                          </m:sSub>
                          <m:r>
                            <a:rPr lang="en-US" sz="2400" b="0" i="1" smtClean="0">
                              <a:latin typeface="Cambria Math" charset="0"/>
                              <a:ea typeface="Cambria Math" charset="0"/>
                              <a:cs typeface="Cambria Math" charset="0"/>
                            </a:rPr>
                            <m:t>)</m:t>
                          </m:r>
                        </m:e>
                      </m:func>
                      <m:r>
                        <a:rPr lang="en-US" sz="2400" b="0" i="1" smtClean="0">
                          <a:latin typeface="Cambria Math" charset="0"/>
                          <a:ea typeface="Cambria Math" charset="0"/>
                          <a:cs typeface="Cambria Math" charset="0"/>
                        </a:rPr>
                        <m:t>+</m:t>
                      </m:r>
                      <m:sSub>
                        <m:sSubPr>
                          <m:ctrlPr>
                            <a:rPr lang="en-US" sz="2400" b="0" i="1" smtClean="0">
                              <a:latin typeface="Cambria Math"/>
                              <a:ea typeface="Cambria Math" charset="0"/>
                              <a:cs typeface="Cambria Math" charset="0"/>
                            </a:rPr>
                          </m:ctrlPr>
                        </m:sSubPr>
                        <m:e>
                          <m:r>
                            <a:rPr lang="en-US" sz="2400" b="0" i="1" smtClean="0">
                              <a:latin typeface="Cambria Math" charset="0"/>
                              <a:ea typeface="Cambria Math" charset="0"/>
                              <a:cs typeface="Cambria Math" charset="0"/>
                            </a:rPr>
                            <m:t>𝛿</m:t>
                          </m:r>
                        </m:e>
                        <m:sub>
                          <m:r>
                            <a:rPr lang="en-US" sz="2400" b="0" i="1" smtClean="0">
                              <a:latin typeface="Cambria Math" charset="0"/>
                              <a:ea typeface="Cambria Math" charset="0"/>
                              <a:cs typeface="Cambria Math" charset="0"/>
                            </a:rPr>
                            <m:t>𝑖</m:t>
                          </m:r>
                        </m:sub>
                      </m:sSub>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𝜖</m:t>
                      </m:r>
                    </m:oMath>
                  </m:oMathPara>
                </a14:m>
                <a:endParaRPr lang="en-US" sz="2400" dirty="0" smtClean="0"/>
              </a:p>
              <a:p>
                <a:r>
                  <a:rPr lang="en-US" sz="2400" dirty="0" smtClean="0"/>
                  <a:t>Regress change in percent of labor force in self-employment (reliable measure of informality) on change in log GDP per capita and change in log labor force</a:t>
                </a:r>
              </a:p>
              <a:p>
                <a14:m>
                  <m:oMath xmlns:m="http://schemas.openxmlformats.org/officeDocument/2006/math">
                    <m:sSub>
                      <m:sSubPr>
                        <m:ctrlPr>
                          <a:rPr lang="en-US" sz="2400" i="1">
                            <a:latin typeface="Cambria Math"/>
                            <a:ea typeface="Cambria Math" charset="0"/>
                            <a:cs typeface="Cambria Math" charset="0"/>
                          </a:rPr>
                        </m:ctrlPr>
                      </m:sSubPr>
                      <m:e>
                        <m:r>
                          <a:rPr lang="en-US" sz="2400" i="1">
                            <a:latin typeface="Cambria Math" charset="0"/>
                            <a:ea typeface="Cambria Math" charset="0"/>
                            <a:cs typeface="Cambria Math" charset="0"/>
                          </a:rPr>
                          <m:t>𝛿</m:t>
                        </m:r>
                      </m:e>
                      <m:sub>
                        <m:r>
                          <a:rPr lang="en-US" sz="2400" i="1">
                            <a:latin typeface="Cambria Math" charset="0"/>
                            <a:ea typeface="Cambria Math" charset="0"/>
                            <a:cs typeface="Cambria Math" charset="0"/>
                          </a:rPr>
                          <m:t>𝑖</m:t>
                        </m:r>
                      </m:sub>
                    </m:sSub>
                  </m:oMath>
                </a14:m>
                <a:r>
                  <a:rPr lang="en-US" sz="2400" dirty="0" smtClean="0"/>
                  <a:t>:  country fixed effects</a:t>
                </a:r>
              </a:p>
              <a:p>
                <a:r>
                  <a:rPr lang="en-US" sz="2400" dirty="0" smtClean="0"/>
                  <a:t>Use First Difference to eliminate the concern that strong negative correlation between self employment and GDP per capita is driven by omitted variables</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70016" y="1377538"/>
                <a:ext cx="10163529" cy="4088807"/>
              </a:xfrm>
              <a:blipFill rotWithShape="1">
                <a:blip r:embed="rId2"/>
                <a:stretch>
                  <a:fillRect l="-840" r="-1080" b="-21908"/>
                </a:stretch>
              </a:blipFill>
            </p:spPr>
            <p:txBody>
              <a:bodyPr/>
              <a:lstStyle/>
              <a:p>
                <a:r>
                  <a:rPr lang="en-US">
                    <a:noFill/>
                  </a:rPr>
                  <a:t> </a:t>
                </a:r>
              </a:p>
            </p:txBody>
          </p:sp>
        </mc:Fallback>
      </mc:AlternateContent>
    </p:spTree>
    <p:extLst>
      <p:ext uri="{BB962C8B-B14F-4D97-AF65-F5344CB8AC3E}">
        <p14:creationId xmlns:p14="http://schemas.microsoft.com/office/powerpoint/2010/main" val="455161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1268" y="927652"/>
            <a:ext cx="5133050" cy="4531821"/>
          </a:xfrm>
        </p:spPr>
        <p:txBody>
          <a:bodyPr>
            <a:noAutofit/>
          </a:bodyPr>
          <a:lstStyle/>
          <a:p>
            <a:r>
              <a:rPr lang="en-US" sz="2400" dirty="0"/>
              <a:t>Left panel:  faster economic growth is associated with a more rapid decline in </a:t>
            </a:r>
            <a:r>
              <a:rPr lang="en-US" sz="2400" dirty="0" smtClean="0"/>
              <a:t>self-employment</a:t>
            </a:r>
          </a:p>
          <a:p>
            <a:r>
              <a:rPr lang="en-US" sz="2400" dirty="0"/>
              <a:t>Right Panel:  faster labor force growth is associated with a slower decline in </a:t>
            </a:r>
            <a:r>
              <a:rPr lang="en-US" sz="2400" dirty="0" smtClean="0"/>
              <a:t>self-employment</a:t>
            </a:r>
          </a:p>
          <a:p>
            <a:r>
              <a:rPr lang="en-US" sz="2400" dirty="0" smtClean="0"/>
              <a:t>Transition </a:t>
            </a:r>
            <a:r>
              <a:rPr lang="en-US" sz="2400" dirty="0"/>
              <a:t>to formality is driven by economic growth, but it is very slow, and even slower when labor force growth is fast</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4318" y="1133089"/>
            <a:ext cx="6219438" cy="4935201"/>
          </a:xfrm>
        </p:spPr>
      </p:pic>
    </p:spTree>
    <p:extLst>
      <p:ext uri="{BB962C8B-B14F-4D97-AF65-F5344CB8AC3E}">
        <p14:creationId xmlns:p14="http://schemas.microsoft.com/office/powerpoint/2010/main" val="462514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52" y="843149"/>
            <a:ext cx="9605635" cy="534389"/>
          </a:xfrm>
        </p:spPr>
        <p:txBody>
          <a:bodyPr/>
          <a:lstStyle/>
          <a:p>
            <a:r>
              <a:rPr lang="en-US" smtClean="0"/>
              <a:t>Peru</a:t>
            </a:r>
            <a:endParaRPr lang="en-US"/>
          </a:p>
        </p:txBody>
      </p:sp>
      <p:sp>
        <p:nvSpPr>
          <p:cNvPr id="3" name="Content Placeholder 2"/>
          <p:cNvSpPr>
            <a:spLocks noGrp="1"/>
          </p:cNvSpPr>
          <p:nvPr>
            <p:ph sz="half" idx="1"/>
          </p:nvPr>
        </p:nvSpPr>
        <p:spPr>
          <a:xfrm>
            <a:off x="-154379" y="1270659"/>
            <a:ext cx="4948801" cy="5177641"/>
          </a:xfrm>
        </p:spPr>
        <p:txBody>
          <a:bodyPr>
            <a:noAutofit/>
          </a:bodyPr>
          <a:lstStyle/>
          <a:p>
            <a:r>
              <a:rPr lang="en-US" sz="1800" dirty="0"/>
              <a:t>1990-2012:  Peruvian economy has grown (2.1 fold)</a:t>
            </a:r>
          </a:p>
          <a:p>
            <a:r>
              <a:rPr lang="en-US" sz="1800" dirty="0"/>
              <a:t>Labor force grew almost as fast as its per capita income and labor absorption was done by the informal sector</a:t>
            </a:r>
          </a:p>
          <a:p>
            <a:r>
              <a:rPr lang="en-US" sz="1800" dirty="0"/>
              <a:t>Despite economic growth, share of formal employment decreased, share of informal employment increased (even though level of total formal employment rose from 5 million to 8 million)</a:t>
            </a:r>
          </a:p>
          <a:p>
            <a:r>
              <a:rPr lang="en-US" sz="1800" dirty="0"/>
              <a:t>Incomes of the self-employed did not rise and growth was driven by the formal sector and the informal sector stagnated</a:t>
            </a:r>
          </a:p>
          <a:p>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421" y="1092530"/>
            <a:ext cx="6381412" cy="3997723"/>
          </a:xfrm>
          <a:prstGeom prst="rect">
            <a:avLst/>
          </a:prstGeom>
        </p:spPr>
      </p:pic>
    </p:spTree>
    <p:extLst>
      <p:ext uri="{BB962C8B-B14F-4D97-AF65-F5344CB8AC3E}">
        <p14:creationId xmlns:p14="http://schemas.microsoft.com/office/powerpoint/2010/main" val="1277147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539459"/>
          </a:xfrm>
        </p:spPr>
        <p:txBody>
          <a:bodyPr/>
          <a:lstStyle/>
          <a:p>
            <a:r>
              <a:rPr lang="en-US" dirty="0" smtClean="0"/>
              <a:t>Supply Side</a:t>
            </a:r>
            <a:endParaRPr lang="en-US" dirty="0"/>
          </a:p>
        </p:txBody>
      </p:sp>
      <p:sp>
        <p:nvSpPr>
          <p:cNvPr id="3" name="Content Placeholder 2"/>
          <p:cNvSpPr>
            <a:spLocks noGrp="1"/>
          </p:cNvSpPr>
          <p:nvPr>
            <p:ph sz="half" idx="1"/>
          </p:nvPr>
        </p:nvSpPr>
        <p:spPr>
          <a:xfrm>
            <a:off x="118753" y="1497496"/>
            <a:ext cx="4572517" cy="3961977"/>
          </a:xfrm>
        </p:spPr>
        <p:txBody>
          <a:bodyPr>
            <a:noAutofit/>
          </a:bodyPr>
          <a:lstStyle/>
          <a:p>
            <a:r>
              <a:rPr lang="en-US" dirty="0"/>
              <a:t>The more educated regions have more formal establishments per capita, more formal employees both relative to population and relative to the number of establishments, and more formal employees employed in large firms relative to population</a:t>
            </a:r>
          </a:p>
          <a:p>
            <a:r>
              <a:rPr lang="en-US" dirty="0"/>
              <a:t>Transition to a formal economy appears to be driven by human capital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1270" y="958037"/>
            <a:ext cx="7231556" cy="5395261"/>
          </a:xfrm>
        </p:spPr>
      </p:pic>
    </p:spTree>
    <p:extLst>
      <p:ext uri="{BB962C8B-B14F-4D97-AF65-F5344CB8AC3E}">
        <p14:creationId xmlns:p14="http://schemas.microsoft.com/office/powerpoint/2010/main" val="423353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Facts About the Informal Economy</a:t>
            </a:r>
            <a:endParaRPr lang="en-US" dirty="0"/>
          </a:p>
        </p:txBody>
      </p:sp>
      <p:sp>
        <p:nvSpPr>
          <p:cNvPr id="3" name="Content Placeholder 2"/>
          <p:cNvSpPr>
            <a:spLocks noGrp="1"/>
          </p:cNvSpPr>
          <p:nvPr>
            <p:ph idx="1"/>
          </p:nvPr>
        </p:nvSpPr>
        <p:spPr>
          <a:xfrm>
            <a:off x="1130270" y="1662546"/>
            <a:ext cx="9603275" cy="4275116"/>
          </a:xfrm>
        </p:spPr>
        <p:txBody>
          <a:bodyPr>
            <a:noAutofit/>
          </a:bodyPr>
          <a:lstStyle/>
          <a:p>
            <a:pPr marL="457200" indent="-457200">
              <a:buFont typeface="+mj-lt"/>
              <a:buAutoNum type="arabicPeriod"/>
            </a:pPr>
            <a:r>
              <a:rPr lang="en-US" sz="2800" dirty="0" smtClean="0"/>
              <a:t>The informal economy is huge</a:t>
            </a:r>
          </a:p>
          <a:p>
            <a:pPr marL="457200" indent="-457200">
              <a:buFont typeface="+mj-lt"/>
              <a:buAutoNum type="arabicPeriod"/>
            </a:pPr>
            <a:r>
              <a:rPr lang="en-US" sz="2800" dirty="0" smtClean="0"/>
              <a:t>It has extremely low productivity compared to the formal economy</a:t>
            </a:r>
          </a:p>
          <a:p>
            <a:pPr marL="457200" indent="-457200">
              <a:buFont typeface="+mj-lt"/>
              <a:buAutoNum type="arabicPeriod"/>
            </a:pPr>
            <a:r>
              <a:rPr lang="en-US" sz="2800" dirty="0" smtClean="0"/>
              <a:t>Regulation is not what keeps informal firms down</a:t>
            </a:r>
          </a:p>
          <a:p>
            <a:pPr marL="457200" indent="-457200">
              <a:buFont typeface="+mj-lt"/>
              <a:buAutoNum type="arabicPeriod"/>
            </a:pPr>
            <a:r>
              <a:rPr lang="en-US" sz="2800" dirty="0" smtClean="0"/>
              <a:t>Informal firms rarely become formal</a:t>
            </a:r>
          </a:p>
          <a:p>
            <a:pPr marL="457200" indent="-457200">
              <a:buFont typeface="+mj-lt"/>
              <a:buAutoNum type="arabicPeriod"/>
            </a:pPr>
            <a:r>
              <a:rPr lang="en-US" sz="2800" dirty="0" smtClean="0"/>
              <a:t>As countries develop, informality becomes less important</a:t>
            </a:r>
          </a:p>
        </p:txBody>
      </p:sp>
    </p:spTree>
    <p:extLst>
      <p:ext uri="{BB962C8B-B14F-4D97-AF65-F5344CB8AC3E}">
        <p14:creationId xmlns:p14="http://schemas.microsoft.com/office/powerpoint/2010/main" val="1538776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459840"/>
          </a:xfrm>
        </p:spPr>
        <p:txBody>
          <a:bodyPr>
            <a:normAutofit fontScale="90000"/>
          </a:bodyPr>
          <a:lstStyle/>
          <a:p>
            <a:r>
              <a:rPr lang="en-US" b="1" dirty="0" smtClean="0"/>
              <a:t>                              Conclusion</a:t>
            </a:r>
            <a:endParaRPr lang="en-US" b="1" dirty="0"/>
          </a:p>
        </p:txBody>
      </p:sp>
      <p:sp>
        <p:nvSpPr>
          <p:cNvPr id="3" name="Content Placeholder 2"/>
          <p:cNvSpPr>
            <a:spLocks noGrp="1"/>
          </p:cNvSpPr>
          <p:nvPr>
            <p:ph idx="1"/>
          </p:nvPr>
        </p:nvSpPr>
        <p:spPr>
          <a:xfrm>
            <a:off x="285008" y="1413164"/>
            <a:ext cx="11459688" cy="5308270"/>
          </a:xfrm>
        </p:spPr>
        <p:txBody>
          <a:bodyPr>
            <a:normAutofit/>
          </a:bodyPr>
          <a:lstStyle/>
          <a:p>
            <a:r>
              <a:rPr lang="en-US" dirty="0" smtClean="0"/>
              <a:t>Evidence of dual view of informality</a:t>
            </a:r>
          </a:p>
          <a:p>
            <a:r>
              <a:rPr lang="en-US" dirty="0" smtClean="0"/>
              <a:t>Informal firms stay informal:  they hire informal workers, buy their inputs, and sell their products all for cash, they are unproductive and are unlikely to benefit from becoming formal</a:t>
            </a:r>
          </a:p>
          <a:p>
            <a:r>
              <a:rPr lang="en-US" dirty="0" smtClean="0"/>
              <a:t>Informality declines slowly with development</a:t>
            </a:r>
          </a:p>
          <a:p>
            <a:r>
              <a:rPr lang="en-US" dirty="0" smtClean="0"/>
              <a:t>Policy implications:  informal firms are extremely inefficient so there needs to be extreme caution with policies that impose on them any kind of additional costs</a:t>
            </a:r>
          </a:p>
          <a:p>
            <a:pPr lvl="1"/>
            <a:r>
              <a:rPr lang="en-US" dirty="0" smtClean="0"/>
              <a:t>Growth that kills the informal sector is driven by the formation and expansion of formal firms managed by educated entrepreneurs</a:t>
            </a:r>
          </a:p>
          <a:p>
            <a:pPr lvl="1"/>
            <a:r>
              <a:rPr lang="en-US" dirty="0" smtClean="0"/>
              <a:t>Policy message for how to grow the formal economy and shrink the informal one is to increase, whether through immigration or education and training, the supply of educated entrepreneurs</a:t>
            </a:r>
          </a:p>
        </p:txBody>
      </p:sp>
    </p:spTree>
    <p:extLst>
      <p:ext uri="{BB962C8B-B14F-4D97-AF65-F5344CB8AC3E}">
        <p14:creationId xmlns:p14="http://schemas.microsoft.com/office/powerpoint/2010/main" val="11085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Comments</a:t>
            </a:r>
            <a:endParaRPr lang="en-US" b="1" dirty="0"/>
          </a:p>
        </p:txBody>
      </p:sp>
      <p:sp>
        <p:nvSpPr>
          <p:cNvPr id="3" name="Content Placeholder 2"/>
          <p:cNvSpPr>
            <a:spLocks noGrp="1"/>
          </p:cNvSpPr>
          <p:nvPr>
            <p:ph idx="1"/>
          </p:nvPr>
        </p:nvSpPr>
        <p:spPr>
          <a:xfrm>
            <a:off x="261257" y="1733797"/>
            <a:ext cx="10472289" cy="3732548"/>
          </a:xfrm>
        </p:spPr>
        <p:txBody>
          <a:bodyPr>
            <a:noAutofit/>
          </a:bodyPr>
          <a:lstStyle/>
          <a:p>
            <a:r>
              <a:rPr lang="en-US" dirty="0" smtClean="0"/>
              <a:t>Value Added</a:t>
            </a:r>
          </a:p>
          <a:p>
            <a:pPr lvl="1"/>
            <a:r>
              <a:rPr lang="en-US" sz="2000" dirty="0" smtClean="0"/>
              <a:t>La Porta and Shleifer connects value added and quality of goods made by informal firms</a:t>
            </a:r>
          </a:p>
          <a:p>
            <a:pPr lvl="2"/>
            <a:r>
              <a:rPr lang="en-US" sz="2000" dirty="0" smtClean="0"/>
              <a:t>Value added per employee reflects low quality of products in informal sector</a:t>
            </a:r>
          </a:p>
          <a:p>
            <a:pPr lvl="2"/>
            <a:r>
              <a:rPr lang="en-US" sz="2000" dirty="0" smtClean="0"/>
              <a:t>Quality is hard to measure:  they use anecdotal evidence to describe ‘quality’ of products</a:t>
            </a:r>
          </a:p>
          <a:p>
            <a:pPr lvl="1"/>
            <a:r>
              <a:rPr lang="en-US" sz="2000" dirty="0" smtClean="0"/>
              <a:t>Productivity is calculated as value added per employee (sales net of expenditures on raw materials and energy)</a:t>
            </a:r>
          </a:p>
          <a:p>
            <a:pPr lvl="2"/>
            <a:r>
              <a:rPr lang="en-US" sz="2000" dirty="0" smtClean="0"/>
              <a:t>Productivity measured by output per worker instead of revenue per worker?</a:t>
            </a:r>
            <a:endParaRPr lang="en-US" sz="2000" dirty="0"/>
          </a:p>
        </p:txBody>
      </p:sp>
    </p:spTree>
    <p:extLst>
      <p:ext uri="{BB962C8B-B14F-4D97-AF65-F5344CB8AC3E}">
        <p14:creationId xmlns:p14="http://schemas.microsoft.com/office/powerpoint/2010/main" val="1064797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756723"/>
          </a:xfrm>
        </p:spPr>
        <p:txBody>
          <a:bodyPr/>
          <a:lstStyle/>
          <a:p>
            <a:r>
              <a:rPr lang="en-US" dirty="0" smtClean="0"/>
              <a:t>1. Huge Informal Economy</a:t>
            </a:r>
            <a:endParaRPr lang="en-US" dirty="0"/>
          </a:p>
        </p:txBody>
      </p:sp>
      <p:sp>
        <p:nvSpPr>
          <p:cNvPr id="3" name="Content Placeholder 2"/>
          <p:cNvSpPr>
            <a:spLocks noGrp="1"/>
          </p:cNvSpPr>
          <p:nvPr>
            <p:ph idx="1"/>
          </p:nvPr>
        </p:nvSpPr>
        <p:spPr>
          <a:xfrm>
            <a:off x="700644" y="1710047"/>
            <a:ext cx="10032901" cy="3756298"/>
          </a:xfrm>
        </p:spPr>
        <p:txBody>
          <a:bodyPr>
            <a:normAutofit/>
          </a:bodyPr>
          <a:lstStyle/>
          <a:p>
            <a:r>
              <a:rPr lang="en-US" sz="3200" dirty="0" smtClean="0"/>
              <a:t>Much of informality is in farming in both subsistence agriculture and informal sales of marketable crops</a:t>
            </a:r>
          </a:p>
          <a:p>
            <a:r>
              <a:rPr lang="en-US" sz="3200" dirty="0" smtClean="0"/>
              <a:t>Most forms of employment come from self-employed sellers/peddlers living at/near subsistence levels</a:t>
            </a:r>
          </a:p>
        </p:txBody>
      </p:sp>
    </p:spTree>
    <p:extLst>
      <p:ext uri="{BB962C8B-B14F-4D97-AF65-F5344CB8AC3E}">
        <p14:creationId xmlns:p14="http://schemas.microsoft.com/office/powerpoint/2010/main" val="1787836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8"/>
            <a:ext cx="9605635" cy="586558"/>
          </a:xfrm>
        </p:spPr>
        <p:txBody>
          <a:bodyPr/>
          <a:lstStyle/>
          <a:p>
            <a:r>
              <a:rPr lang="en-US" dirty="0" smtClean="0"/>
              <a:t>1. Huge Informal Economy</a:t>
            </a:r>
            <a:endParaRPr lang="en-US" dirty="0"/>
          </a:p>
        </p:txBody>
      </p:sp>
      <p:sp>
        <p:nvSpPr>
          <p:cNvPr id="3" name="Content Placeholder 2"/>
          <p:cNvSpPr>
            <a:spLocks noGrp="1"/>
          </p:cNvSpPr>
          <p:nvPr>
            <p:ph sz="half" idx="1"/>
          </p:nvPr>
        </p:nvSpPr>
        <p:spPr>
          <a:xfrm>
            <a:off x="1129166" y="1458097"/>
            <a:ext cx="3949461" cy="4001376"/>
          </a:xfrm>
        </p:spPr>
        <p:txBody>
          <a:bodyPr>
            <a:normAutofit fontScale="85000" lnSpcReduction="10000"/>
          </a:bodyPr>
          <a:lstStyle/>
          <a:p>
            <a:r>
              <a:rPr lang="en-US" dirty="0"/>
              <a:t>Even more established firms like repair shops, furniture and metal factories have apparent informalities</a:t>
            </a:r>
          </a:p>
          <a:p>
            <a:pPr lvl="1"/>
            <a:r>
              <a:rPr lang="en-US" dirty="0"/>
              <a:t>Don’t register and regulations are ignored</a:t>
            </a:r>
          </a:p>
          <a:p>
            <a:pPr lvl="1"/>
            <a:r>
              <a:rPr lang="en-US" dirty="0"/>
              <a:t>Make sales/pay for inputs including labor in cash</a:t>
            </a:r>
          </a:p>
          <a:p>
            <a:pPr lvl="1"/>
            <a:r>
              <a:rPr lang="en-US" dirty="0"/>
              <a:t>Don’t have bank accounts</a:t>
            </a:r>
          </a:p>
          <a:p>
            <a:pPr lvl="1"/>
            <a:r>
              <a:rPr lang="en-US" dirty="0"/>
              <a:t>Don</a:t>
            </a:r>
            <a:r>
              <a:rPr lang="uk-UA" dirty="0"/>
              <a:t>’</a:t>
            </a:r>
            <a:r>
              <a:rPr lang="en-US" dirty="0"/>
              <a:t>t pay </a:t>
            </a:r>
            <a:r>
              <a:rPr lang="en-US" dirty="0" smtClean="0"/>
              <a:t>taxes</a:t>
            </a:r>
            <a:endParaRPr lang="en-US" dirty="0"/>
          </a:p>
          <a:p>
            <a:r>
              <a:rPr lang="en-US" dirty="0"/>
              <a:t>Some registered firms hide some of their sales from authorities to reduce profit taxes</a:t>
            </a:r>
          </a:p>
          <a:p>
            <a:endParaRPr lang="en-US"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8627" y="1544596"/>
            <a:ext cx="6271847" cy="4383458"/>
          </a:xfrm>
        </p:spPr>
      </p:pic>
      <p:sp>
        <p:nvSpPr>
          <p:cNvPr id="7" name="Right Arrow 6"/>
          <p:cNvSpPr/>
          <p:nvPr/>
        </p:nvSpPr>
        <p:spPr>
          <a:xfrm rot="10800000">
            <a:off x="11143538" y="4062479"/>
            <a:ext cx="323531" cy="163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0800000">
            <a:off x="11143538" y="3572793"/>
            <a:ext cx="323531" cy="163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22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712520"/>
            <a:ext cx="9603275" cy="1045028"/>
          </a:xfrm>
        </p:spPr>
        <p:txBody>
          <a:bodyPr/>
          <a:lstStyle/>
          <a:p>
            <a:r>
              <a:rPr lang="en-US" dirty="0" smtClean="0"/>
              <a:t>2. Informal Firms are Small, Unproductive and Stagnant</a:t>
            </a:r>
            <a:endParaRPr lang="en-US" dirty="0"/>
          </a:p>
        </p:txBody>
      </p:sp>
      <p:sp>
        <p:nvSpPr>
          <p:cNvPr id="3" name="Content Placeholder 2"/>
          <p:cNvSpPr>
            <a:spLocks noGrp="1"/>
          </p:cNvSpPr>
          <p:nvPr>
            <p:ph idx="1"/>
          </p:nvPr>
        </p:nvSpPr>
        <p:spPr>
          <a:xfrm>
            <a:off x="831273" y="1555668"/>
            <a:ext cx="10854045" cy="4762005"/>
          </a:xfrm>
        </p:spPr>
        <p:txBody>
          <a:bodyPr>
            <a:noAutofit/>
          </a:bodyPr>
          <a:lstStyle/>
          <a:p>
            <a:r>
              <a:rPr lang="en-US" dirty="0" smtClean="0"/>
              <a:t>Informal firms are much smaller than formal firms</a:t>
            </a:r>
          </a:p>
          <a:p>
            <a:pPr marL="685800" lvl="2">
              <a:spcBef>
                <a:spcPts val="1000"/>
              </a:spcBef>
            </a:pPr>
            <a:r>
              <a:rPr lang="en-US" sz="2000" dirty="0"/>
              <a:t>Average formal firm employs 126 people vs informal firm employs </a:t>
            </a:r>
            <a:r>
              <a:rPr lang="en-US" sz="2000" dirty="0" smtClean="0"/>
              <a:t>4</a:t>
            </a:r>
          </a:p>
          <a:p>
            <a:r>
              <a:rPr lang="en-US" dirty="0"/>
              <a:t>Informal firms are much less productive</a:t>
            </a:r>
          </a:p>
          <a:p>
            <a:pPr lvl="1"/>
            <a:r>
              <a:rPr lang="en-US" sz="2000" dirty="0"/>
              <a:t>Productivity calculated as value added per employee (sales net of expenditures on raw materials and energy)</a:t>
            </a:r>
          </a:p>
          <a:p>
            <a:r>
              <a:rPr lang="en-US" dirty="0"/>
              <a:t>Huge difference between informal firms and formal firms of the same size</a:t>
            </a:r>
          </a:p>
          <a:p>
            <a:r>
              <a:rPr lang="en-US" dirty="0"/>
              <a:t>Averaging across countries, wages in informal firms are ½ of those in small formal firms and less than 1/3 of those in large formal firms</a:t>
            </a:r>
          </a:p>
          <a:p>
            <a:r>
              <a:rPr lang="en-US" dirty="0"/>
              <a:t>Low added value per employee in informal sector reflects the extremely low quality of products by informal </a:t>
            </a:r>
            <a:r>
              <a:rPr lang="en-US" dirty="0" smtClean="0"/>
              <a:t>firms</a:t>
            </a:r>
            <a:endParaRPr lang="en-US" dirty="0"/>
          </a:p>
        </p:txBody>
      </p:sp>
    </p:spTree>
    <p:extLst>
      <p:ext uri="{BB962C8B-B14F-4D97-AF65-F5344CB8AC3E}">
        <p14:creationId xmlns:p14="http://schemas.microsoft.com/office/powerpoint/2010/main" val="1346027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08" y="-79676"/>
            <a:ext cx="11222182" cy="6675521"/>
          </a:xfrm>
        </p:spPr>
      </p:pic>
    </p:spTree>
    <p:extLst>
      <p:ext uri="{BB962C8B-B14F-4D97-AF65-F5344CB8AC3E}">
        <p14:creationId xmlns:p14="http://schemas.microsoft.com/office/powerpoint/2010/main" val="966538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Informal Firms are Small, Unproductive and Stagnant</a:t>
            </a:r>
          </a:p>
        </p:txBody>
      </p:sp>
      <p:sp>
        <p:nvSpPr>
          <p:cNvPr id="3" name="Content Placeholder 2"/>
          <p:cNvSpPr>
            <a:spLocks noGrp="1"/>
          </p:cNvSpPr>
          <p:nvPr>
            <p:ph idx="1"/>
          </p:nvPr>
        </p:nvSpPr>
        <p:spPr>
          <a:xfrm>
            <a:off x="1130270" y="2171769"/>
            <a:ext cx="3441729" cy="3294576"/>
          </a:xfrm>
        </p:spPr>
        <p:txBody>
          <a:bodyPr>
            <a:normAutofit/>
          </a:bodyPr>
          <a:lstStyle/>
          <a:p>
            <a:r>
              <a:rPr lang="en-US" sz="2400" dirty="0" smtClean="0"/>
              <a:t>Differences in the human capital (education) of workers are small</a:t>
            </a:r>
          </a:p>
          <a:p>
            <a:r>
              <a:rPr lang="en-US" sz="2400" dirty="0" smtClean="0"/>
              <a:t>However, big difference in human capital of managers</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078" y="1425039"/>
            <a:ext cx="7180371" cy="5213267"/>
          </a:xfrm>
          <a:prstGeom prst="rect">
            <a:avLst/>
          </a:prstGeom>
        </p:spPr>
      </p:pic>
    </p:spTree>
    <p:extLst>
      <p:ext uri="{BB962C8B-B14F-4D97-AF65-F5344CB8AC3E}">
        <p14:creationId xmlns:p14="http://schemas.microsoft.com/office/powerpoint/2010/main" val="2067616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40" y="760022"/>
            <a:ext cx="10830296" cy="783770"/>
          </a:xfrm>
        </p:spPr>
        <p:txBody>
          <a:bodyPr/>
          <a:lstStyle/>
          <a:p>
            <a:r>
              <a:rPr lang="en-US" dirty="0" smtClean="0"/>
              <a:t>3. Regulation is Not What Keeps Informal Firms Down</a:t>
            </a:r>
            <a:endParaRPr lang="en-US" dirty="0"/>
          </a:p>
        </p:txBody>
      </p:sp>
      <p:sp>
        <p:nvSpPr>
          <p:cNvPr id="3" name="Content Placeholder 2"/>
          <p:cNvSpPr>
            <a:spLocks noGrp="1"/>
          </p:cNvSpPr>
          <p:nvPr>
            <p:ph idx="1"/>
          </p:nvPr>
        </p:nvSpPr>
        <p:spPr>
          <a:xfrm>
            <a:off x="308757" y="1674421"/>
            <a:ext cx="11530941" cy="3791924"/>
          </a:xfrm>
        </p:spPr>
        <p:txBody>
          <a:bodyPr>
            <a:noAutofit/>
          </a:bodyPr>
          <a:lstStyle/>
          <a:p>
            <a:r>
              <a:rPr lang="en-US" sz="2400" dirty="0" smtClean="0"/>
              <a:t>Although informal firms avoid taxes and registration costs, government regulations are distant concerns</a:t>
            </a:r>
          </a:p>
          <a:p>
            <a:r>
              <a:rPr lang="en-US" sz="2400" dirty="0" smtClean="0"/>
              <a:t>Fewer than 10% of either informal or formal firms worry about corruption, business licensing and permits, or the legal system</a:t>
            </a:r>
          </a:p>
          <a:p>
            <a:r>
              <a:rPr lang="en-US" sz="2400" dirty="0" smtClean="0"/>
              <a:t>Lack of land is a bigger issue for informal firms because most occupy their premises illegally and fear eviction</a:t>
            </a:r>
          </a:p>
          <a:p>
            <a:r>
              <a:rPr lang="en-US" sz="2400" dirty="0" smtClean="0"/>
              <a:t>Informal firms face problems of corruption, police abuse, and crime</a:t>
            </a:r>
          </a:p>
          <a:p>
            <a:pPr lvl="1"/>
            <a:r>
              <a:rPr lang="en-US" sz="2400" dirty="0" smtClean="0"/>
              <a:t>Don’t believe that formality will address these issues and firms will face these issues anyhow</a:t>
            </a:r>
          </a:p>
        </p:txBody>
      </p:sp>
    </p:spTree>
    <p:extLst>
      <p:ext uri="{BB962C8B-B14F-4D97-AF65-F5344CB8AC3E}">
        <p14:creationId xmlns:p14="http://schemas.microsoft.com/office/powerpoint/2010/main" val="2050200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736270"/>
            <a:ext cx="9603275" cy="866899"/>
          </a:xfrm>
        </p:spPr>
        <p:txBody>
          <a:bodyPr/>
          <a:lstStyle/>
          <a:p>
            <a:r>
              <a:rPr lang="en-US" dirty="0" smtClean="0"/>
              <a:t>4. Informal Firms Rarely Become Formal</a:t>
            </a:r>
            <a:endParaRPr lang="en-US" dirty="0"/>
          </a:p>
        </p:txBody>
      </p:sp>
      <p:sp>
        <p:nvSpPr>
          <p:cNvPr id="3" name="Content Placeholder 2"/>
          <p:cNvSpPr>
            <a:spLocks noGrp="1"/>
          </p:cNvSpPr>
          <p:nvPr>
            <p:ph idx="1"/>
          </p:nvPr>
        </p:nvSpPr>
        <p:spPr>
          <a:xfrm>
            <a:off x="415636" y="1603169"/>
            <a:ext cx="11067803" cy="3863176"/>
          </a:xfrm>
        </p:spPr>
        <p:txBody>
          <a:bodyPr>
            <a:normAutofit/>
          </a:bodyPr>
          <a:lstStyle/>
          <a:p>
            <a:r>
              <a:rPr lang="en-US" sz="2800" dirty="0" smtClean="0"/>
              <a:t>On average, 91% of registered firms started out as registered</a:t>
            </a:r>
          </a:p>
          <a:p>
            <a:r>
              <a:rPr lang="en-US" sz="2800" dirty="0" smtClean="0"/>
              <a:t>An averaged surveyed informal firm has been in business for around a decade with no attempt to become formal</a:t>
            </a:r>
          </a:p>
          <a:p>
            <a:r>
              <a:rPr lang="en-US" sz="2800" dirty="0" smtClean="0"/>
              <a:t>Informal firms inhabit an economic space of their own, disconnected from the formal space</a:t>
            </a:r>
            <a:endParaRPr lang="en-US" sz="2800" dirty="0"/>
          </a:p>
        </p:txBody>
      </p:sp>
    </p:spTree>
    <p:extLst>
      <p:ext uri="{BB962C8B-B14F-4D97-AF65-F5344CB8AC3E}">
        <p14:creationId xmlns:p14="http://schemas.microsoft.com/office/powerpoint/2010/main" val="657879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1608</TotalTime>
  <Words>1487</Words>
  <Application>Microsoft Office PowerPoint</Application>
  <PresentationFormat>Custom</PresentationFormat>
  <Paragraphs>109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Informality and Development</vt:lpstr>
      <vt:lpstr>Five Facts About the Informal Economy</vt:lpstr>
      <vt:lpstr>1. Huge Informal Economy</vt:lpstr>
      <vt:lpstr>1. Huge Informal Economy</vt:lpstr>
      <vt:lpstr>2. Informal Firms are Small, Unproductive and Stagnant</vt:lpstr>
      <vt:lpstr>PowerPoint Presentation</vt:lpstr>
      <vt:lpstr>2. Informal Firms are Small, Unproductive and Stagnant</vt:lpstr>
      <vt:lpstr>3. Regulation is Not What Keeps Informal Firms Down</vt:lpstr>
      <vt:lpstr>4. Informal Firms Rarely Become Formal</vt:lpstr>
      <vt:lpstr>4. Informal Firms Rarely Become Formal</vt:lpstr>
      <vt:lpstr>5.  As Countries Develop, Informality Becomes Less Important</vt:lpstr>
      <vt:lpstr>Dual View of Informality</vt:lpstr>
      <vt:lpstr>Dual View of Informality</vt:lpstr>
      <vt:lpstr>Economic Forces of Dualism</vt:lpstr>
      <vt:lpstr>Economic Forces of Dualism</vt:lpstr>
      <vt:lpstr>The Model</vt:lpstr>
      <vt:lpstr>PowerPoint Presentation</vt:lpstr>
      <vt:lpstr>Peru</vt:lpstr>
      <vt:lpstr>Supply Side</vt:lpstr>
      <vt:lpstr>                              Conclusion</vt:lpstr>
      <vt:lpstr>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Informality and Development</dc:title>
  <dc:creator>justindang1995@gmail.com</dc:creator>
  <cp:lastModifiedBy>Jeffrey Nugent</cp:lastModifiedBy>
  <cp:revision>48</cp:revision>
  <dcterms:created xsi:type="dcterms:W3CDTF">2017-02-07T21:15:03Z</dcterms:created>
  <dcterms:modified xsi:type="dcterms:W3CDTF">2017-02-21T23:34:18Z</dcterms:modified>
</cp:coreProperties>
</file>