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01" r:id="rId18"/>
    <p:sldId id="302" r:id="rId19"/>
    <p:sldId id="303" r:id="rId20"/>
    <p:sldId id="304" r:id="rId21"/>
    <p:sldId id="306" r:id="rId22"/>
    <p:sldId id="307" r:id="rId23"/>
    <p:sldId id="308" r:id="rId24"/>
    <p:sldId id="309" r:id="rId25"/>
    <p:sldId id="310" r:id="rId26"/>
    <p:sldId id="305" r:id="rId27"/>
    <p:sldId id="312" r:id="rId28"/>
    <p:sldId id="311" r:id="rId29"/>
    <p:sldId id="315" r:id="rId30"/>
    <p:sldId id="316" r:id="rId31"/>
    <p:sldId id="335" r:id="rId32"/>
    <p:sldId id="314" r:id="rId33"/>
    <p:sldId id="33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1B8"/>
    <a:srgbClr val="1743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3"/>
    <p:restoredTop sz="94671"/>
  </p:normalViewPr>
  <p:slideViewPr>
    <p:cSldViewPr snapToGrid="0" snapToObjects="1">
      <p:cViewPr varScale="1">
        <p:scale>
          <a:sx n="72" d="100"/>
          <a:sy n="72" d="100"/>
        </p:scale>
        <p:origin x="1467" y="43"/>
      </p:cViewPr>
      <p:guideLst/>
    </p:cSldViewPr>
  </p:slideViewPr>
  <p:notesTextViewPr>
    <p:cViewPr>
      <p:scale>
        <a:sx n="1" d="1"/>
        <a:sy n="1" d="1"/>
      </p:scale>
      <p:origin x="0" y="-213"/>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Work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0246-4C66-A275-5F5CFC87D8AE}"/>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0246-4C66-A275-5F5CFC87D8AE}"/>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0246-4C66-A275-5F5CFC87D8AE}"/>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0246-4C66-A275-5F5CFC87D8AE}"/>
                </c:ext>
              </c:extLst>
            </c:dLbl>
            <c:dLbl>
              <c:idx val="1"/>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0246-4C66-A275-5F5CFC87D8AE}"/>
                </c:ext>
              </c:extLst>
            </c:dLbl>
            <c:dLbl>
              <c:idx val="2"/>
              <c:layout>
                <c:manualLayout>
                  <c:x val="-4.0435458786936197E-2"/>
                  <c:y val="3.9370078740157497E-3"/>
                </c:manualLayout>
              </c:layout>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5213689482470802"/>
                      <c:h val="0.30017732035464101"/>
                    </c:manualLayout>
                  </c15:layout>
                </c:ext>
                <c:ext xmlns:c16="http://schemas.microsoft.com/office/drawing/2014/chart" uri="{C3380CC4-5D6E-409C-BE32-E72D297353CC}">
                  <c16:uniqueId val="{00000005-0246-4C66-A275-5F5CFC87D8AE}"/>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[Workbook1]Sheet1!$A$2:$A$4</c:f>
              <c:strCache>
                <c:ptCount val="3"/>
                <c:pt idx="0">
                  <c:v>private nonprofit hospitals 58%</c:v>
                </c:pt>
                <c:pt idx="1">
                  <c:v>private for-profit hospitals 21%</c:v>
                </c:pt>
                <c:pt idx="2">
                  <c:v>government hospitals 21%</c:v>
                </c:pt>
              </c:strCache>
            </c:strRef>
          </c:cat>
          <c:val>
            <c:numRef>
              <c:f>[Workbook1]Sheet1!$B$2:$B$4</c:f>
              <c:numCache>
                <c:formatCode>General</c:formatCode>
                <c:ptCount val="3"/>
                <c:pt idx="0">
                  <c:v>0.57999999999999996</c:v>
                </c:pt>
                <c:pt idx="1">
                  <c:v>0.21</c:v>
                </c:pt>
                <c:pt idx="2">
                  <c:v>0.21</c:v>
                </c:pt>
              </c:numCache>
            </c:numRef>
          </c:val>
          <c:extLst>
            <c:ext xmlns:c16="http://schemas.microsoft.com/office/drawing/2014/chart" uri="{C3380CC4-5D6E-409C-BE32-E72D297353CC}">
              <c16:uniqueId val="{00000006-0246-4C66-A275-5F5CFC87D8AE}"/>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1C46A-FADA-6B45-A11A-1533691E9A83}" type="datetimeFigureOut">
              <a:rPr lang="en-US" smtClean="0"/>
              <a:t>3/23/2017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A64CF-14D6-B241-9C6D-C86DF3151AF9}" type="slidenum">
              <a:rPr lang="en-US" smtClean="0"/>
              <a:t>‹#›</a:t>
            </a:fld>
            <a:endParaRPr lang="en-US"/>
          </a:p>
        </p:txBody>
      </p:sp>
    </p:spTree>
    <p:extLst>
      <p:ext uri="{BB962C8B-B14F-4D97-AF65-F5344CB8AC3E}">
        <p14:creationId xmlns:p14="http://schemas.microsoft.com/office/powerpoint/2010/main" val="50994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1</a:t>
            </a:fld>
            <a:endParaRPr lang="en-US"/>
          </a:p>
        </p:txBody>
      </p:sp>
    </p:spTree>
    <p:extLst>
      <p:ext uri="{BB962C8B-B14F-4D97-AF65-F5344CB8AC3E}">
        <p14:creationId xmlns:p14="http://schemas.microsoft.com/office/powerpoint/2010/main" val="1470421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10</a:t>
            </a:fld>
            <a:endParaRPr lang="en-US"/>
          </a:p>
        </p:txBody>
      </p:sp>
    </p:spTree>
    <p:extLst>
      <p:ext uri="{BB962C8B-B14F-4D97-AF65-F5344CB8AC3E}">
        <p14:creationId xmlns:p14="http://schemas.microsoft.com/office/powerpoint/2010/main" val="2064318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Two firms might agree to divide a city in half and serve </a:t>
            </a:r>
            <a:r>
              <a:rPr lang="en-US" dirty="0" err="1"/>
              <a:t>spearate</a:t>
            </a:r>
            <a:r>
              <a:rPr lang="en-US" dirty="0"/>
              <a:t> halves  to economize on resources</a:t>
            </a:r>
          </a:p>
          <a:p>
            <a:endParaRPr lang="en-US" dirty="0"/>
          </a:p>
        </p:txBody>
      </p:sp>
      <p:sp>
        <p:nvSpPr>
          <p:cNvPr id="4" name="Slide Number Placeholder 3"/>
          <p:cNvSpPr>
            <a:spLocks noGrp="1"/>
          </p:cNvSpPr>
          <p:nvPr>
            <p:ph type="sldNum" sz="quarter" idx="10"/>
          </p:nvPr>
        </p:nvSpPr>
        <p:spPr/>
        <p:txBody>
          <a:bodyPr/>
          <a:lstStyle/>
          <a:p>
            <a:fld id="{E6FA64CF-14D6-B241-9C6D-C86DF3151AF9}" type="slidenum">
              <a:rPr lang="en-US" smtClean="0"/>
              <a:t>11</a:t>
            </a:fld>
            <a:endParaRPr lang="en-US"/>
          </a:p>
        </p:txBody>
      </p:sp>
    </p:spTree>
    <p:extLst>
      <p:ext uri="{BB962C8B-B14F-4D97-AF65-F5344CB8AC3E}">
        <p14:creationId xmlns:p14="http://schemas.microsoft.com/office/powerpoint/2010/main" val="359362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12</a:t>
            </a:fld>
            <a:endParaRPr lang="en-US"/>
          </a:p>
        </p:txBody>
      </p:sp>
    </p:spTree>
    <p:extLst>
      <p:ext uri="{BB962C8B-B14F-4D97-AF65-F5344CB8AC3E}">
        <p14:creationId xmlns:p14="http://schemas.microsoft.com/office/powerpoint/2010/main" val="3539002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13</a:t>
            </a:fld>
            <a:endParaRPr lang="en-US"/>
          </a:p>
        </p:txBody>
      </p:sp>
    </p:spTree>
    <p:extLst>
      <p:ext uri="{BB962C8B-B14F-4D97-AF65-F5344CB8AC3E}">
        <p14:creationId xmlns:p14="http://schemas.microsoft.com/office/powerpoint/2010/main" val="394244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14</a:t>
            </a:fld>
            <a:endParaRPr lang="en-US"/>
          </a:p>
        </p:txBody>
      </p:sp>
    </p:spTree>
    <p:extLst>
      <p:ext uri="{BB962C8B-B14F-4D97-AF65-F5344CB8AC3E}">
        <p14:creationId xmlns:p14="http://schemas.microsoft.com/office/powerpoint/2010/main" val="192702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15</a:t>
            </a:fld>
            <a:endParaRPr lang="en-US"/>
          </a:p>
        </p:txBody>
      </p:sp>
    </p:spTree>
    <p:extLst>
      <p:ext uri="{BB962C8B-B14F-4D97-AF65-F5344CB8AC3E}">
        <p14:creationId xmlns:p14="http://schemas.microsoft.com/office/powerpoint/2010/main" val="3382365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16</a:t>
            </a:fld>
            <a:endParaRPr lang="en-US"/>
          </a:p>
        </p:txBody>
      </p:sp>
    </p:spTree>
    <p:extLst>
      <p:ext uri="{BB962C8B-B14F-4D97-AF65-F5344CB8AC3E}">
        <p14:creationId xmlns:p14="http://schemas.microsoft.com/office/powerpoint/2010/main" val="888297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With this output preference, firms are allowed to account for an externality of production</a:t>
            </a:r>
          </a:p>
          <a:p>
            <a:r>
              <a:rPr lang="en-US" dirty="0"/>
              <a:t>They will charge a lower price than their profit-maximizing price to provide more service due to the externality</a:t>
            </a:r>
          </a:p>
          <a:p>
            <a:r>
              <a:rPr lang="en-US" dirty="0"/>
              <a:t>However, paper shows that even with such altruists firms, competition still maximizes social benefits</a:t>
            </a:r>
          </a:p>
        </p:txBody>
      </p:sp>
      <p:sp>
        <p:nvSpPr>
          <p:cNvPr id="4" name="Slide Number Placeholder 3"/>
          <p:cNvSpPr>
            <a:spLocks noGrp="1"/>
          </p:cNvSpPr>
          <p:nvPr>
            <p:ph type="sldNum" sz="quarter" idx="10"/>
          </p:nvPr>
        </p:nvSpPr>
        <p:spPr/>
        <p:txBody>
          <a:bodyPr/>
          <a:lstStyle/>
          <a:p>
            <a:fld id="{E6FA64CF-14D6-B241-9C6D-C86DF3151AF9}" type="slidenum">
              <a:rPr lang="en-US" smtClean="0"/>
              <a:t>17</a:t>
            </a:fld>
            <a:endParaRPr lang="en-US"/>
          </a:p>
        </p:txBody>
      </p:sp>
    </p:spTree>
    <p:extLst>
      <p:ext uri="{BB962C8B-B14F-4D97-AF65-F5344CB8AC3E}">
        <p14:creationId xmlns:p14="http://schemas.microsoft.com/office/powerpoint/2010/main" val="392293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However, this paper found that the previous conclusion will be reversed if its assumptions are relaxed a bit</a:t>
            </a:r>
          </a:p>
          <a:p>
            <a:r>
              <a:rPr lang="en-US" dirty="0"/>
              <a:t>First assumption, that is firms are “rich altruists”. Under competition, they charge p1=c and p2=c-a for two groups. Here, firms are losing money, and if there is financial restraints, they could only charge uniform price of p = c and provide no service to poor people. </a:t>
            </a:r>
          </a:p>
        </p:txBody>
      </p:sp>
      <p:sp>
        <p:nvSpPr>
          <p:cNvPr id="4" name="Slide Number Placeholder 3"/>
          <p:cNvSpPr>
            <a:spLocks noGrp="1"/>
          </p:cNvSpPr>
          <p:nvPr>
            <p:ph type="sldNum" sz="quarter" idx="10"/>
          </p:nvPr>
        </p:nvSpPr>
        <p:spPr/>
        <p:txBody>
          <a:bodyPr/>
          <a:lstStyle/>
          <a:p>
            <a:fld id="{E6FA64CF-14D6-B241-9C6D-C86DF3151AF9}" type="slidenum">
              <a:rPr lang="en-US" smtClean="0"/>
              <a:t>18</a:t>
            </a:fld>
            <a:endParaRPr lang="en-US"/>
          </a:p>
        </p:txBody>
      </p:sp>
    </p:spTree>
    <p:extLst>
      <p:ext uri="{BB962C8B-B14F-4D97-AF65-F5344CB8AC3E}">
        <p14:creationId xmlns:p14="http://schemas.microsoft.com/office/powerpoint/2010/main" val="1761520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new hypothesis given by authors are: </a:t>
            </a:r>
          </a:p>
          <a:p>
            <a:r>
              <a:rPr lang="en-US" dirty="0"/>
              <a:t>So firms can use the profits from the rich to subsidize the uncompensated care for the poor</a:t>
            </a:r>
          </a:p>
          <a:p>
            <a:r>
              <a:rPr lang="en-US" dirty="0"/>
              <a:t>If one firm raise the price, another firm will grab all the </a:t>
            </a:r>
            <a:r>
              <a:rPr lang="en-US"/>
              <a:t>rich people market</a:t>
            </a:r>
            <a:endParaRPr lang="en-US" dirty="0"/>
          </a:p>
        </p:txBody>
      </p:sp>
      <p:sp>
        <p:nvSpPr>
          <p:cNvPr id="4" name="Slide Number Placeholder 3"/>
          <p:cNvSpPr>
            <a:spLocks noGrp="1"/>
          </p:cNvSpPr>
          <p:nvPr>
            <p:ph type="sldNum" sz="quarter" idx="10"/>
          </p:nvPr>
        </p:nvSpPr>
        <p:spPr/>
        <p:txBody>
          <a:bodyPr/>
          <a:lstStyle/>
          <a:p>
            <a:fld id="{E6FA64CF-14D6-B241-9C6D-C86DF3151AF9}" type="slidenum">
              <a:rPr lang="en-US" smtClean="0"/>
              <a:t>19</a:t>
            </a:fld>
            <a:endParaRPr lang="en-US"/>
          </a:p>
        </p:txBody>
      </p:sp>
    </p:spTree>
    <p:extLst>
      <p:ext uri="{BB962C8B-B14F-4D97-AF65-F5344CB8AC3E}">
        <p14:creationId xmlns:p14="http://schemas.microsoft.com/office/powerpoint/2010/main" val="76389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a:t>
            </a:fld>
            <a:endParaRPr lang="en-US"/>
          </a:p>
        </p:txBody>
      </p:sp>
    </p:spTree>
    <p:extLst>
      <p:ext uri="{BB962C8B-B14F-4D97-AF65-F5344CB8AC3E}">
        <p14:creationId xmlns:p14="http://schemas.microsoft.com/office/powerpoint/2010/main" val="939778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20</a:t>
            </a:fld>
            <a:endParaRPr lang="en-US"/>
          </a:p>
        </p:txBody>
      </p:sp>
    </p:spTree>
    <p:extLst>
      <p:ext uri="{BB962C8B-B14F-4D97-AF65-F5344CB8AC3E}">
        <p14:creationId xmlns:p14="http://schemas.microsoft.com/office/powerpoint/2010/main" val="1316766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21</a:t>
            </a:fld>
            <a:endParaRPr lang="en-US"/>
          </a:p>
        </p:txBody>
      </p:sp>
    </p:spTree>
    <p:extLst>
      <p:ext uri="{BB962C8B-B14F-4D97-AF65-F5344CB8AC3E}">
        <p14:creationId xmlns:p14="http://schemas.microsoft.com/office/powerpoint/2010/main" val="1633864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22</a:t>
            </a:fld>
            <a:endParaRPr lang="en-US"/>
          </a:p>
        </p:txBody>
      </p:sp>
    </p:spTree>
    <p:extLst>
      <p:ext uri="{BB962C8B-B14F-4D97-AF65-F5344CB8AC3E}">
        <p14:creationId xmlns:p14="http://schemas.microsoft.com/office/powerpoint/2010/main" val="1312151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23</a:t>
            </a:fld>
            <a:endParaRPr lang="en-US"/>
          </a:p>
        </p:txBody>
      </p:sp>
    </p:spTree>
    <p:extLst>
      <p:ext uri="{BB962C8B-B14F-4D97-AF65-F5344CB8AC3E}">
        <p14:creationId xmlns:p14="http://schemas.microsoft.com/office/powerpoint/2010/main" val="1728648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24</a:t>
            </a:fld>
            <a:endParaRPr lang="en-US"/>
          </a:p>
        </p:txBody>
      </p:sp>
    </p:spTree>
    <p:extLst>
      <p:ext uri="{BB962C8B-B14F-4D97-AF65-F5344CB8AC3E}">
        <p14:creationId xmlns:p14="http://schemas.microsoft.com/office/powerpoint/2010/main" val="44425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25</a:t>
            </a:fld>
            <a:endParaRPr lang="en-US"/>
          </a:p>
        </p:txBody>
      </p:sp>
    </p:spTree>
    <p:extLst>
      <p:ext uri="{BB962C8B-B14F-4D97-AF65-F5344CB8AC3E}">
        <p14:creationId xmlns:p14="http://schemas.microsoft.com/office/powerpoint/2010/main" val="3755552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Disproportionately low share of total charity care provision, especially for volume measure</a:t>
            </a:r>
          </a:p>
          <a:p>
            <a:r>
              <a:rPr lang="en-US" dirty="0"/>
              <a:t>By theoretical model, the low level of charity care could be the result of competitive pressures that preclude cross-subsidizing uncompensated care</a:t>
            </a:r>
          </a:p>
          <a:p>
            <a:r>
              <a:rPr lang="en-US" dirty="0"/>
              <a:t>However, it also shows nonprofit hospitals face less competition</a:t>
            </a:r>
          </a:p>
          <a:p>
            <a:r>
              <a:rPr lang="en-US" dirty="0"/>
              <a:t>This casts doubt on the hypothesis that with greater market power, nonprofit hospitals generate bigger social benefits rather than the harm of less competition</a:t>
            </a:r>
          </a:p>
        </p:txBody>
      </p:sp>
      <p:sp>
        <p:nvSpPr>
          <p:cNvPr id="4" name="Slide Number Placeholder 3"/>
          <p:cNvSpPr>
            <a:spLocks noGrp="1"/>
          </p:cNvSpPr>
          <p:nvPr>
            <p:ph type="sldNum" sz="quarter" idx="10"/>
          </p:nvPr>
        </p:nvSpPr>
        <p:spPr/>
        <p:txBody>
          <a:bodyPr/>
          <a:lstStyle/>
          <a:p>
            <a:fld id="{E6FA64CF-14D6-B241-9C6D-C86DF3151AF9}" type="slidenum">
              <a:rPr lang="en-US" smtClean="0"/>
              <a:t>26</a:t>
            </a:fld>
            <a:endParaRPr lang="en-US"/>
          </a:p>
        </p:txBody>
      </p:sp>
    </p:spTree>
    <p:extLst>
      <p:ext uri="{BB962C8B-B14F-4D97-AF65-F5344CB8AC3E}">
        <p14:creationId xmlns:p14="http://schemas.microsoft.com/office/powerpoint/2010/main" val="3832219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27</a:t>
            </a:fld>
            <a:endParaRPr lang="en-US"/>
          </a:p>
        </p:txBody>
      </p:sp>
    </p:spTree>
    <p:extLst>
      <p:ext uri="{BB962C8B-B14F-4D97-AF65-F5344CB8AC3E}">
        <p14:creationId xmlns:p14="http://schemas.microsoft.com/office/powerpoint/2010/main" val="1548922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28</a:t>
            </a:fld>
            <a:endParaRPr lang="en-US"/>
          </a:p>
        </p:txBody>
      </p:sp>
    </p:spTree>
    <p:extLst>
      <p:ext uri="{BB962C8B-B14F-4D97-AF65-F5344CB8AC3E}">
        <p14:creationId xmlns:p14="http://schemas.microsoft.com/office/powerpoint/2010/main" val="68907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psychiatric care, rehabilitation, the emergency department, trauma services, burn care, and labor and delivery</a:t>
            </a:r>
            <a:endParaRPr lang="en-US" dirty="0"/>
          </a:p>
        </p:txBody>
      </p:sp>
      <p:sp>
        <p:nvSpPr>
          <p:cNvPr id="4" name="Slide Number Placeholder 3"/>
          <p:cNvSpPr>
            <a:spLocks noGrp="1"/>
          </p:cNvSpPr>
          <p:nvPr>
            <p:ph type="sldNum" sz="quarter" idx="10"/>
          </p:nvPr>
        </p:nvSpPr>
        <p:spPr/>
        <p:txBody>
          <a:bodyPr/>
          <a:lstStyle/>
          <a:p>
            <a:fld id="{E6FA64CF-14D6-B241-9C6D-C86DF3151AF9}" type="slidenum">
              <a:rPr lang="en-US" smtClean="0"/>
              <a:t>29</a:t>
            </a:fld>
            <a:endParaRPr lang="en-US"/>
          </a:p>
        </p:txBody>
      </p:sp>
    </p:spTree>
    <p:extLst>
      <p:ext uri="{BB962C8B-B14F-4D97-AF65-F5344CB8AC3E}">
        <p14:creationId xmlns:p14="http://schemas.microsoft.com/office/powerpoint/2010/main" val="360481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3</a:t>
            </a:fld>
            <a:endParaRPr lang="en-US"/>
          </a:p>
        </p:txBody>
      </p:sp>
    </p:spTree>
    <p:extLst>
      <p:ext uri="{BB962C8B-B14F-4D97-AF65-F5344CB8AC3E}">
        <p14:creationId xmlns:p14="http://schemas.microsoft.com/office/powerpoint/2010/main" val="798835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Increased market power does not lead to a hospital drawing uninsured patients from a broader area </a:t>
            </a:r>
          </a:p>
          <a:p>
            <a:r>
              <a:rPr lang="en-US" dirty="0"/>
              <a:t>suggests that there is a fixed volume of uninsured patients, irrespective of market power</a:t>
            </a:r>
          </a:p>
        </p:txBody>
      </p:sp>
      <p:sp>
        <p:nvSpPr>
          <p:cNvPr id="4" name="Slide Number Placeholder 3"/>
          <p:cNvSpPr>
            <a:spLocks noGrp="1"/>
          </p:cNvSpPr>
          <p:nvPr>
            <p:ph type="sldNum" sz="quarter" idx="10"/>
          </p:nvPr>
        </p:nvSpPr>
        <p:spPr/>
        <p:txBody>
          <a:bodyPr/>
          <a:lstStyle/>
          <a:p>
            <a:fld id="{E6FA64CF-14D6-B241-9C6D-C86DF3151AF9}" type="slidenum">
              <a:rPr lang="en-US" smtClean="0"/>
              <a:t>30</a:t>
            </a:fld>
            <a:endParaRPr lang="en-US"/>
          </a:p>
        </p:txBody>
      </p:sp>
    </p:spTree>
    <p:extLst>
      <p:ext uri="{BB962C8B-B14F-4D97-AF65-F5344CB8AC3E}">
        <p14:creationId xmlns:p14="http://schemas.microsoft.com/office/powerpoint/2010/main" val="3662973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31</a:t>
            </a:fld>
            <a:endParaRPr lang="en-US"/>
          </a:p>
        </p:txBody>
      </p:sp>
    </p:spTree>
    <p:extLst>
      <p:ext uri="{BB962C8B-B14F-4D97-AF65-F5344CB8AC3E}">
        <p14:creationId xmlns:p14="http://schemas.microsoft.com/office/powerpoint/2010/main" val="4250318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Bertrand competition assumption, uninsured patients who require immediate medical attention are legally enforced to be treated, so any hospital has to provide charity care</a:t>
            </a:r>
          </a:p>
          <a:p>
            <a:r>
              <a:rPr lang="en-US" dirty="0"/>
              <a:t>There could be other reasons for uninsured patients to go to hospitals, e.g. service quality, which might be positively correlated to concentration</a:t>
            </a:r>
          </a:p>
          <a:p>
            <a:r>
              <a:rPr lang="en-US" dirty="0"/>
              <a:t>Time spent on patients could be endogenous with patients’ condition. Insured patients may afford better medicines and recover faster. So this volume measurement may enlarge the charity service. </a:t>
            </a:r>
          </a:p>
          <a:p>
            <a:endParaRPr lang="en-US" dirty="0"/>
          </a:p>
        </p:txBody>
      </p:sp>
      <p:sp>
        <p:nvSpPr>
          <p:cNvPr id="4" name="Slide Number Placeholder 3"/>
          <p:cNvSpPr>
            <a:spLocks noGrp="1"/>
          </p:cNvSpPr>
          <p:nvPr>
            <p:ph type="sldNum" sz="quarter" idx="10"/>
          </p:nvPr>
        </p:nvSpPr>
        <p:spPr/>
        <p:txBody>
          <a:bodyPr/>
          <a:lstStyle/>
          <a:p>
            <a:fld id="{E6FA64CF-14D6-B241-9C6D-C86DF3151AF9}" type="slidenum">
              <a:rPr lang="en-US" smtClean="0"/>
              <a:t>32</a:t>
            </a:fld>
            <a:endParaRPr lang="en-US"/>
          </a:p>
        </p:txBody>
      </p:sp>
    </p:spTree>
    <p:extLst>
      <p:ext uri="{BB962C8B-B14F-4D97-AF65-F5344CB8AC3E}">
        <p14:creationId xmlns:p14="http://schemas.microsoft.com/office/powerpoint/2010/main" val="261164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4</a:t>
            </a:fld>
            <a:endParaRPr lang="en-US"/>
          </a:p>
        </p:txBody>
      </p:sp>
    </p:spTree>
    <p:extLst>
      <p:ext uri="{BB962C8B-B14F-4D97-AF65-F5344CB8AC3E}">
        <p14:creationId xmlns:p14="http://schemas.microsoft.com/office/powerpoint/2010/main" val="241719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5</a:t>
            </a:fld>
            <a:endParaRPr lang="en-US"/>
          </a:p>
        </p:txBody>
      </p:sp>
    </p:spTree>
    <p:extLst>
      <p:ext uri="{BB962C8B-B14F-4D97-AF65-F5344CB8AC3E}">
        <p14:creationId xmlns:p14="http://schemas.microsoft.com/office/powerpoint/2010/main" val="413661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6</a:t>
            </a:fld>
            <a:endParaRPr lang="en-US"/>
          </a:p>
        </p:txBody>
      </p:sp>
    </p:spTree>
    <p:extLst>
      <p:ext uri="{BB962C8B-B14F-4D97-AF65-F5344CB8AC3E}">
        <p14:creationId xmlns:p14="http://schemas.microsoft.com/office/powerpoint/2010/main" val="43605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7</a:t>
            </a:fld>
            <a:endParaRPr lang="en-US"/>
          </a:p>
        </p:txBody>
      </p:sp>
    </p:spTree>
    <p:extLst>
      <p:ext uri="{BB962C8B-B14F-4D97-AF65-F5344CB8AC3E}">
        <p14:creationId xmlns:p14="http://schemas.microsoft.com/office/powerpoint/2010/main" val="153695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8</a:t>
            </a:fld>
            <a:endParaRPr lang="en-US"/>
          </a:p>
        </p:txBody>
      </p:sp>
    </p:spTree>
    <p:extLst>
      <p:ext uri="{BB962C8B-B14F-4D97-AF65-F5344CB8AC3E}">
        <p14:creationId xmlns:p14="http://schemas.microsoft.com/office/powerpoint/2010/main" val="28992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A64CF-14D6-B241-9C6D-C86DF3151AF9}" type="slidenum">
              <a:rPr lang="en-US" smtClean="0"/>
              <a:t>9</a:t>
            </a:fld>
            <a:endParaRPr lang="en-US"/>
          </a:p>
        </p:txBody>
      </p:sp>
    </p:spTree>
    <p:extLst>
      <p:ext uri="{BB962C8B-B14F-4D97-AF65-F5344CB8AC3E}">
        <p14:creationId xmlns:p14="http://schemas.microsoft.com/office/powerpoint/2010/main" val="1811088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980D88-B045-9A47-B0F3-58DF12AFFCCD}" type="datetime1">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74308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4D629-1234-5243-AE6C-A4C117528B7A}" type="datetime1">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79070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6D140-4887-2F46-9932-A7DD0ABB8D15}" type="datetime1">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73753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443B-9DC0-A845-96AD-53F699F2DBE4}" type="datetime1">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134250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8367A-4601-DC48-AD03-77057653468D}" type="datetime1">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203301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DF1BB-E7DA-BD45-8EDF-2483B6C7D1AE}" type="datetime1">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22254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93CD4-CACB-1242-8A96-1A6CE92E2A8D}" type="datetime1">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15395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A5B8E-7A12-CE48-AD29-ABFF7605C82C}" type="datetime1">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163091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3B52A-D88A-274F-A7D9-5AC5F0149B22}" type="datetime1">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36039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8F537-6B16-E848-883F-EBC205B4CBB7}" type="datetime1">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127294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1E456-10DC-E243-A3ED-96EDE1488E1A}" type="datetime1">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3A4B2-DCE2-1746-88AF-829C7204ED64}" type="slidenum">
              <a:rPr lang="en-US" smtClean="0"/>
              <a:t>‹#›</a:t>
            </a:fld>
            <a:endParaRPr lang="en-US"/>
          </a:p>
        </p:txBody>
      </p:sp>
    </p:spTree>
    <p:extLst>
      <p:ext uri="{BB962C8B-B14F-4D97-AF65-F5344CB8AC3E}">
        <p14:creationId xmlns:p14="http://schemas.microsoft.com/office/powerpoint/2010/main" val="120469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21514-34EA-5F47-A4EC-2A3C18D2252D}" type="datetime1">
              <a:rPr lang="en-US" smtClean="0"/>
              <a:t>3/23/2017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3A4B2-DCE2-1746-88AF-829C7204ED64}" type="slidenum">
              <a:rPr lang="en-US" smtClean="0"/>
              <a:t>‹#›</a:t>
            </a:fld>
            <a:endParaRPr lang="en-US"/>
          </a:p>
        </p:txBody>
      </p:sp>
    </p:spTree>
    <p:extLst>
      <p:ext uri="{BB962C8B-B14F-4D97-AF65-F5344CB8AC3E}">
        <p14:creationId xmlns:p14="http://schemas.microsoft.com/office/powerpoint/2010/main" val="5190588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chart" Target="../charts/char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0" y="0"/>
            <a:ext cx="9144000" cy="3733800"/>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91840"/>
            <a:ext cx="2255520" cy="536448"/>
          </a:xfrm>
          <a:prstGeom prst="rect">
            <a:avLst/>
          </a:prstGeom>
        </p:spPr>
      </p:pic>
      <p:sp>
        <p:nvSpPr>
          <p:cNvPr id="32" name="Rectangle 31"/>
          <p:cNvSpPr/>
          <p:nvPr/>
        </p:nvSpPr>
        <p:spPr>
          <a:xfrm>
            <a:off x="451104" y="4072128"/>
            <a:ext cx="8583168" cy="954107"/>
          </a:xfrm>
          <a:prstGeom prst="rect">
            <a:avLst/>
          </a:prstGeom>
        </p:spPr>
        <p:txBody>
          <a:bodyPr wrap="square">
            <a:spAutoFit/>
          </a:bodyPr>
          <a:lstStyle/>
          <a:p>
            <a:r>
              <a:rPr lang="en-US" sz="2800" dirty="0">
                <a:latin typeface="Times New Roman" charset="0"/>
                <a:ea typeface="Times New Roman" charset="0"/>
                <a:cs typeface="Times New Roman" charset="0"/>
              </a:rPr>
              <a:t>ANTITRUST TREATMENT OF NONPROFITS: SHOULD HOSPITALS RECEIVE SPECIAL CARE?</a:t>
            </a:r>
          </a:p>
        </p:txBody>
      </p:sp>
      <p:sp>
        <p:nvSpPr>
          <p:cNvPr id="2" name="Date Placeholder 1"/>
          <p:cNvSpPr>
            <a:spLocks noGrp="1"/>
          </p:cNvSpPr>
          <p:nvPr>
            <p:ph type="dt" sz="half" idx="10"/>
          </p:nvPr>
        </p:nvSpPr>
        <p:spPr/>
        <p:txBody>
          <a:bodyPr/>
          <a:lstStyle/>
          <a:p>
            <a:fld id="{77772484-CCFB-CF4D-B933-06C8898BFC36}" type="datetime1">
              <a:rPr lang="en-US" smtClean="0"/>
              <a:t>3/23/2017</a:t>
            </a:fld>
            <a:endParaRPr lang="en-US" dirty="0"/>
          </a:p>
        </p:txBody>
      </p:sp>
      <p:sp>
        <p:nvSpPr>
          <p:cNvPr id="3" name="Slide Number Placeholder 2"/>
          <p:cNvSpPr>
            <a:spLocks noGrp="1"/>
          </p:cNvSpPr>
          <p:nvPr>
            <p:ph type="sldNum" sz="quarter" idx="12"/>
          </p:nvPr>
        </p:nvSpPr>
        <p:spPr/>
        <p:txBody>
          <a:bodyPr/>
          <a:lstStyle/>
          <a:p>
            <a:fld id="{5143A4B2-DCE2-1746-88AF-829C7204ED64}" type="slidenum">
              <a:rPr lang="en-US" smtClean="0"/>
              <a:t>1</a:t>
            </a:fld>
            <a:endParaRPr lang="en-US"/>
          </a:p>
        </p:txBody>
      </p:sp>
      <p:sp>
        <p:nvSpPr>
          <p:cNvPr id="8" name="Rectangle 7"/>
          <p:cNvSpPr/>
          <p:nvPr/>
        </p:nvSpPr>
        <p:spPr>
          <a:xfrm>
            <a:off x="2451593" y="4998795"/>
            <a:ext cx="8583168" cy="461665"/>
          </a:xfrm>
          <a:prstGeom prst="rect">
            <a:avLst/>
          </a:prstGeom>
        </p:spPr>
        <p:txBody>
          <a:bodyPr wrap="square">
            <a:spAutoFit/>
          </a:bodyPr>
          <a:lstStyle/>
          <a:p>
            <a:r>
              <a:rPr lang="en-US" sz="2400" dirty="0">
                <a:latin typeface="Times New Roman" charset="0"/>
                <a:ea typeface="Times New Roman" charset="0"/>
                <a:cs typeface="Times New Roman" charset="0"/>
              </a:rPr>
              <a:t>By Cory Capps, Dennis W. Carlton and Guy David</a:t>
            </a:r>
          </a:p>
        </p:txBody>
      </p:sp>
      <p:sp>
        <p:nvSpPr>
          <p:cNvPr id="9" name="Rectangle 8"/>
          <p:cNvSpPr/>
          <p:nvPr/>
        </p:nvSpPr>
        <p:spPr>
          <a:xfrm>
            <a:off x="2451593" y="5491237"/>
            <a:ext cx="8583168" cy="400110"/>
          </a:xfrm>
          <a:prstGeom prst="rect">
            <a:avLst/>
          </a:prstGeom>
        </p:spPr>
        <p:txBody>
          <a:bodyPr wrap="square">
            <a:spAutoFit/>
          </a:bodyPr>
          <a:lstStyle/>
          <a:p>
            <a:r>
              <a:rPr lang="en-US" sz="2000" dirty="0">
                <a:latin typeface="Times New Roman" charset="0"/>
                <a:ea typeface="Times New Roman" charset="0"/>
                <a:cs typeface="Times New Roman" charset="0"/>
              </a:rPr>
              <a:t>NBER Working Paper 23131</a:t>
            </a:r>
          </a:p>
        </p:txBody>
      </p:sp>
    </p:spTree>
    <p:extLst>
      <p:ext uri="{BB962C8B-B14F-4D97-AF65-F5344CB8AC3E}">
        <p14:creationId xmlns:p14="http://schemas.microsoft.com/office/powerpoint/2010/main" val="1517248582"/>
      </p:ext>
    </p:extLst>
  </p:cSld>
  <p:clrMapOvr>
    <a:masterClrMapping/>
  </p:clrMapOvr>
  <mc:AlternateContent xmlns:mc="http://schemas.openxmlformats.org/markup-compatibility/2006" xmlns:p14="http://schemas.microsoft.com/office/powerpoint/2010/main">
    <mc:Choice Requires="p14">
      <p:transition spd="slow" p14:dur="2000" advTm="35651"/>
    </mc:Choice>
    <mc:Fallback xmlns="">
      <p:transition spd="slow" advTm="356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8" name="AutoShape 1"/>
          <p:cNvSpPr>
            <a:spLocks noChangeArrowheads="1"/>
          </p:cNvSpPr>
          <p:nvPr/>
        </p:nvSpPr>
        <p:spPr bwMode="auto">
          <a:xfrm>
            <a:off x="755650" y="1634282"/>
            <a:ext cx="7473950" cy="1826118"/>
          </a:xfrm>
          <a:prstGeom prst="roundRect">
            <a:avLst>
              <a:gd name="adj" fmla="val 11741"/>
            </a:avLst>
          </a:prstGeom>
          <a:solidFill>
            <a:schemeClr val="bg1">
              <a:alpha val="89999"/>
            </a:schemeClr>
          </a:solidFill>
          <a:ln w="25400"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a:r>
              <a:rPr lang="en-US" sz="2400" dirty="0"/>
              <a:t>Overall, economics theory indicates that a balancing of social benefits against harm from market power may be appropriate under the assumption that </a:t>
            </a:r>
            <a:r>
              <a:rPr lang="en-US" sz="2400" dirty="0">
                <a:solidFill>
                  <a:srgbClr val="FF0000"/>
                </a:solidFill>
              </a:rPr>
              <a:t>nonprofits will provide greater social benefits when they have greater market power.</a:t>
            </a:r>
          </a:p>
        </p:txBody>
      </p:sp>
      <p:sp>
        <p:nvSpPr>
          <p:cNvPr id="9" name="AutoShape 1"/>
          <p:cNvSpPr>
            <a:spLocks noChangeArrowheads="1"/>
          </p:cNvSpPr>
          <p:nvPr/>
        </p:nvSpPr>
        <p:spPr bwMode="auto">
          <a:xfrm>
            <a:off x="755650" y="3770285"/>
            <a:ext cx="7345363" cy="1985057"/>
          </a:xfrm>
          <a:prstGeom prst="roundRect">
            <a:avLst>
              <a:gd name="adj" fmla="val 11741"/>
            </a:avLst>
          </a:prstGeom>
          <a:solidFill>
            <a:schemeClr val="bg1"/>
          </a:solidFill>
          <a:ln w="25400" cap="flat" cmpd="sng">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a:r>
              <a:rPr lang="en-US" sz="2400" dirty="0"/>
              <a:t>This paper evaluates </a:t>
            </a:r>
            <a:r>
              <a:rPr lang="en-US" sz="2400" dirty="0">
                <a:solidFill>
                  <a:srgbClr val="FF0000"/>
                </a:solidFill>
              </a:rPr>
              <a:t>whether</a:t>
            </a:r>
            <a:r>
              <a:rPr lang="en-US" sz="2400" dirty="0"/>
              <a:t> there is systematic empirical evidence that </a:t>
            </a:r>
            <a:r>
              <a:rPr lang="en-US" sz="2400" dirty="0">
                <a:solidFill>
                  <a:srgbClr val="FF0000"/>
                </a:solidFill>
              </a:rPr>
              <a:t>nonprofit hospitals do in fact increase their provision of uncompensated care in response to the increased market power.</a:t>
            </a:r>
            <a:endParaRPr lang="zh-CN" altLang="en-US" sz="2400" b="1" dirty="0">
              <a:solidFill>
                <a:srgbClr val="FF0000"/>
              </a:solidFill>
            </a:endParaRPr>
          </a:p>
        </p:txBody>
      </p:sp>
      <p:sp>
        <p:nvSpPr>
          <p:cNvPr id="2" name="Date Placeholder 1"/>
          <p:cNvSpPr>
            <a:spLocks noGrp="1"/>
          </p:cNvSpPr>
          <p:nvPr>
            <p:ph type="dt" sz="half" idx="10"/>
          </p:nvPr>
        </p:nvSpPr>
        <p:spPr/>
        <p:txBody>
          <a:bodyPr/>
          <a:lstStyle/>
          <a:p>
            <a:fld id="{8E6476E4-B34B-874E-A4C7-314B37546C89}"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10</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2304905" cy="461665"/>
          </a:xfrm>
          <a:prstGeom prst="rect">
            <a:avLst/>
          </a:prstGeom>
        </p:spPr>
        <p:txBody>
          <a:bodyPr wrap="square">
            <a:spAutoFit/>
          </a:bodyPr>
          <a:lstStyle/>
          <a:p>
            <a:r>
              <a:rPr lang="en-US" sz="2400" b="1">
                <a:solidFill>
                  <a:schemeClr val="bg1"/>
                </a:solidFill>
                <a:latin typeface="Times New Roman" charset="0"/>
                <a:ea typeface="Times New Roman" charset="0"/>
                <a:cs typeface="Times New Roman" charset="0"/>
              </a:rPr>
              <a:t>Introduction</a:t>
            </a:r>
            <a:endParaRPr lang="en-US" sz="2400" b="1" dirty="0">
              <a:solidFill>
                <a:schemeClr val="bg1"/>
              </a:solidFill>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538078046"/>
      </p:ext>
    </p:extLst>
  </p:cSld>
  <p:clrMapOvr>
    <a:masterClrMapping/>
  </p:clrMapOvr>
  <mc:AlternateContent xmlns:mc="http://schemas.openxmlformats.org/markup-compatibility/2006" xmlns:p14="http://schemas.microsoft.com/office/powerpoint/2010/main">
    <mc:Choice Requires="p14">
      <p:transition spd="slow" p14:dur="2000" advTm="42129"/>
    </mc:Choice>
    <mc:Fallback xmlns="">
      <p:transition spd="slow" advTm="421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9"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2" name="Date Placeholder 1"/>
          <p:cNvSpPr>
            <a:spLocks noGrp="1"/>
          </p:cNvSpPr>
          <p:nvPr>
            <p:ph type="dt" sz="half" idx="10"/>
          </p:nvPr>
        </p:nvSpPr>
        <p:spPr/>
        <p:txBody>
          <a:bodyPr/>
          <a:lstStyle/>
          <a:p>
            <a:fld id="{8E6476E4-B34B-874E-A4C7-314B37546C89}"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11</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2304905"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Background</a:t>
            </a:r>
          </a:p>
        </p:txBody>
      </p:sp>
      <p:sp>
        <p:nvSpPr>
          <p:cNvPr id="12" name="Content Placeholder 2"/>
          <p:cNvSpPr txBox="1">
            <a:spLocks/>
          </p:cNvSpPr>
          <p:nvPr/>
        </p:nvSpPr>
        <p:spPr>
          <a:xfrm>
            <a:off x="727364" y="1287251"/>
            <a:ext cx="8229600" cy="55953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charset="0"/>
              <a:buChar char="•"/>
            </a:pPr>
            <a:r>
              <a:rPr lang="en-US" sz="2000" dirty="0">
                <a:latin typeface="Times New Roman" charset="0"/>
                <a:ea typeface="Times New Roman" charset="0"/>
                <a:cs typeface="Times New Roman" charset="0"/>
              </a:rPr>
              <a:t>The provision of the benefits could depend on a suppression of competition.</a:t>
            </a:r>
          </a:p>
          <a:p>
            <a:pPr marL="342900" indent="-342900" algn="l">
              <a:lnSpc>
                <a:spcPct val="100000"/>
              </a:lnSpc>
              <a:buFont typeface="Arial" charset="0"/>
              <a:buChar char="•"/>
            </a:pPr>
            <a:r>
              <a:rPr lang="en-US" sz="2000" dirty="0" err="1">
                <a:latin typeface="Times New Roman" charset="0"/>
                <a:ea typeface="Times New Roman" charset="0"/>
                <a:cs typeface="Times New Roman" charset="0"/>
              </a:rPr>
              <a:t>Eg</a:t>
            </a:r>
            <a:r>
              <a:rPr lang="en-US" sz="2000" dirty="0">
                <a:latin typeface="Times New Roman" charset="0"/>
                <a:ea typeface="Times New Roman" charset="0"/>
                <a:cs typeface="Times New Roman" charset="0"/>
              </a:rPr>
              <a:t>. Two food organizations</a:t>
            </a:r>
          </a:p>
          <a:p>
            <a:pPr marL="342900" indent="-342900" algn="l">
              <a:lnSpc>
                <a:spcPct val="100000"/>
              </a:lnSpc>
              <a:buFont typeface="Arial" charset="0"/>
              <a:buChar char="•"/>
            </a:pPr>
            <a:endParaRPr lang="en-US" sz="2000" dirty="0">
              <a:latin typeface="Times New Roman" charset="0"/>
              <a:ea typeface="Times New Roman" charset="0"/>
              <a:cs typeface="Times New Roman" charset="0"/>
            </a:endParaRPr>
          </a:p>
          <a:p>
            <a:pPr marL="342900" indent="-342900" algn="l">
              <a:lnSpc>
                <a:spcPct val="100000"/>
              </a:lnSpc>
              <a:buFont typeface="Arial" charset="0"/>
              <a:buChar char="•"/>
            </a:pPr>
            <a:r>
              <a:rPr lang="en-US" sz="2000" dirty="0">
                <a:latin typeface="Times New Roman" charset="0"/>
                <a:ea typeface="Times New Roman" charset="0"/>
                <a:cs typeface="Times New Roman" charset="0"/>
              </a:rPr>
              <a:t>Public benefits of the challenged behavior outweigh the adverse effects of lessened competition.</a:t>
            </a:r>
          </a:p>
          <a:p>
            <a:pPr marL="342900" indent="-342900" algn="l">
              <a:lnSpc>
                <a:spcPct val="100000"/>
              </a:lnSpc>
              <a:buFont typeface="Arial" charset="0"/>
              <a:buChar char="•"/>
            </a:pPr>
            <a:r>
              <a:rPr lang="en-US" sz="2000" dirty="0" err="1">
                <a:latin typeface="Times New Roman" charset="0"/>
                <a:ea typeface="Times New Roman" charset="0"/>
                <a:cs typeface="Times New Roman" charset="0"/>
              </a:rPr>
              <a:t>Eg</a:t>
            </a:r>
            <a:r>
              <a:rPr lang="en-US" sz="2000" dirty="0">
                <a:latin typeface="Times New Roman" charset="0"/>
                <a:ea typeface="Times New Roman" charset="0"/>
                <a:cs typeface="Times New Roman" charset="0"/>
              </a:rPr>
              <a:t>. MIT case, Department of Justice sued universities/ District Court/ Appellate Court</a:t>
            </a:r>
          </a:p>
          <a:p>
            <a:pPr marL="342900" indent="-342900" algn="l">
              <a:lnSpc>
                <a:spcPct val="100000"/>
              </a:lnSpc>
              <a:buFont typeface="Arial" charset="0"/>
              <a:buChar char="•"/>
            </a:pPr>
            <a:endParaRPr lang="en-US" sz="2000" dirty="0">
              <a:latin typeface="Times New Roman" charset="0"/>
              <a:ea typeface="Times New Roman" charset="0"/>
              <a:cs typeface="Times New Roman" charset="0"/>
            </a:endParaRPr>
          </a:p>
          <a:p>
            <a:pPr marL="342900" indent="-342900" algn="l">
              <a:lnSpc>
                <a:spcPct val="100000"/>
              </a:lnSpc>
              <a:buFont typeface="Arial" charset="0"/>
              <a:buChar char="•"/>
            </a:pPr>
            <a:r>
              <a:rPr lang="en-US" sz="2000" dirty="0">
                <a:latin typeface="Times New Roman" charset="0"/>
                <a:ea typeface="Times New Roman" charset="0"/>
                <a:cs typeface="Times New Roman" charset="0"/>
              </a:rPr>
              <a:t>With merging, the nonprofit hospitals consistently raise their status as a defense.</a:t>
            </a:r>
          </a:p>
          <a:p>
            <a:pPr marL="342900" indent="-342900" algn="l">
              <a:lnSpc>
                <a:spcPct val="100000"/>
              </a:lnSpc>
              <a:buFont typeface="Arial" charset="0"/>
              <a:buChar char="•"/>
            </a:pPr>
            <a:r>
              <a:rPr lang="en-US" sz="2000" dirty="0" err="1">
                <a:latin typeface="Times New Roman" charset="0"/>
                <a:ea typeface="Times New Roman" charset="0"/>
                <a:cs typeface="Times New Roman" charset="0"/>
              </a:rPr>
              <a:t>Eg</a:t>
            </a:r>
            <a:r>
              <a:rPr lang="en-US" sz="2000" dirty="0">
                <a:latin typeface="Times New Roman" charset="0"/>
                <a:ea typeface="Times New Roman" charset="0"/>
                <a:cs typeface="Times New Roman" charset="0"/>
              </a:rPr>
              <a:t>. The merger of Butterworth Hospital and Blodgett Memorial Medical Center /The District Court denied the Federal Trade Commission’s motion for an order to block the merger.</a:t>
            </a:r>
          </a:p>
          <a:p>
            <a:pPr marL="342900" indent="-342900" algn="l">
              <a:buFont typeface="Arial" charset="0"/>
              <a:buChar char="•"/>
            </a:pPr>
            <a:endParaRPr lang="en-US" sz="2000" dirty="0"/>
          </a:p>
        </p:txBody>
      </p:sp>
    </p:spTree>
    <p:custDataLst>
      <p:tags r:id="rId1"/>
    </p:custDataLst>
    <p:extLst>
      <p:ext uri="{BB962C8B-B14F-4D97-AF65-F5344CB8AC3E}">
        <p14:creationId xmlns:p14="http://schemas.microsoft.com/office/powerpoint/2010/main" val="1525860470"/>
      </p:ext>
    </p:extLst>
  </p:cSld>
  <p:clrMapOvr>
    <a:masterClrMapping/>
  </p:clrMapOvr>
  <mc:AlternateContent xmlns:mc="http://schemas.openxmlformats.org/markup-compatibility/2006" xmlns:p14="http://schemas.microsoft.com/office/powerpoint/2010/main">
    <mc:Choice Requires="p14">
      <p:transition spd="slow" p14:dur="2000" advTm="196739"/>
    </mc:Choice>
    <mc:Fallback xmlns="">
      <p:transition spd="slow" advTm="1967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p:tgtEl>
                                          <p:spTgt spid="1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p:tgtEl>
                                          <p:spTgt spid="12">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p:tgtEl>
                                          <p:spTgt spid="12">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p:tgtEl>
                                          <p:spTgt spid="1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p:tgtEl>
                                          <p:spTgt spid="12">
                                            <p:txEl>
                                              <p:pRg st="6" end="6"/>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p:tgtEl>
                                          <p:spTgt spid="12">
                                            <p:txEl>
                                              <p:pRg st="7" end="7"/>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2" name="Date Placeholder 1"/>
          <p:cNvSpPr>
            <a:spLocks noGrp="1"/>
          </p:cNvSpPr>
          <p:nvPr>
            <p:ph type="dt" sz="half" idx="10"/>
          </p:nvPr>
        </p:nvSpPr>
        <p:spPr/>
        <p:txBody>
          <a:bodyPr/>
          <a:lstStyle/>
          <a:p>
            <a:fld id="{8E6476E4-B34B-874E-A4C7-314B37546C89}"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12</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2304905"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Background</a:t>
            </a:r>
          </a:p>
        </p:txBody>
      </p:sp>
      <p:sp>
        <p:nvSpPr>
          <p:cNvPr id="18" name="AutoShape 1"/>
          <p:cNvSpPr>
            <a:spLocks noChangeArrowheads="1"/>
          </p:cNvSpPr>
          <p:nvPr/>
        </p:nvSpPr>
        <p:spPr bwMode="auto">
          <a:xfrm>
            <a:off x="3061911" y="1987362"/>
            <a:ext cx="5453439" cy="1885896"/>
          </a:xfrm>
          <a:prstGeom prst="roundRect">
            <a:avLst>
              <a:gd name="adj" fmla="val 11741"/>
            </a:avLst>
          </a:prstGeom>
          <a:solidFill>
            <a:schemeClr val="bg1"/>
          </a:solidFill>
          <a:ln w="25400" cap="flat" cmpd="sng">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a:r>
              <a:rPr lang="en-US" altLang="zh-CN" sz="2400" b="1" dirty="0">
                <a:solidFill>
                  <a:srgbClr val="000000"/>
                </a:solidFill>
                <a:latin typeface="Times New Roman" charset="0"/>
                <a:ea typeface="Times New Roman" charset="0"/>
                <a:cs typeface="Times New Roman" charset="0"/>
              </a:rPr>
              <a:t>Nonprofit hospitals would not exercise any market power they might gain</a:t>
            </a:r>
            <a:endParaRPr lang="zh-CN" altLang="en-US" sz="2400" b="1" dirty="0">
              <a:solidFill>
                <a:srgbClr val="000000"/>
              </a:solidFill>
              <a:latin typeface="Times New Roman" charset="0"/>
              <a:ea typeface="Times New Roman" charset="0"/>
              <a:cs typeface="Times New Roman" charset="0"/>
            </a:endParaRPr>
          </a:p>
        </p:txBody>
      </p:sp>
      <p:sp>
        <p:nvSpPr>
          <p:cNvPr id="19" name="AutoShape 1"/>
          <p:cNvSpPr>
            <a:spLocks noChangeArrowheads="1"/>
          </p:cNvSpPr>
          <p:nvPr/>
        </p:nvSpPr>
        <p:spPr bwMode="auto">
          <a:xfrm>
            <a:off x="900497" y="1987362"/>
            <a:ext cx="1651638" cy="3834405"/>
          </a:xfrm>
          <a:prstGeom prst="roundRect">
            <a:avLst>
              <a:gd name="adj" fmla="val 11741"/>
            </a:avLst>
          </a:prstGeom>
          <a:solidFill>
            <a:schemeClr val="bg1">
              <a:alpha val="89999"/>
            </a:schemeClr>
          </a:solidFill>
          <a:ln w="25400"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a:r>
              <a:rPr lang="en-US" altLang="zh-CN" sz="2400" b="1" dirty="0">
                <a:solidFill>
                  <a:srgbClr val="000000"/>
                </a:solidFill>
                <a:latin typeface="Times New Roman" charset="0"/>
                <a:ea typeface="Times New Roman" charset="0"/>
                <a:cs typeface="Times New Roman" charset="0"/>
              </a:rPr>
              <a:t>Two possible rationales for more lenient antitrust treatment of nonprofit hospitals</a:t>
            </a:r>
            <a:endParaRPr lang="zh-CN" altLang="en-US" sz="2400" b="1" dirty="0">
              <a:solidFill>
                <a:srgbClr val="000000"/>
              </a:solidFill>
              <a:latin typeface="Times New Roman" charset="0"/>
              <a:ea typeface="Times New Roman" charset="0"/>
              <a:cs typeface="Times New Roman" charset="0"/>
            </a:endParaRPr>
          </a:p>
        </p:txBody>
      </p:sp>
      <p:sp>
        <p:nvSpPr>
          <p:cNvPr id="20" name="AutoShape 1"/>
          <p:cNvSpPr>
            <a:spLocks noChangeArrowheads="1"/>
          </p:cNvSpPr>
          <p:nvPr/>
        </p:nvSpPr>
        <p:spPr bwMode="auto">
          <a:xfrm>
            <a:off x="3038005" y="4110888"/>
            <a:ext cx="5477345" cy="1713791"/>
          </a:xfrm>
          <a:prstGeom prst="roundRect">
            <a:avLst>
              <a:gd name="adj" fmla="val 11741"/>
            </a:avLst>
          </a:prstGeom>
          <a:solidFill>
            <a:schemeClr val="bg1"/>
          </a:solidFill>
          <a:ln w="25400" cap="flat" cmpd="sng">
            <a:solidFill>
              <a:srgbClr val="80008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a:r>
              <a:rPr lang="en-US" altLang="zh-CN" sz="2400" b="1" dirty="0">
                <a:solidFill>
                  <a:srgbClr val="000000"/>
                </a:solidFill>
                <a:latin typeface="Times New Roman" charset="0"/>
                <a:ea typeface="Times New Roman" charset="0"/>
                <a:cs typeface="Times New Roman" charset="0"/>
              </a:rPr>
              <a:t>They will do so, but in ways that are socially valuable</a:t>
            </a:r>
            <a:endParaRPr lang="zh-CN" altLang="en-US" sz="2400" b="1" dirty="0">
              <a:solidFill>
                <a:srgbClr val="000000"/>
              </a:solidFill>
              <a:latin typeface="Times New Roman" charset="0"/>
              <a:ea typeface="Times New Roman" charset="0"/>
              <a:cs typeface="Times New Roman" charset="0"/>
            </a:endParaRPr>
          </a:p>
        </p:txBody>
      </p:sp>
      <p:sp>
        <p:nvSpPr>
          <p:cNvPr id="21" name="右箭头 26"/>
          <p:cNvSpPr>
            <a:spLocks noChangeArrowheads="1"/>
          </p:cNvSpPr>
          <p:nvPr/>
        </p:nvSpPr>
        <p:spPr bwMode="auto">
          <a:xfrm rot="19781573">
            <a:off x="2556078" y="2985719"/>
            <a:ext cx="652036"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sz="2400">
              <a:solidFill>
                <a:srgbClr val="000000"/>
              </a:solidFill>
            </a:endParaRPr>
          </a:p>
        </p:txBody>
      </p:sp>
      <p:sp>
        <p:nvSpPr>
          <p:cNvPr id="22" name="右箭头 26"/>
          <p:cNvSpPr>
            <a:spLocks noChangeArrowheads="1"/>
          </p:cNvSpPr>
          <p:nvPr/>
        </p:nvSpPr>
        <p:spPr bwMode="auto">
          <a:xfrm rot="1616407">
            <a:off x="2556077" y="4601891"/>
            <a:ext cx="652036"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sz="2400">
              <a:solidFill>
                <a:srgbClr val="000000"/>
              </a:solidFill>
            </a:endParaRPr>
          </a:p>
        </p:txBody>
      </p:sp>
      <p:sp>
        <p:nvSpPr>
          <p:cNvPr id="15" name="TextBox 9"/>
          <p:cNvSpPr>
            <a:spLocks noChangeArrowheads="1"/>
          </p:cNvSpPr>
          <p:nvPr/>
        </p:nvSpPr>
        <p:spPr bwMode="auto">
          <a:xfrm>
            <a:off x="727364" y="1229056"/>
            <a:ext cx="2138666" cy="525785"/>
          </a:xfrm>
          <a:prstGeom prst="rect">
            <a:avLst/>
          </a:prstGeom>
          <a:solidFill>
            <a:srgbClr val="FFFFFF"/>
          </a:solidFill>
          <a:ln w="25400"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lIns="90170" tIns="46990" rIns="90170" bIns="4699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hangingPunct="1"/>
            <a:r>
              <a:rPr lang="en-US" altLang="zh-CN" sz="2800" b="1" dirty="0">
                <a:solidFill>
                  <a:srgbClr val="000000"/>
                </a:solidFill>
                <a:latin typeface="Times New Roman" charset="0"/>
                <a:ea typeface="Times New Roman" charset="0"/>
                <a:cs typeface="Times New Roman" charset="0"/>
                <a:sym typeface="微软雅黑" charset="-122"/>
              </a:rPr>
              <a:t>2 Rationales</a:t>
            </a:r>
            <a:endParaRPr lang="zh-CN" altLang="en-US" dirty="0">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695536218"/>
      </p:ext>
    </p:extLst>
  </p:cSld>
  <p:clrMapOvr>
    <a:masterClrMapping/>
  </p:clrMapOvr>
  <mc:AlternateContent xmlns:mc="http://schemas.openxmlformats.org/markup-compatibility/2006" xmlns:p14="http://schemas.microsoft.com/office/powerpoint/2010/main">
    <mc:Choice Requires="p14">
      <p:transition spd="slow" p14:dur="2000" advTm="52112"/>
    </mc:Choice>
    <mc:Fallback xmlns="">
      <p:transition spd="slow" advTm="521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dissolv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autoUpdateAnimBg="0"/>
      <p:bldP spid="19" grpId="0" bldLvl="0" animBg="1" autoUpdateAnimBg="0"/>
      <p:bldP spid="20" grpId="0" bldLvl="0" animBg="1" autoUpdateAnimBg="0"/>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2" name="Date Placeholder 1"/>
          <p:cNvSpPr>
            <a:spLocks noGrp="1"/>
          </p:cNvSpPr>
          <p:nvPr>
            <p:ph type="dt" sz="half" idx="10"/>
          </p:nvPr>
        </p:nvSpPr>
        <p:spPr/>
        <p:txBody>
          <a:bodyPr/>
          <a:lstStyle/>
          <a:p>
            <a:fld id="{8E6476E4-B34B-874E-A4C7-314B37546C89}"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13</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2304905"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Background</a:t>
            </a:r>
          </a:p>
        </p:txBody>
      </p:sp>
      <p:sp>
        <p:nvSpPr>
          <p:cNvPr id="18" name="AutoShape 1"/>
          <p:cNvSpPr>
            <a:spLocks noChangeArrowheads="1"/>
          </p:cNvSpPr>
          <p:nvPr/>
        </p:nvSpPr>
        <p:spPr bwMode="auto">
          <a:xfrm>
            <a:off x="578013" y="1835970"/>
            <a:ext cx="2776757" cy="3919371"/>
          </a:xfrm>
          <a:prstGeom prst="roundRect">
            <a:avLst>
              <a:gd name="adj" fmla="val 11741"/>
            </a:avLst>
          </a:prstGeom>
          <a:solidFill>
            <a:schemeClr val="bg1"/>
          </a:solidFill>
          <a:ln w="25400" cap="flat" cmpd="sng">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a:r>
              <a:rPr lang="en-US" altLang="zh-CN" sz="2400" b="1" dirty="0">
                <a:solidFill>
                  <a:srgbClr val="000000"/>
                </a:solidFill>
                <a:latin typeface="Times New Roman" charset="0"/>
                <a:ea typeface="Times New Roman" charset="0"/>
                <a:cs typeface="Times New Roman" charset="0"/>
              </a:rPr>
              <a:t>Nonprofit hospitals would not exercise any market power they might gain</a:t>
            </a:r>
            <a:endParaRPr lang="zh-CN" altLang="en-US" sz="2400" b="1" dirty="0">
              <a:solidFill>
                <a:srgbClr val="000000"/>
              </a:solidFill>
              <a:latin typeface="Times New Roman" charset="0"/>
              <a:ea typeface="Times New Roman" charset="0"/>
              <a:cs typeface="Times New Roman" charset="0"/>
            </a:endParaRPr>
          </a:p>
        </p:txBody>
      </p:sp>
      <p:sp>
        <p:nvSpPr>
          <p:cNvPr id="24" name="AutoShape 1"/>
          <p:cNvSpPr>
            <a:spLocks noChangeArrowheads="1"/>
          </p:cNvSpPr>
          <p:nvPr/>
        </p:nvSpPr>
        <p:spPr bwMode="auto">
          <a:xfrm>
            <a:off x="3515460" y="1835971"/>
            <a:ext cx="5273697" cy="1729520"/>
          </a:xfrm>
          <a:prstGeom prst="roundRect">
            <a:avLst>
              <a:gd name="adj" fmla="val 11741"/>
            </a:avLst>
          </a:prstGeom>
          <a:solidFill>
            <a:schemeClr val="bg1"/>
          </a:solidFill>
          <a:ln w="25400" cap="flat" cmpd="sng">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a:r>
              <a:rPr lang="en-US" altLang="zh-CN" sz="2000" dirty="0">
                <a:solidFill>
                  <a:srgbClr val="000000"/>
                </a:solidFill>
                <a:latin typeface="Times New Roman" charset="0"/>
                <a:ea typeface="Times New Roman" charset="0"/>
                <a:cs typeface="Times New Roman" charset="0"/>
              </a:rPr>
              <a:t>Nonprofits do charge higher prices in more concentrated markets. (Simpson and Shin, 1998; </a:t>
            </a:r>
            <a:r>
              <a:rPr lang="en-US" altLang="zh-CN" sz="2000" dirty="0" err="1">
                <a:solidFill>
                  <a:srgbClr val="000000"/>
                </a:solidFill>
                <a:latin typeface="Times New Roman" charset="0"/>
                <a:ea typeface="Times New Roman" charset="0"/>
                <a:cs typeface="Times New Roman" charset="0"/>
              </a:rPr>
              <a:t>Dranove</a:t>
            </a:r>
            <a:r>
              <a:rPr lang="en-US" altLang="zh-CN" sz="2000" dirty="0">
                <a:solidFill>
                  <a:srgbClr val="000000"/>
                </a:solidFill>
                <a:latin typeface="Times New Roman" charset="0"/>
                <a:ea typeface="Times New Roman" charset="0"/>
                <a:cs typeface="Times New Roman" charset="0"/>
              </a:rPr>
              <a:t> and </a:t>
            </a:r>
            <a:r>
              <a:rPr lang="en-US" altLang="zh-CN" sz="2000" dirty="0" err="1">
                <a:solidFill>
                  <a:srgbClr val="000000"/>
                </a:solidFill>
                <a:latin typeface="Times New Roman" charset="0"/>
                <a:ea typeface="Times New Roman" charset="0"/>
                <a:cs typeface="Times New Roman" charset="0"/>
              </a:rPr>
              <a:t>Ludwick</a:t>
            </a:r>
            <a:r>
              <a:rPr lang="en-US" altLang="zh-CN" sz="2000" dirty="0">
                <a:solidFill>
                  <a:srgbClr val="000000"/>
                </a:solidFill>
                <a:latin typeface="Times New Roman" charset="0"/>
                <a:ea typeface="Times New Roman" charset="0"/>
                <a:cs typeface="Times New Roman" charset="0"/>
              </a:rPr>
              <a:t>, 1999; Keeler et al. 1999)</a:t>
            </a:r>
            <a:endParaRPr lang="zh-CN" altLang="en-US" sz="2000" dirty="0">
              <a:solidFill>
                <a:srgbClr val="000000"/>
              </a:solidFill>
              <a:latin typeface="Times New Roman" charset="0"/>
              <a:ea typeface="Times New Roman" charset="0"/>
              <a:cs typeface="Times New Roman" charset="0"/>
            </a:endParaRPr>
          </a:p>
        </p:txBody>
      </p:sp>
      <p:sp>
        <p:nvSpPr>
          <p:cNvPr id="23" name="右箭头 26"/>
          <p:cNvSpPr>
            <a:spLocks noChangeArrowheads="1"/>
          </p:cNvSpPr>
          <p:nvPr/>
        </p:nvSpPr>
        <p:spPr bwMode="auto">
          <a:xfrm rot="8950820">
            <a:off x="3048316" y="2785407"/>
            <a:ext cx="652036"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sz="2400">
              <a:solidFill>
                <a:srgbClr val="000000"/>
              </a:solidFill>
            </a:endParaRPr>
          </a:p>
        </p:txBody>
      </p:sp>
      <p:sp>
        <p:nvSpPr>
          <p:cNvPr id="25" name="AutoShape 1"/>
          <p:cNvSpPr>
            <a:spLocks noChangeArrowheads="1"/>
          </p:cNvSpPr>
          <p:nvPr/>
        </p:nvSpPr>
        <p:spPr bwMode="auto">
          <a:xfrm>
            <a:off x="3532985" y="3794078"/>
            <a:ext cx="5256171" cy="1874779"/>
          </a:xfrm>
          <a:prstGeom prst="roundRect">
            <a:avLst>
              <a:gd name="adj" fmla="val 11741"/>
            </a:avLst>
          </a:prstGeom>
          <a:solidFill>
            <a:schemeClr val="bg1"/>
          </a:solidFill>
          <a:ln w="25400" cap="flat" cmpd="sng">
            <a:solidFill>
              <a:srgbClr val="00800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a:r>
              <a:rPr lang="en-US" altLang="zh-CN" sz="2000" dirty="0">
                <a:solidFill>
                  <a:srgbClr val="000000"/>
                </a:solidFill>
                <a:latin typeface="Times New Roman" charset="0"/>
                <a:ea typeface="Times New Roman" charset="0"/>
                <a:cs typeface="Times New Roman" charset="0"/>
              </a:rPr>
              <a:t>Nonprofit hospitals increase price when they gain market power through merger. (Vita and </a:t>
            </a:r>
            <a:r>
              <a:rPr lang="en-US" altLang="zh-CN" sz="2000" dirty="0" err="1">
                <a:solidFill>
                  <a:srgbClr val="000000"/>
                </a:solidFill>
                <a:latin typeface="Times New Roman" charset="0"/>
                <a:ea typeface="Times New Roman" charset="0"/>
                <a:cs typeface="Times New Roman" charset="0"/>
              </a:rPr>
              <a:t>Sacher</a:t>
            </a:r>
            <a:r>
              <a:rPr lang="en-US" altLang="zh-CN" sz="2000" dirty="0">
                <a:solidFill>
                  <a:srgbClr val="000000"/>
                </a:solidFill>
                <a:latin typeface="Times New Roman" charset="0"/>
                <a:ea typeface="Times New Roman" charset="0"/>
                <a:cs typeface="Times New Roman" charset="0"/>
              </a:rPr>
              <a:t>, 2001; Krishnan, 2001; Haas-Wilson and </a:t>
            </a:r>
            <a:r>
              <a:rPr lang="en-US" altLang="zh-CN" sz="2000" dirty="0" err="1">
                <a:solidFill>
                  <a:srgbClr val="000000"/>
                </a:solidFill>
                <a:latin typeface="Times New Roman" charset="0"/>
                <a:ea typeface="Times New Roman" charset="0"/>
                <a:cs typeface="Times New Roman" charset="0"/>
              </a:rPr>
              <a:t>Garmon</a:t>
            </a:r>
            <a:r>
              <a:rPr lang="en-US" altLang="zh-CN" sz="2000" dirty="0">
                <a:solidFill>
                  <a:srgbClr val="000000"/>
                </a:solidFill>
                <a:latin typeface="Times New Roman" charset="0"/>
                <a:ea typeface="Times New Roman" charset="0"/>
                <a:cs typeface="Times New Roman" charset="0"/>
              </a:rPr>
              <a:t>, 2011; Thompson, 2011; </a:t>
            </a:r>
            <a:r>
              <a:rPr lang="en-US" altLang="zh-CN" sz="2000" dirty="0" err="1">
                <a:solidFill>
                  <a:srgbClr val="000000"/>
                </a:solidFill>
                <a:latin typeface="Times New Roman" charset="0"/>
                <a:ea typeface="Times New Roman" charset="0"/>
                <a:cs typeface="Times New Roman" charset="0"/>
              </a:rPr>
              <a:t>Tenn</a:t>
            </a:r>
            <a:r>
              <a:rPr lang="en-US" altLang="zh-CN" sz="2000" dirty="0">
                <a:solidFill>
                  <a:srgbClr val="000000"/>
                </a:solidFill>
                <a:latin typeface="Times New Roman" charset="0"/>
                <a:ea typeface="Times New Roman" charset="0"/>
                <a:cs typeface="Times New Roman" charset="0"/>
              </a:rPr>
              <a:t>, 2011)</a:t>
            </a:r>
            <a:endParaRPr lang="zh-CN" altLang="en-US" sz="2000" dirty="0">
              <a:solidFill>
                <a:srgbClr val="000000"/>
              </a:solidFill>
              <a:latin typeface="Times New Roman" charset="0"/>
              <a:ea typeface="Times New Roman" charset="0"/>
              <a:cs typeface="Times New Roman" charset="0"/>
            </a:endParaRPr>
          </a:p>
        </p:txBody>
      </p:sp>
      <p:sp>
        <p:nvSpPr>
          <p:cNvPr id="26" name="右箭头 26"/>
          <p:cNvSpPr>
            <a:spLocks noChangeArrowheads="1"/>
          </p:cNvSpPr>
          <p:nvPr/>
        </p:nvSpPr>
        <p:spPr bwMode="auto">
          <a:xfrm rot="12307958">
            <a:off x="3107554" y="4248607"/>
            <a:ext cx="652036"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sz="2400">
              <a:solidFill>
                <a:srgbClr val="000000"/>
              </a:solidFill>
            </a:endParaRPr>
          </a:p>
        </p:txBody>
      </p:sp>
      <p:sp>
        <p:nvSpPr>
          <p:cNvPr id="27" name="TextBox 9"/>
          <p:cNvSpPr>
            <a:spLocks noChangeArrowheads="1"/>
          </p:cNvSpPr>
          <p:nvPr/>
        </p:nvSpPr>
        <p:spPr bwMode="auto">
          <a:xfrm>
            <a:off x="727364" y="1229056"/>
            <a:ext cx="2138666" cy="525785"/>
          </a:xfrm>
          <a:prstGeom prst="rect">
            <a:avLst/>
          </a:prstGeom>
          <a:solidFill>
            <a:srgbClr val="FFFFFF"/>
          </a:solidFill>
          <a:ln w="25400"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lIns="90170" tIns="46990" rIns="90170" bIns="4699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hangingPunct="1"/>
            <a:r>
              <a:rPr lang="en-US" altLang="zh-CN" sz="2800" b="1" dirty="0">
                <a:solidFill>
                  <a:srgbClr val="000000"/>
                </a:solidFill>
                <a:latin typeface="Times New Roman" charset="0"/>
                <a:ea typeface="Times New Roman" charset="0"/>
                <a:cs typeface="Times New Roman" charset="0"/>
                <a:sym typeface="微软雅黑" charset="-122"/>
              </a:rPr>
              <a:t>Rationale. 1</a:t>
            </a:r>
            <a:endParaRPr lang="zh-CN" altLang="en-US" dirty="0">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948358356"/>
      </p:ext>
    </p:extLst>
  </p:cSld>
  <p:clrMapOvr>
    <a:masterClrMapping/>
  </p:clrMapOvr>
  <mc:AlternateContent xmlns:mc="http://schemas.openxmlformats.org/markup-compatibility/2006" xmlns:p14="http://schemas.microsoft.com/office/powerpoint/2010/main">
    <mc:Choice Requires="p14">
      <p:transition spd="slow" p14:dur="2000" advTm="54243"/>
    </mc:Choice>
    <mc:Fallback xmlns="">
      <p:transition spd="slow" advTm="542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autoUpdateAnimBg="0"/>
      <p:bldP spid="24" grpId="0" bldLvl="0" animBg="1" autoUpdateAnimBg="0"/>
      <p:bldP spid="23" grpId="0" animBg="1"/>
      <p:bldP spid="25" grpId="0" bldLvl="0" animBg="1" autoUpdateAnimBg="0"/>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2" name="Date Placeholder 1"/>
          <p:cNvSpPr>
            <a:spLocks noGrp="1"/>
          </p:cNvSpPr>
          <p:nvPr>
            <p:ph type="dt" sz="half" idx="10"/>
          </p:nvPr>
        </p:nvSpPr>
        <p:spPr/>
        <p:txBody>
          <a:bodyPr/>
          <a:lstStyle/>
          <a:p>
            <a:fld id="{8E6476E4-B34B-874E-A4C7-314B37546C89}"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14</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2304905"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Background</a:t>
            </a:r>
          </a:p>
        </p:txBody>
      </p:sp>
      <p:sp>
        <p:nvSpPr>
          <p:cNvPr id="20" name="AutoShape 1"/>
          <p:cNvSpPr>
            <a:spLocks noChangeArrowheads="1"/>
          </p:cNvSpPr>
          <p:nvPr/>
        </p:nvSpPr>
        <p:spPr bwMode="auto">
          <a:xfrm>
            <a:off x="395152" y="2020920"/>
            <a:ext cx="2776757" cy="3465483"/>
          </a:xfrm>
          <a:prstGeom prst="roundRect">
            <a:avLst>
              <a:gd name="adj" fmla="val 11741"/>
            </a:avLst>
          </a:prstGeom>
          <a:solidFill>
            <a:schemeClr val="bg1"/>
          </a:solidFill>
          <a:ln w="25400" cap="flat" cmpd="sng">
            <a:solidFill>
              <a:srgbClr val="80008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a:r>
              <a:rPr lang="en-US" altLang="zh-CN" sz="2400" b="1" dirty="0">
                <a:solidFill>
                  <a:srgbClr val="000000"/>
                </a:solidFill>
                <a:latin typeface="Times New Roman" charset="0"/>
                <a:ea typeface="Times New Roman" charset="0"/>
                <a:cs typeface="Times New Roman" charset="0"/>
              </a:rPr>
              <a:t>They will do so, but in ways that are socially valuable</a:t>
            </a:r>
            <a:endParaRPr lang="zh-CN" altLang="en-US" sz="2400" b="1" dirty="0">
              <a:solidFill>
                <a:srgbClr val="000000"/>
              </a:solidFill>
              <a:latin typeface="Times New Roman" charset="0"/>
              <a:ea typeface="Times New Roman" charset="0"/>
              <a:cs typeface="Times New Roman" charset="0"/>
            </a:endParaRPr>
          </a:p>
        </p:txBody>
      </p:sp>
      <p:sp>
        <p:nvSpPr>
          <p:cNvPr id="24" name="AutoShape 1"/>
          <p:cNvSpPr>
            <a:spLocks noChangeArrowheads="1"/>
          </p:cNvSpPr>
          <p:nvPr/>
        </p:nvSpPr>
        <p:spPr bwMode="auto">
          <a:xfrm>
            <a:off x="3744982" y="2007272"/>
            <a:ext cx="5399017" cy="1729520"/>
          </a:xfrm>
          <a:prstGeom prst="roundRect">
            <a:avLst>
              <a:gd name="adj" fmla="val 11741"/>
            </a:avLst>
          </a:prstGeom>
          <a:solidFill>
            <a:schemeClr val="bg1"/>
          </a:solidFill>
          <a:ln w="25400" cap="flat" cmpd="sng">
            <a:solidFill>
              <a:srgbClr val="80008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p>
            <a:pPr algn="ctr"/>
            <a:r>
              <a:rPr lang="en-US" altLang="zh-CN" sz="2000" dirty="0">
                <a:solidFill>
                  <a:srgbClr val="000000"/>
                </a:solidFill>
                <a:latin typeface="Times New Roman" charset="0"/>
                <a:ea typeface="Times New Roman" charset="0"/>
                <a:cs typeface="Times New Roman" charset="0"/>
              </a:rPr>
              <a:t>Nonprofits and for-profits respond similarly to financial incentives and do not differ in how they spend incremental funds on the charity care. (Duggan, 2000, 2002)</a:t>
            </a:r>
            <a:endParaRPr lang="zh-CN" altLang="en-US" sz="2000" dirty="0">
              <a:solidFill>
                <a:srgbClr val="000000"/>
              </a:solidFill>
              <a:latin typeface="Times New Roman" charset="0"/>
              <a:ea typeface="Times New Roman" charset="0"/>
              <a:cs typeface="Times New Roman" charset="0"/>
            </a:endParaRPr>
          </a:p>
        </p:txBody>
      </p:sp>
      <p:sp>
        <p:nvSpPr>
          <p:cNvPr id="23" name="右箭头 26"/>
          <p:cNvSpPr>
            <a:spLocks noChangeArrowheads="1"/>
          </p:cNvSpPr>
          <p:nvPr/>
        </p:nvSpPr>
        <p:spPr bwMode="auto">
          <a:xfrm rot="8950820">
            <a:off x="3040165" y="2841306"/>
            <a:ext cx="652036"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sz="2400">
              <a:solidFill>
                <a:srgbClr val="000000"/>
              </a:solidFill>
            </a:endParaRPr>
          </a:p>
        </p:txBody>
      </p:sp>
      <p:sp>
        <p:nvSpPr>
          <p:cNvPr id="25" name="AutoShape 1"/>
          <p:cNvSpPr>
            <a:spLocks noChangeArrowheads="1"/>
          </p:cNvSpPr>
          <p:nvPr/>
        </p:nvSpPr>
        <p:spPr bwMode="auto">
          <a:xfrm>
            <a:off x="3766647" y="3909519"/>
            <a:ext cx="5377351" cy="1563236"/>
          </a:xfrm>
          <a:prstGeom prst="roundRect">
            <a:avLst>
              <a:gd name="adj" fmla="val 11741"/>
            </a:avLst>
          </a:prstGeom>
          <a:solidFill>
            <a:schemeClr val="bg1"/>
          </a:solidFill>
          <a:ln w="25400" cap="flat" cmpd="sng">
            <a:solidFill>
              <a:srgbClr val="800080"/>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64770" rIns="90170" bIns="43180" anchor="ctr"/>
          <a:lstStyle/>
          <a:p>
            <a:pPr algn="ctr"/>
            <a:r>
              <a:rPr lang="en-US" altLang="zh-CN" sz="2000" dirty="0">
                <a:solidFill>
                  <a:srgbClr val="000000"/>
                </a:solidFill>
                <a:latin typeface="Times New Roman" charset="0"/>
                <a:ea typeface="Times New Roman" charset="0"/>
                <a:cs typeface="Times New Roman" charset="0"/>
              </a:rPr>
              <a:t>There’s no evidence in support of more favorable antitrust treatment for nonprofit hospitals. (</a:t>
            </a:r>
            <a:r>
              <a:rPr lang="en-US" altLang="zh-CN" sz="2000" dirty="0" err="1">
                <a:solidFill>
                  <a:srgbClr val="000000"/>
                </a:solidFill>
                <a:latin typeface="Times New Roman" charset="0"/>
                <a:ea typeface="Times New Roman" charset="0"/>
                <a:cs typeface="Times New Roman" charset="0"/>
              </a:rPr>
              <a:t>Garmon</a:t>
            </a:r>
            <a:r>
              <a:rPr lang="en-US" altLang="zh-CN" sz="2000" dirty="0">
                <a:solidFill>
                  <a:srgbClr val="000000"/>
                </a:solidFill>
                <a:latin typeface="Times New Roman" charset="0"/>
                <a:ea typeface="Times New Roman" charset="0"/>
                <a:cs typeface="Times New Roman" charset="0"/>
              </a:rPr>
              <a:t>, 2009)</a:t>
            </a:r>
            <a:endParaRPr lang="zh-CN" altLang="en-US" sz="2000" dirty="0">
              <a:solidFill>
                <a:srgbClr val="000000"/>
              </a:solidFill>
              <a:latin typeface="Times New Roman" charset="0"/>
              <a:ea typeface="Times New Roman" charset="0"/>
              <a:cs typeface="Times New Roman" charset="0"/>
            </a:endParaRPr>
          </a:p>
        </p:txBody>
      </p:sp>
      <p:sp>
        <p:nvSpPr>
          <p:cNvPr id="26" name="右箭头 26"/>
          <p:cNvSpPr>
            <a:spLocks noChangeArrowheads="1"/>
          </p:cNvSpPr>
          <p:nvPr/>
        </p:nvSpPr>
        <p:spPr bwMode="auto">
          <a:xfrm rot="12307958">
            <a:off x="3063556" y="4280208"/>
            <a:ext cx="652036"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sz="2400">
              <a:solidFill>
                <a:srgbClr val="000000"/>
              </a:solidFill>
            </a:endParaRPr>
          </a:p>
        </p:txBody>
      </p:sp>
      <p:sp>
        <p:nvSpPr>
          <p:cNvPr id="27" name="TextBox 9"/>
          <p:cNvSpPr>
            <a:spLocks noChangeArrowheads="1"/>
          </p:cNvSpPr>
          <p:nvPr/>
        </p:nvSpPr>
        <p:spPr bwMode="auto">
          <a:xfrm>
            <a:off x="727364" y="1270000"/>
            <a:ext cx="2138666" cy="525785"/>
          </a:xfrm>
          <a:prstGeom prst="rect">
            <a:avLst/>
          </a:prstGeom>
          <a:solidFill>
            <a:srgbClr val="FFFFFF"/>
          </a:solidFill>
          <a:ln w="25400"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lIns="90170" tIns="46990" rIns="90170" bIns="4699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hangingPunct="1"/>
            <a:r>
              <a:rPr lang="en-US" altLang="zh-CN" sz="2800" b="1" dirty="0">
                <a:solidFill>
                  <a:srgbClr val="000000"/>
                </a:solidFill>
                <a:latin typeface="Times New Roman" charset="0"/>
                <a:ea typeface="Times New Roman" charset="0"/>
                <a:cs typeface="Times New Roman" charset="0"/>
                <a:sym typeface="微软雅黑" charset="-122"/>
              </a:rPr>
              <a:t>Rationale. 2</a:t>
            </a:r>
            <a:endParaRPr lang="zh-CN" altLang="en-US" dirty="0">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792475724"/>
      </p:ext>
    </p:extLst>
  </p:cSld>
  <p:clrMapOvr>
    <a:masterClrMapping/>
  </p:clrMapOvr>
  <mc:AlternateContent xmlns:mc="http://schemas.openxmlformats.org/markup-compatibility/2006" xmlns:p14="http://schemas.microsoft.com/office/powerpoint/2010/main">
    <mc:Choice Requires="p14">
      <p:transition spd="slow" p14:dur="2000" advTm="62113"/>
    </mc:Choice>
    <mc:Fallback xmlns="">
      <p:transition spd="slow" advTm="621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autoUpdateAnimBg="0"/>
      <p:bldP spid="24" grpId="0" bldLvl="0" animBg="1" autoUpdateAnimBg="0"/>
      <p:bldP spid="23" grpId="0" animBg="1"/>
      <p:bldP spid="25" grpId="0" bldLvl="0" animBg="1" autoUpdateAnimBg="0"/>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2" name="Date Placeholder 1"/>
          <p:cNvSpPr>
            <a:spLocks noGrp="1"/>
          </p:cNvSpPr>
          <p:nvPr>
            <p:ph type="dt" sz="half" idx="10"/>
          </p:nvPr>
        </p:nvSpPr>
        <p:spPr/>
        <p:txBody>
          <a:bodyPr/>
          <a:lstStyle/>
          <a:p>
            <a:fld id="{8E6476E4-B34B-874E-A4C7-314B37546C89}"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15</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2304905"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Background</a:t>
            </a:r>
          </a:p>
        </p:txBody>
      </p:sp>
      <p:sp>
        <p:nvSpPr>
          <p:cNvPr id="12" name="Content Placeholder 2"/>
          <p:cNvSpPr txBox="1">
            <a:spLocks/>
          </p:cNvSpPr>
          <p:nvPr/>
        </p:nvSpPr>
        <p:spPr>
          <a:xfrm>
            <a:off x="727364" y="1947747"/>
            <a:ext cx="8229600" cy="19555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charset="0"/>
              <a:buChar char="•"/>
            </a:pPr>
            <a:r>
              <a:rPr lang="en-US" sz="2000" dirty="0">
                <a:latin typeface="Times New Roman" charset="0"/>
                <a:ea typeface="Times New Roman" charset="0"/>
                <a:cs typeface="Times New Roman" charset="0"/>
              </a:rPr>
              <a:t>Analyze on the dollar value of charity (</a:t>
            </a:r>
            <a:r>
              <a:rPr lang="en-US" sz="2000" dirty="0" err="1">
                <a:latin typeface="Times New Roman" charset="0"/>
                <a:ea typeface="Times New Roman" charset="0"/>
                <a:cs typeface="Times New Roman" charset="0"/>
              </a:rPr>
              <a:t>Garmon</a:t>
            </a:r>
            <a:r>
              <a:rPr lang="en-US" sz="2000" dirty="0">
                <a:latin typeface="Times New Roman" charset="0"/>
                <a:ea typeface="Times New Roman" charset="0"/>
                <a:cs typeface="Times New Roman" charset="0"/>
              </a:rPr>
              <a:t>, 2009)</a:t>
            </a:r>
          </a:p>
          <a:p>
            <a:pPr marL="342900" indent="-342900" algn="l">
              <a:lnSpc>
                <a:spcPct val="100000"/>
              </a:lnSpc>
              <a:buFont typeface="Arial" charset="0"/>
              <a:buChar char="•"/>
            </a:pPr>
            <a:r>
              <a:rPr lang="en-US" sz="2000" dirty="0">
                <a:latin typeface="Times New Roman" charset="0"/>
                <a:ea typeface="Times New Roman" charset="0"/>
                <a:cs typeface="Times New Roman" charset="0"/>
              </a:rPr>
              <a:t>Dollar-denominated measures of charity or uncompensated care have been subject to rapid list price inflation and may be poor representation of hospitals’ ability to translate their surplus into provision of unprofitable services, and it may be affected by accounting principles.</a:t>
            </a:r>
          </a:p>
          <a:p>
            <a:pPr marL="342900" indent="-342900" algn="l">
              <a:lnSpc>
                <a:spcPct val="100000"/>
              </a:lnSpc>
              <a:buFont typeface="Arial" charset="0"/>
              <a:buChar char="•"/>
            </a:pPr>
            <a:endParaRPr lang="en-US" sz="2000" dirty="0">
              <a:latin typeface="Times New Roman" charset="0"/>
              <a:ea typeface="Times New Roman" charset="0"/>
              <a:cs typeface="Times New Roman" charset="0"/>
            </a:endParaRPr>
          </a:p>
          <a:p>
            <a:pPr marL="342900" indent="-342900" algn="l">
              <a:lnSpc>
                <a:spcPct val="100000"/>
              </a:lnSpc>
              <a:buFont typeface="Arial" charset="0"/>
              <a:buChar char="•"/>
            </a:pPr>
            <a:endParaRPr lang="en-US" sz="2000" dirty="0">
              <a:latin typeface="Times New Roman" charset="0"/>
              <a:ea typeface="Times New Roman" charset="0"/>
              <a:cs typeface="Times New Roman" charset="0"/>
            </a:endParaRPr>
          </a:p>
          <a:p>
            <a:pPr marL="342900" indent="-342900" algn="l">
              <a:lnSpc>
                <a:spcPct val="100000"/>
              </a:lnSpc>
              <a:buFont typeface="Arial" charset="0"/>
              <a:buChar char="•"/>
            </a:pPr>
            <a:r>
              <a:rPr lang="en-US" sz="2000" dirty="0">
                <a:latin typeface="Times New Roman" charset="0"/>
                <a:ea typeface="Times New Roman" charset="0"/>
                <a:cs typeface="Times New Roman" charset="0"/>
              </a:rPr>
              <a:t>Did not control for the competitive environment (David et al., 2014)</a:t>
            </a:r>
          </a:p>
          <a:p>
            <a:pPr marL="342900" indent="-342900" algn="l">
              <a:lnSpc>
                <a:spcPct val="100000"/>
              </a:lnSpc>
              <a:buFont typeface="Arial" charset="0"/>
              <a:buChar char="•"/>
            </a:pPr>
            <a:r>
              <a:rPr lang="en-US" sz="2000" dirty="0">
                <a:latin typeface="Times New Roman" charset="0"/>
                <a:ea typeface="Times New Roman" charset="0"/>
                <a:cs typeface="Times New Roman" charset="0"/>
              </a:rPr>
              <a:t>Therefore, they did not look at whether any differential behavior towards the provision of charity care between nonprofits and for-profit hospitals depends on the market power.</a:t>
            </a:r>
            <a:endParaRPr lang="en-US" sz="2000" dirty="0">
              <a:latin typeface="Times New Roman" charset="0"/>
              <a:ea typeface="Times New Roman" charset="0"/>
              <a:cs typeface="Times New Roman" charset="0"/>
            </a:endParaRPr>
          </a:p>
          <a:p>
            <a:pPr marL="342900" indent="-342900" algn="l">
              <a:lnSpc>
                <a:spcPct val="100000"/>
              </a:lnSpc>
              <a:buFont typeface="Arial" charset="0"/>
              <a:buChar char="•"/>
            </a:pPr>
            <a:endParaRPr lang="en-US" sz="2000" dirty="0">
              <a:latin typeface="Times New Roman" charset="0"/>
              <a:ea typeface="Times New Roman" charset="0"/>
              <a:cs typeface="Times New Roman" charset="0"/>
            </a:endParaRPr>
          </a:p>
        </p:txBody>
      </p:sp>
      <p:sp>
        <p:nvSpPr>
          <p:cNvPr id="11" name="TextBox 9"/>
          <p:cNvSpPr>
            <a:spLocks noChangeArrowheads="1"/>
          </p:cNvSpPr>
          <p:nvPr/>
        </p:nvSpPr>
        <p:spPr bwMode="auto">
          <a:xfrm>
            <a:off x="727364" y="1270000"/>
            <a:ext cx="2138666" cy="525785"/>
          </a:xfrm>
          <a:prstGeom prst="rect">
            <a:avLst/>
          </a:prstGeom>
          <a:solidFill>
            <a:srgbClr val="FFFFFF"/>
          </a:solidFill>
          <a:ln w="25400"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lIns="90170" tIns="46990" rIns="90170" bIns="4699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hangingPunct="1"/>
            <a:r>
              <a:rPr lang="en-US" altLang="zh-CN" sz="2800" b="1" dirty="0">
                <a:solidFill>
                  <a:srgbClr val="000000"/>
                </a:solidFill>
                <a:latin typeface="Times New Roman" charset="0"/>
                <a:ea typeface="Times New Roman" charset="0"/>
                <a:cs typeface="Times New Roman" charset="0"/>
                <a:sym typeface="微软雅黑" charset="-122"/>
              </a:rPr>
              <a:t>Problems</a:t>
            </a:r>
            <a:endParaRPr lang="zh-CN" altLang="en-US" dirty="0">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693423451"/>
      </p:ext>
    </p:extLst>
  </p:cSld>
  <p:clrMapOvr>
    <a:masterClrMapping/>
  </p:clrMapOvr>
  <mc:AlternateContent xmlns:mc="http://schemas.openxmlformats.org/markup-compatibility/2006" xmlns:p14="http://schemas.microsoft.com/office/powerpoint/2010/main">
    <mc:Choice Requires="p14">
      <p:transition spd="slow" p14:dur="2000" advTm="62003"/>
    </mc:Choice>
    <mc:Fallback xmlns="">
      <p:transition spd="slow" advTm="620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p:tgtEl>
                                          <p:spTgt spid="1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p:tgtEl>
                                          <p:spTgt spid="12">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p:tgtEl>
                                          <p:spTgt spid="12">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p:tgtEl>
                                          <p:spTgt spid="12">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2" name="Date Placeholder 1"/>
          <p:cNvSpPr>
            <a:spLocks noGrp="1"/>
          </p:cNvSpPr>
          <p:nvPr>
            <p:ph type="dt" sz="half" idx="10"/>
          </p:nvPr>
        </p:nvSpPr>
        <p:spPr/>
        <p:txBody>
          <a:bodyPr/>
          <a:lstStyle/>
          <a:p>
            <a:fld id="{8E6476E4-B34B-874E-A4C7-314B37546C89}"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16</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2304905"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Background</a:t>
            </a:r>
          </a:p>
        </p:txBody>
      </p:sp>
      <p:sp>
        <p:nvSpPr>
          <p:cNvPr id="12" name="Content Placeholder 2"/>
          <p:cNvSpPr txBox="1">
            <a:spLocks/>
          </p:cNvSpPr>
          <p:nvPr/>
        </p:nvSpPr>
        <p:spPr>
          <a:xfrm>
            <a:off x="727364" y="1287251"/>
            <a:ext cx="8229600" cy="55953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charset="0"/>
              <a:buChar char="•"/>
            </a:pPr>
            <a:r>
              <a:rPr lang="en-US" sz="2000" dirty="0">
                <a:latin typeface="Times New Roman" charset="0"/>
                <a:ea typeface="Times New Roman" charset="0"/>
                <a:cs typeface="Times New Roman" charset="0"/>
              </a:rPr>
              <a:t>Firstly, this paper explores a more direct, volume-based measure of uncompensated care, which is unlikely to be affected by differences in accounting principles across hospitals.</a:t>
            </a:r>
          </a:p>
          <a:p>
            <a:pPr marL="342900" indent="-342900" algn="l">
              <a:lnSpc>
                <a:spcPct val="100000"/>
              </a:lnSpc>
              <a:buFont typeface="Arial" charset="0"/>
              <a:buChar char="•"/>
            </a:pPr>
            <a:endParaRPr lang="en-US" sz="2000" dirty="0">
              <a:latin typeface="Times New Roman" charset="0"/>
              <a:ea typeface="Times New Roman" charset="0"/>
              <a:cs typeface="Times New Roman" charset="0"/>
            </a:endParaRPr>
          </a:p>
          <a:p>
            <a:pPr marL="342900" indent="-342900" algn="l">
              <a:lnSpc>
                <a:spcPct val="100000"/>
              </a:lnSpc>
              <a:buFont typeface="Arial" charset="0"/>
              <a:buChar char="•"/>
            </a:pPr>
            <a:r>
              <a:rPr lang="en-US" sz="2000" dirty="0">
                <a:latin typeface="Times New Roman" charset="0"/>
                <a:ea typeface="Times New Roman" charset="0"/>
                <a:cs typeface="Times New Roman" charset="0"/>
              </a:rPr>
              <a:t>Secondly, they also examine whether nonprofit hospitals expend their rents in a socially beneficial way by maintaining unprofitable service lines, a practice that benefits all patients, not just charity care patients.</a:t>
            </a:r>
          </a:p>
          <a:p>
            <a:pPr marL="342900" indent="-342900" algn="l">
              <a:lnSpc>
                <a:spcPct val="100000"/>
              </a:lnSpc>
              <a:buFont typeface="Arial" charset="0"/>
              <a:buChar char="•"/>
            </a:pPr>
            <a:endParaRPr lang="en-US" sz="2000" dirty="0">
              <a:latin typeface="Times New Roman" charset="0"/>
              <a:ea typeface="Times New Roman" charset="0"/>
              <a:cs typeface="Times New Roman" charset="0"/>
            </a:endParaRPr>
          </a:p>
          <a:p>
            <a:pPr marL="342900" indent="-342900" algn="l">
              <a:lnSpc>
                <a:spcPct val="100000"/>
              </a:lnSpc>
              <a:buFont typeface="Arial" charset="0"/>
              <a:buChar char="•"/>
            </a:pPr>
            <a:r>
              <a:rPr lang="en-US" sz="2000" dirty="0">
                <a:latin typeface="Times New Roman" charset="0"/>
                <a:ea typeface="Times New Roman" charset="0"/>
                <a:cs typeface="Times New Roman" charset="0"/>
              </a:rPr>
              <a:t>Finally, they examine 11 years of data, allowing the researchers to capture greater variability and leverage changes in hospitals’ market power and ownership status. This in turn allows researchers to rely on the panel aspects of their data as opposed to relying primarily on cross-sectional variation.</a:t>
            </a:r>
          </a:p>
        </p:txBody>
      </p:sp>
    </p:spTree>
    <p:custDataLst>
      <p:tags r:id="rId1"/>
    </p:custDataLst>
    <p:extLst>
      <p:ext uri="{BB962C8B-B14F-4D97-AF65-F5344CB8AC3E}">
        <p14:creationId xmlns:p14="http://schemas.microsoft.com/office/powerpoint/2010/main" val="549884974"/>
      </p:ext>
    </p:extLst>
  </p:cSld>
  <p:clrMapOvr>
    <a:masterClrMapping/>
  </p:clrMapOvr>
  <mc:AlternateContent xmlns:mc="http://schemas.openxmlformats.org/markup-compatibility/2006" xmlns:p14="http://schemas.microsoft.com/office/powerpoint/2010/main">
    <mc:Choice Requires="p14">
      <p:transition spd="slow" p14:dur="2000" advTm="164841"/>
    </mc:Choice>
    <mc:Fallback xmlns="">
      <p:transition spd="slow" advTm="1648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p:tgtEl>
                                          <p:spTgt spid="1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p:tgtEl>
                                          <p:spTgt spid="12">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p:tgtEl>
                                          <p:spTgt spid="12">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Theoretical Models</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17</a:t>
            </a:fld>
            <a:endParaRPr lang="en-US"/>
          </a:p>
        </p:txBody>
      </p:sp>
      <p:sp>
        <p:nvSpPr>
          <p:cNvPr id="5" name="TextBox 4"/>
          <p:cNvSpPr txBox="1"/>
          <p:nvPr/>
        </p:nvSpPr>
        <p:spPr>
          <a:xfrm>
            <a:off x="727364" y="1396800"/>
            <a:ext cx="8251036" cy="393954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Philipson and Posner(2009) develops an altruistic nonprofit firms model</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Utility derived from output in addition to profits</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Competition still maximizes social benefits</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Should not distinguish between for-profit and nonprofit</a:t>
            </a:r>
          </a:p>
        </p:txBody>
      </p:sp>
    </p:spTree>
    <p:extLst>
      <p:ext uri="{BB962C8B-B14F-4D97-AF65-F5344CB8AC3E}">
        <p14:creationId xmlns:p14="http://schemas.microsoft.com/office/powerpoint/2010/main" val="1474486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Theoretical Models</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18</a:t>
            </a:fld>
            <a:endParaRPr lang="en-US"/>
          </a:p>
        </p:txBody>
      </p:sp>
      <p:sp>
        <p:nvSpPr>
          <p:cNvPr id="5" name="TextBox 4"/>
          <p:cNvSpPr txBox="1"/>
          <p:nvPr/>
        </p:nvSpPr>
        <p:spPr>
          <a:xfrm>
            <a:off x="727364" y="1396800"/>
            <a:ext cx="8308636"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Sufficient funding to subsidize the consumption of the poor</a:t>
            </a:r>
          </a:p>
          <a:p>
            <a:pPr marL="1200150" lvl="2"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If not, ability to exercise market power is crucial</a:t>
            </a:r>
          </a:p>
          <a:p>
            <a:pPr marL="285750" indent="-285750">
              <a:lnSpc>
                <a:spcPct val="200000"/>
              </a:lnSpc>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Value same externality for consumption of all consumers </a:t>
            </a:r>
          </a:p>
          <a:p>
            <a:pPr marL="1200150" lvl="2"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Rich people can afford health care consumption</a:t>
            </a:r>
          </a:p>
          <a:p>
            <a:pPr marL="1200150" lvl="2"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Should only value that of poor people at </a:t>
            </a:r>
            <a:r>
              <a:rPr lang="en-US" sz="2500" dirty="0">
                <a:latin typeface="Times New Roman" panose="02020603050405020304" pitchFamily="18" charset="0"/>
                <a:cs typeface="Times New Roman" panose="02020603050405020304" pitchFamily="18" charset="0"/>
                <a:sym typeface="Symbol" panose="05050102010706020507" pitchFamily="18" charset="2"/>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76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Theoretical Models</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19</a:t>
            </a:fld>
            <a:endParaRPr lang="en-US"/>
          </a:p>
        </p:txBody>
      </p:sp>
      <p:sp>
        <p:nvSpPr>
          <p:cNvPr id="5" name="TextBox 4"/>
          <p:cNvSpPr txBox="1"/>
          <p:nvPr/>
        </p:nvSpPr>
        <p:spPr>
          <a:xfrm>
            <a:off x="727364" y="1396800"/>
            <a:ext cx="8308636" cy="393954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Less competition could relax the financial constraint faced by nonprofit firms, so they can afford to provide services to the poor people</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It is necessary to charge differential price to the rich and the poor. Competition makes such price discrimination hard. </a:t>
            </a:r>
          </a:p>
        </p:txBody>
      </p:sp>
    </p:spTree>
    <p:extLst>
      <p:ext uri="{BB962C8B-B14F-4D97-AF65-F5344CB8AC3E}">
        <p14:creationId xmlns:p14="http://schemas.microsoft.com/office/powerpoint/2010/main" val="40492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944105" cy="1127964"/>
            <a:chOff x="0" y="-19535"/>
            <a:chExt cx="13258807" cy="1503951"/>
          </a:xfrm>
        </p:grpSpPr>
        <p:sp>
          <p:nvSpPr>
            <p:cNvPr id="10" name="TextBox 9"/>
            <p:cNvSpPr txBox="1"/>
            <p:nvPr/>
          </p:nvSpPr>
          <p:spPr>
            <a:xfrm>
              <a:off x="3326524" y="149592"/>
              <a:ext cx="9932283" cy="53348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6" name="Rectangle 5"/>
            <p:cNvSpPr/>
            <p:nvPr/>
          </p:nvSpPr>
          <p:spPr>
            <a:xfrm>
              <a:off x="969819"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18" name="Rectangle 17"/>
          <p:cNvSpPr/>
          <p:nvPr/>
        </p:nvSpPr>
        <p:spPr>
          <a:xfrm>
            <a:off x="820432" y="616463"/>
            <a:ext cx="1674461"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Abstract</a:t>
            </a:r>
          </a:p>
        </p:txBody>
      </p:sp>
      <p:sp>
        <p:nvSpPr>
          <p:cNvPr id="2" name="Date Placeholder 1"/>
          <p:cNvSpPr>
            <a:spLocks noGrp="1"/>
          </p:cNvSpPr>
          <p:nvPr>
            <p:ph type="dt" sz="half" idx="10"/>
          </p:nvPr>
        </p:nvSpPr>
        <p:spPr/>
        <p:txBody>
          <a:bodyPr/>
          <a:lstStyle/>
          <a:p>
            <a:fld id="{BE0A2051-85D2-8443-BD72-76B4C68298E6}" type="datetime1">
              <a:rPr lang="en-US" smtClean="0"/>
              <a:t>3/23/2017</a:t>
            </a:fld>
            <a:endParaRPr lang="en-US"/>
          </a:p>
        </p:txBody>
      </p:sp>
      <p:sp>
        <p:nvSpPr>
          <p:cNvPr id="5" name="Slide Number Placeholder 4"/>
          <p:cNvSpPr>
            <a:spLocks noGrp="1"/>
          </p:cNvSpPr>
          <p:nvPr>
            <p:ph type="sldNum" sz="quarter" idx="12"/>
          </p:nvPr>
        </p:nvSpPr>
        <p:spPr/>
        <p:txBody>
          <a:bodyPr/>
          <a:lstStyle/>
          <a:p>
            <a:fld id="{5143A4B2-DCE2-1746-88AF-829C7204ED64}" type="slidenum">
              <a:rPr lang="en-US" smtClean="0"/>
              <a:t>2</a:t>
            </a:fld>
            <a:endParaRPr lang="en-US"/>
          </a:p>
        </p:txBody>
      </p:sp>
      <p:sp>
        <p:nvSpPr>
          <p:cNvPr id="21" name="AutoShape 5"/>
          <p:cNvSpPr>
            <a:spLocks noChangeArrowheads="1"/>
          </p:cNvSpPr>
          <p:nvPr/>
        </p:nvSpPr>
        <p:spPr bwMode="auto">
          <a:xfrm>
            <a:off x="727364" y="2656238"/>
            <a:ext cx="2449205" cy="892157"/>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a:solidFill>
                  <a:srgbClr val="000000"/>
                </a:solidFill>
              </a:rPr>
              <a:t>Nonprofit Hospitals</a:t>
            </a:r>
            <a:endParaRPr lang="zh-CN" altLang="en-US" sz="2800" dirty="0">
              <a:solidFill>
                <a:srgbClr val="000000"/>
              </a:solidFill>
            </a:endParaRPr>
          </a:p>
        </p:txBody>
      </p:sp>
      <p:sp>
        <p:nvSpPr>
          <p:cNvPr id="22" name="AutoShape 5"/>
          <p:cNvSpPr>
            <a:spLocks noChangeArrowheads="1"/>
          </p:cNvSpPr>
          <p:nvPr/>
        </p:nvSpPr>
        <p:spPr bwMode="auto">
          <a:xfrm>
            <a:off x="727364" y="1321202"/>
            <a:ext cx="2449205" cy="986772"/>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Favorable Tax treatment</a:t>
            </a:r>
            <a:endParaRPr lang="zh-CN" altLang="en-US" sz="2800" dirty="0">
              <a:solidFill>
                <a:srgbClr val="000000"/>
              </a:solidFill>
            </a:endParaRPr>
          </a:p>
        </p:txBody>
      </p:sp>
      <p:sp>
        <p:nvSpPr>
          <p:cNvPr id="23" name="AutoShape 5"/>
          <p:cNvSpPr>
            <a:spLocks noChangeArrowheads="1"/>
          </p:cNvSpPr>
          <p:nvPr/>
        </p:nvSpPr>
        <p:spPr bwMode="auto">
          <a:xfrm>
            <a:off x="679596" y="3925995"/>
            <a:ext cx="2544739" cy="1459940"/>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a:solidFill>
                  <a:srgbClr val="000000"/>
                </a:solidFill>
              </a:rPr>
              <a:t>Socially Beneficial </a:t>
            </a:r>
            <a:r>
              <a:rPr lang="en-US" altLang="zh-CN" sz="2800" dirty="0">
                <a:solidFill>
                  <a:srgbClr val="000000"/>
                </a:solidFill>
              </a:rPr>
              <a:t>A</a:t>
            </a:r>
            <a:r>
              <a:rPr lang="en-US" altLang="zh-CN" sz="2800">
                <a:solidFill>
                  <a:srgbClr val="000000"/>
                </a:solidFill>
              </a:rPr>
              <a:t>ctivities</a:t>
            </a:r>
            <a:endParaRPr lang="zh-CN" altLang="en-US" sz="2800" dirty="0">
              <a:solidFill>
                <a:srgbClr val="000000"/>
              </a:solidFill>
            </a:endParaRPr>
          </a:p>
        </p:txBody>
      </p:sp>
      <p:sp>
        <p:nvSpPr>
          <p:cNvPr id="24" name="右箭头 26"/>
          <p:cNvSpPr>
            <a:spLocks noChangeArrowheads="1"/>
          </p:cNvSpPr>
          <p:nvPr/>
        </p:nvSpPr>
        <p:spPr bwMode="auto">
          <a:xfrm rot="5400000">
            <a:off x="1706695" y="2274557"/>
            <a:ext cx="490538"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25" name="右箭头 26"/>
          <p:cNvSpPr>
            <a:spLocks noChangeArrowheads="1"/>
          </p:cNvSpPr>
          <p:nvPr/>
        </p:nvSpPr>
        <p:spPr bwMode="auto">
          <a:xfrm rot="5400000">
            <a:off x="1706694" y="3544314"/>
            <a:ext cx="490538"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26" name="右箭头 26"/>
          <p:cNvSpPr>
            <a:spLocks noChangeArrowheads="1"/>
          </p:cNvSpPr>
          <p:nvPr/>
        </p:nvSpPr>
        <p:spPr bwMode="auto">
          <a:xfrm>
            <a:off x="3052384" y="2806985"/>
            <a:ext cx="3068934" cy="538162"/>
          </a:xfrm>
          <a:prstGeom prst="rightArrow">
            <a:avLst>
              <a:gd name="adj1" fmla="val 50000"/>
              <a:gd name="adj2" fmla="val 35935"/>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28" name="AutoShape 5"/>
          <p:cNvSpPr>
            <a:spLocks noChangeArrowheads="1"/>
          </p:cNvSpPr>
          <p:nvPr/>
        </p:nvSpPr>
        <p:spPr bwMode="auto">
          <a:xfrm>
            <a:off x="6121318" y="2307974"/>
            <a:ext cx="2927148" cy="1534528"/>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Cross-subsidize Care for needy Populations</a:t>
            </a:r>
            <a:endParaRPr lang="zh-CN" altLang="en-US" sz="2800" dirty="0">
              <a:solidFill>
                <a:srgbClr val="000000"/>
              </a:solidFill>
            </a:endParaRPr>
          </a:p>
        </p:txBody>
      </p:sp>
      <p:sp>
        <p:nvSpPr>
          <p:cNvPr id="29" name="AutoShape 5"/>
          <p:cNvSpPr>
            <a:spLocks noChangeArrowheads="1"/>
          </p:cNvSpPr>
          <p:nvPr/>
        </p:nvSpPr>
        <p:spPr bwMode="auto">
          <a:xfrm>
            <a:off x="3371915" y="1321202"/>
            <a:ext cx="2554056" cy="953383"/>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Suppression of competition</a:t>
            </a:r>
            <a:endParaRPr lang="zh-CN" altLang="en-US" sz="2800" dirty="0">
              <a:solidFill>
                <a:srgbClr val="000000"/>
              </a:solidFill>
            </a:endParaRPr>
          </a:p>
        </p:txBody>
      </p:sp>
      <p:sp>
        <p:nvSpPr>
          <p:cNvPr id="30" name="右箭头 26"/>
          <p:cNvSpPr>
            <a:spLocks noChangeArrowheads="1"/>
          </p:cNvSpPr>
          <p:nvPr/>
        </p:nvSpPr>
        <p:spPr bwMode="auto">
          <a:xfrm rot="5400000">
            <a:off x="4326731" y="2274557"/>
            <a:ext cx="490538"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31" name="右箭头 26"/>
          <p:cNvSpPr>
            <a:spLocks noChangeArrowheads="1"/>
          </p:cNvSpPr>
          <p:nvPr/>
        </p:nvSpPr>
        <p:spPr bwMode="auto">
          <a:xfrm rot="16200000">
            <a:off x="4326731" y="3491811"/>
            <a:ext cx="490538"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32" name="AutoShape 5"/>
          <p:cNvSpPr>
            <a:spLocks noChangeArrowheads="1"/>
          </p:cNvSpPr>
          <p:nvPr/>
        </p:nvSpPr>
        <p:spPr bwMode="auto">
          <a:xfrm>
            <a:off x="3308401" y="3925995"/>
            <a:ext cx="5740065" cy="1459940"/>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Premise: </a:t>
            </a:r>
            <a:r>
              <a:rPr lang="en-US" altLang="zh-CN" sz="2800" dirty="0">
                <a:solidFill>
                  <a:srgbClr val="FF0000"/>
                </a:solidFill>
              </a:rPr>
              <a:t>Nonprofit hospitals with great market power provide more care to the needy</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1601486262"/>
      </p:ext>
    </p:extLst>
  </p:cSld>
  <p:clrMapOvr>
    <a:masterClrMapping/>
  </p:clrMapOvr>
  <mc:AlternateContent xmlns:mc="http://schemas.openxmlformats.org/markup-compatibility/2006" xmlns:p14="http://schemas.microsoft.com/office/powerpoint/2010/main">
    <mc:Choice Requires="p14">
      <p:transition spd="slow" p14:dur="2000" advTm="54459"/>
    </mc:Choice>
    <mc:Fallback xmlns="">
      <p:transition spd="slow" advTm="544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1"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strVal val="#ppt_w*0.05"/>
                                          </p:val>
                                        </p:tav>
                                        <p:tav tm="100000">
                                          <p:val>
                                            <p:strVal val="#ppt_w"/>
                                          </p:val>
                                        </p:tav>
                                      </p:tavLst>
                                    </p:anim>
                                    <p:anim calcmode="lin" valueType="num">
                                      <p:cBhvr>
                                        <p:cTn id="13" dur="500" fill="hold"/>
                                        <p:tgtEl>
                                          <p:spTgt spid="22"/>
                                        </p:tgtEl>
                                        <p:attrNameLst>
                                          <p:attrName>ppt_h</p:attrName>
                                        </p:attrNameLst>
                                      </p:cBhvr>
                                      <p:tavLst>
                                        <p:tav tm="0">
                                          <p:val>
                                            <p:strVal val="#ppt_h"/>
                                          </p:val>
                                        </p:tav>
                                        <p:tav tm="100000">
                                          <p:val>
                                            <p:strVal val="#ppt_h"/>
                                          </p:val>
                                        </p:tav>
                                      </p:tavLst>
                                    </p:anim>
                                    <p:anim calcmode="lin" valueType="num">
                                      <p:cBhvr>
                                        <p:cTn id="14" dur="500" fill="hold"/>
                                        <p:tgtEl>
                                          <p:spTgt spid="22"/>
                                        </p:tgtEl>
                                        <p:attrNameLst>
                                          <p:attrName>ppt_x</p:attrName>
                                        </p:attrNameLst>
                                      </p:cBhvr>
                                      <p:tavLst>
                                        <p:tav tm="0">
                                          <p:val>
                                            <p:strVal val="#ppt_x-.2"/>
                                          </p:val>
                                        </p:tav>
                                        <p:tav tm="100000">
                                          <p:val>
                                            <p:strVal val="#ppt_x"/>
                                          </p:val>
                                        </p:tav>
                                      </p:tavLst>
                                    </p:anim>
                                    <p:anim calcmode="lin" valueType="num">
                                      <p:cBhvr>
                                        <p:cTn id="15" dur="500" fill="hold"/>
                                        <p:tgtEl>
                                          <p:spTgt spid="22"/>
                                        </p:tgtEl>
                                        <p:attrNameLst>
                                          <p:attrName>ppt_y</p:attrName>
                                        </p:attrNameLst>
                                      </p:cBhvr>
                                      <p:tavLst>
                                        <p:tav tm="0">
                                          <p:val>
                                            <p:strVal val="#ppt_y"/>
                                          </p:val>
                                        </p:tav>
                                        <p:tav tm="100000">
                                          <p:val>
                                            <p:strVal val="#ppt_y"/>
                                          </p:val>
                                        </p:tav>
                                      </p:tavLst>
                                    </p:anim>
                                    <p:animEffect transition="in" filter="fade">
                                      <p:cBhvr>
                                        <p:cTn id="16" dur="500"/>
                                        <p:tgtEl>
                                          <p:spTgt spid="22"/>
                                        </p:tgtEl>
                                      </p:cBhvr>
                                    </p:animEffect>
                                  </p:childTnLst>
                                </p:cTn>
                              </p:par>
                              <p:par>
                                <p:cTn id="17" presetID="54" presetClass="entr" presetSubtype="0" accel="10000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strVal val="#ppt_w*0.05"/>
                                          </p:val>
                                        </p:tav>
                                        <p:tav tm="100000">
                                          <p:val>
                                            <p:strVal val="#ppt_w"/>
                                          </p:val>
                                        </p:tav>
                                      </p:tavLst>
                                    </p:anim>
                                    <p:anim calcmode="lin" valueType="num">
                                      <p:cBhvr>
                                        <p:cTn id="20" dur="500" fill="hold"/>
                                        <p:tgtEl>
                                          <p:spTgt spid="24"/>
                                        </p:tgtEl>
                                        <p:attrNameLst>
                                          <p:attrName>ppt_h</p:attrName>
                                        </p:attrNameLst>
                                      </p:cBhvr>
                                      <p:tavLst>
                                        <p:tav tm="0">
                                          <p:val>
                                            <p:strVal val="#ppt_h"/>
                                          </p:val>
                                        </p:tav>
                                        <p:tav tm="100000">
                                          <p:val>
                                            <p:strVal val="#ppt_h"/>
                                          </p:val>
                                        </p:tav>
                                      </p:tavLst>
                                    </p:anim>
                                    <p:anim calcmode="lin" valueType="num">
                                      <p:cBhvr>
                                        <p:cTn id="21" dur="500" fill="hold"/>
                                        <p:tgtEl>
                                          <p:spTgt spid="24"/>
                                        </p:tgtEl>
                                        <p:attrNameLst>
                                          <p:attrName>ppt_x</p:attrName>
                                        </p:attrNameLst>
                                      </p:cBhvr>
                                      <p:tavLst>
                                        <p:tav tm="0">
                                          <p:val>
                                            <p:strVal val="#ppt_x-.2"/>
                                          </p:val>
                                        </p:tav>
                                        <p:tav tm="100000">
                                          <p:val>
                                            <p:strVal val="#ppt_x"/>
                                          </p:val>
                                        </p:tav>
                                      </p:tavLst>
                                    </p:anim>
                                    <p:anim calcmode="lin" valueType="num">
                                      <p:cBhvr>
                                        <p:cTn id="22" dur="500" fill="hold"/>
                                        <p:tgtEl>
                                          <p:spTgt spid="24"/>
                                        </p:tgtEl>
                                        <p:attrNameLst>
                                          <p:attrName>ppt_y</p:attrName>
                                        </p:attrNameLst>
                                      </p:cBhvr>
                                      <p:tavLst>
                                        <p:tav tm="0">
                                          <p:val>
                                            <p:strVal val="#ppt_y"/>
                                          </p:val>
                                        </p:tav>
                                        <p:tav tm="100000">
                                          <p:val>
                                            <p:strVal val="#ppt_y"/>
                                          </p:val>
                                        </p:tav>
                                      </p:tavLst>
                                    </p:anim>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54" presetClass="entr" presetSubtype="0" accel="10000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strVal val="#ppt_w*0.05"/>
                                          </p:val>
                                        </p:tav>
                                        <p:tav tm="100000">
                                          <p:val>
                                            <p:strVal val="#ppt_w"/>
                                          </p:val>
                                        </p:tav>
                                      </p:tavLst>
                                    </p:anim>
                                    <p:anim calcmode="lin" valueType="num">
                                      <p:cBhvr>
                                        <p:cTn id="29" dur="500" fill="hold"/>
                                        <p:tgtEl>
                                          <p:spTgt spid="23"/>
                                        </p:tgtEl>
                                        <p:attrNameLst>
                                          <p:attrName>ppt_h</p:attrName>
                                        </p:attrNameLst>
                                      </p:cBhvr>
                                      <p:tavLst>
                                        <p:tav tm="0">
                                          <p:val>
                                            <p:strVal val="#ppt_h"/>
                                          </p:val>
                                        </p:tav>
                                        <p:tav tm="100000">
                                          <p:val>
                                            <p:strVal val="#ppt_h"/>
                                          </p:val>
                                        </p:tav>
                                      </p:tavLst>
                                    </p:anim>
                                    <p:anim calcmode="lin" valueType="num">
                                      <p:cBhvr>
                                        <p:cTn id="30" dur="500" fill="hold"/>
                                        <p:tgtEl>
                                          <p:spTgt spid="23"/>
                                        </p:tgtEl>
                                        <p:attrNameLst>
                                          <p:attrName>ppt_x</p:attrName>
                                        </p:attrNameLst>
                                      </p:cBhvr>
                                      <p:tavLst>
                                        <p:tav tm="0">
                                          <p:val>
                                            <p:strVal val="#ppt_x-.2"/>
                                          </p:val>
                                        </p:tav>
                                        <p:tav tm="100000">
                                          <p:val>
                                            <p:strVal val="#ppt_x"/>
                                          </p:val>
                                        </p:tav>
                                      </p:tavLst>
                                    </p:anim>
                                    <p:anim calcmode="lin" valueType="num">
                                      <p:cBhvr>
                                        <p:cTn id="31" dur="500" fill="hold"/>
                                        <p:tgtEl>
                                          <p:spTgt spid="23"/>
                                        </p:tgtEl>
                                        <p:attrNameLst>
                                          <p:attrName>ppt_y</p:attrName>
                                        </p:attrNameLst>
                                      </p:cBhvr>
                                      <p:tavLst>
                                        <p:tav tm="0">
                                          <p:val>
                                            <p:strVal val="#ppt_y"/>
                                          </p:val>
                                        </p:tav>
                                        <p:tav tm="100000">
                                          <p:val>
                                            <p:strVal val="#ppt_y"/>
                                          </p:val>
                                        </p:tav>
                                      </p:tavLst>
                                    </p:anim>
                                    <p:animEffect transition="in" filter="fade">
                                      <p:cBhvr>
                                        <p:cTn id="32" dur="500"/>
                                        <p:tgtEl>
                                          <p:spTgt spid="23"/>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strVal val="#ppt_w*0.05"/>
                                          </p:val>
                                        </p:tav>
                                        <p:tav tm="100000">
                                          <p:val>
                                            <p:strVal val="#ppt_w"/>
                                          </p:val>
                                        </p:tav>
                                      </p:tavLst>
                                    </p:anim>
                                    <p:anim calcmode="lin" valueType="num">
                                      <p:cBhvr>
                                        <p:cTn id="36" dur="500" fill="hold"/>
                                        <p:tgtEl>
                                          <p:spTgt spid="25"/>
                                        </p:tgtEl>
                                        <p:attrNameLst>
                                          <p:attrName>ppt_h</p:attrName>
                                        </p:attrNameLst>
                                      </p:cBhvr>
                                      <p:tavLst>
                                        <p:tav tm="0">
                                          <p:val>
                                            <p:strVal val="#ppt_h"/>
                                          </p:val>
                                        </p:tav>
                                        <p:tav tm="100000">
                                          <p:val>
                                            <p:strVal val="#ppt_h"/>
                                          </p:val>
                                        </p:tav>
                                      </p:tavLst>
                                    </p:anim>
                                    <p:anim calcmode="lin" valueType="num">
                                      <p:cBhvr>
                                        <p:cTn id="37" dur="500" fill="hold"/>
                                        <p:tgtEl>
                                          <p:spTgt spid="25"/>
                                        </p:tgtEl>
                                        <p:attrNameLst>
                                          <p:attrName>ppt_x</p:attrName>
                                        </p:attrNameLst>
                                      </p:cBhvr>
                                      <p:tavLst>
                                        <p:tav tm="0">
                                          <p:val>
                                            <p:strVal val="#ppt_x-.2"/>
                                          </p:val>
                                        </p:tav>
                                        <p:tav tm="100000">
                                          <p:val>
                                            <p:strVal val="#ppt_x"/>
                                          </p:val>
                                        </p:tav>
                                      </p:tavLst>
                                    </p:anim>
                                    <p:anim calcmode="lin" valueType="num">
                                      <p:cBhvr>
                                        <p:cTn id="38" dur="500" fill="hold"/>
                                        <p:tgtEl>
                                          <p:spTgt spid="25"/>
                                        </p:tgtEl>
                                        <p:attrNameLst>
                                          <p:attrName>ppt_y</p:attrName>
                                        </p:attrNameLst>
                                      </p:cBhvr>
                                      <p:tavLst>
                                        <p:tav tm="0">
                                          <p:val>
                                            <p:strVal val="#ppt_y"/>
                                          </p:val>
                                        </p:tav>
                                        <p:tav tm="100000">
                                          <p:val>
                                            <p:strVal val="#ppt_y"/>
                                          </p:val>
                                        </p:tav>
                                      </p:tavLst>
                                    </p:anim>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p:cTn id="44" dur="500" fill="hold"/>
                                        <p:tgtEl>
                                          <p:spTgt spid="29"/>
                                        </p:tgtEl>
                                        <p:attrNameLst>
                                          <p:attrName>ppt_w</p:attrName>
                                        </p:attrNameLst>
                                      </p:cBhvr>
                                      <p:tavLst>
                                        <p:tav tm="0">
                                          <p:val>
                                            <p:strVal val="#ppt_w*0.05"/>
                                          </p:val>
                                        </p:tav>
                                        <p:tav tm="100000">
                                          <p:val>
                                            <p:strVal val="#ppt_w"/>
                                          </p:val>
                                        </p:tav>
                                      </p:tavLst>
                                    </p:anim>
                                    <p:anim calcmode="lin" valueType="num">
                                      <p:cBhvr>
                                        <p:cTn id="45" dur="500" fill="hold"/>
                                        <p:tgtEl>
                                          <p:spTgt spid="29"/>
                                        </p:tgtEl>
                                        <p:attrNameLst>
                                          <p:attrName>ppt_h</p:attrName>
                                        </p:attrNameLst>
                                      </p:cBhvr>
                                      <p:tavLst>
                                        <p:tav tm="0">
                                          <p:val>
                                            <p:strVal val="#ppt_h"/>
                                          </p:val>
                                        </p:tav>
                                        <p:tav tm="100000">
                                          <p:val>
                                            <p:strVal val="#ppt_h"/>
                                          </p:val>
                                        </p:tav>
                                      </p:tavLst>
                                    </p:anim>
                                    <p:anim calcmode="lin" valueType="num">
                                      <p:cBhvr>
                                        <p:cTn id="46" dur="500" fill="hold"/>
                                        <p:tgtEl>
                                          <p:spTgt spid="29"/>
                                        </p:tgtEl>
                                        <p:attrNameLst>
                                          <p:attrName>ppt_x</p:attrName>
                                        </p:attrNameLst>
                                      </p:cBhvr>
                                      <p:tavLst>
                                        <p:tav tm="0">
                                          <p:val>
                                            <p:strVal val="#ppt_x-.2"/>
                                          </p:val>
                                        </p:tav>
                                        <p:tav tm="100000">
                                          <p:val>
                                            <p:strVal val="#ppt_x"/>
                                          </p:val>
                                        </p:tav>
                                      </p:tavLst>
                                    </p:anim>
                                    <p:anim calcmode="lin" valueType="num">
                                      <p:cBhvr>
                                        <p:cTn id="47" dur="500" fill="hold"/>
                                        <p:tgtEl>
                                          <p:spTgt spid="29"/>
                                        </p:tgtEl>
                                        <p:attrNameLst>
                                          <p:attrName>ppt_y</p:attrName>
                                        </p:attrNameLst>
                                      </p:cBhvr>
                                      <p:tavLst>
                                        <p:tav tm="0">
                                          <p:val>
                                            <p:strVal val="#ppt_y"/>
                                          </p:val>
                                        </p:tav>
                                        <p:tav tm="100000">
                                          <p:val>
                                            <p:strVal val="#ppt_y"/>
                                          </p:val>
                                        </p:tav>
                                      </p:tavLst>
                                    </p:anim>
                                    <p:animEffect transition="in" filter="fade">
                                      <p:cBhvr>
                                        <p:cTn id="48" dur="500"/>
                                        <p:tgtEl>
                                          <p:spTgt spid="29"/>
                                        </p:tgtEl>
                                      </p:cBhvr>
                                    </p:animEffect>
                                  </p:childTnLst>
                                </p:cTn>
                              </p:par>
                              <p:par>
                                <p:cTn id="49" presetID="54" presetClass="entr" presetSubtype="0" accel="100000" fill="hold" grpId="1"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strVal val="#ppt_w*0.05"/>
                                          </p:val>
                                        </p:tav>
                                        <p:tav tm="100000">
                                          <p:val>
                                            <p:strVal val="#ppt_w"/>
                                          </p:val>
                                        </p:tav>
                                      </p:tavLst>
                                    </p:anim>
                                    <p:anim calcmode="lin" valueType="num">
                                      <p:cBhvr>
                                        <p:cTn id="52" dur="500" fill="hold"/>
                                        <p:tgtEl>
                                          <p:spTgt spid="26"/>
                                        </p:tgtEl>
                                        <p:attrNameLst>
                                          <p:attrName>ppt_h</p:attrName>
                                        </p:attrNameLst>
                                      </p:cBhvr>
                                      <p:tavLst>
                                        <p:tav tm="0">
                                          <p:val>
                                            <p:strVal val="#ppt_h"/>
                                          </p:val>
                                        </p:tav>
                                        <p:tav tm="100000">
                                          <p:val>
                                            <p:strVal val="#ppt_h"/>
                                          </p:val>
                                        </p:tav>
                                      </p:tavLst>
                                    </p:anim>
                                    <p:anim calcmode="lin" valueType="num">
                                      <p:cBhvr>
                                        <p:cTn id="53" dur="500" fill="hold"/>
                                        <p:tgtEl>
                                          <p:spTgt spid="26"/>
                                        </p:tgtEl>
                                        <p:attrNameLst>
                                          <p:attrName>ppt_x</p:attrName>
                                        </p:attrNameLst>
                                      </p:cBhvr>
                                      <p:tavLst>
                                        <p:tav tm="0">
                                          <p:val>
                                            <p:strVal val="#ppt_x-.2"/>
                                          </p:val>
                                        </p:tav>
                                        <p:tav tm="100000">
                                          <p:val>
                                            <p:strVal val="#ppt_x"/>
                                          </p:val>
                                        </p:tav>
                                      </p:tavLst>
                                    </p:anim>
                                    <p:anim calcmode="lin" valueType="num">
                                      <p:cBhvr>
                                        <p:cTn id="54" dur="500" fill="hold"/>
                                        <p:tgtEl>
                                          <p:spTgt spid="26"/>
                                        </p:tgtEl>
                                        <p:attrNameLst>
                                          <p:attrName>ppt_y</p:attrName>
                                        </p:attrNameLst>
                                      </p:cBhvr>
                                      <p:tavLst>
                                        <p:tav tm="0">
                                          <p:val>
                                            <p:strVal val="#ppt_y"/>
                                          </p:val>
                                        </p:tav>
                                        <p:tav tm="100000">
                                          <p:val>
                                            <p:strVal val="#ppt_y"/>
                                          </p:val>
                                        </p:tav>
                                      </p:tavLst>
                                    </p:anim>
                                    <p:animEffect transition="in" filter="fade">
                                      <p:cBhvr>
                                        <p:cTn id="55" dur="500"/>
                                        <p:tgtEl>
                                          <p:spTgt spid="26"/>
                                        </p:tgtEl>
                                      </p:cBhvr>
                                    </p:animEffect>
                                  </p:childTnLst>
                                </p:cTn>
                              </p:par>
                              <p:par>
                                <p:cTn id="56" presetID="54" presetClass="entr" presetSubtype="0" accel="10000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strVal val="#ppt_w*0.05"/>
                                          </p:val>
                                        </p:tav>
                                        <p:tav tm="100000">
                                          <p:val>
                                            <p:strVal val="#ppt_w"/>
                                          </p:val>
                                        </p:tav>
                                      </p:tavLst>
                                    </p:anim>
                                    <p:anim calcmode="lin" valueType="num">
                                      <p:cBhvr>
                                        <p:cTn id="59" dur="500" fill="hold"/>
                                        <p:tgtEl>
                                          <p:spTgt spid="30"/>
                                        </p:tgtEl>
                                        <p:attrNameLst>
                                          <p:attrName>ppt_h</p:attrName>
                                        </p:attrNameLst>
                                      </p:cBhvr>
                                      <p:tavLst>
                                        <p:tav tm="0">
                                          <p:val>
                                            <p:strVal val="#ppt_h"/>
                                          </p:val>
                                        </p:tav>
                                        <p:tav tm="100000">
                                          <p:val>
                                            <p:strVal val="#ppt_h"/>
                                          </p:val>
                                        </p:tav>
                                      </p:tavLst>
                                    </p:anim>
                                    <p:anim calcmode="lin" valueType="num">
                                      <p:cBhvr>
                                        <p:cTn id="60" dur="500" fill="hold"/>
                                        <p:tgtEl>
                                          <p:spTgt spid="30"/>
                                        </p:tgtEl>
                                        <p:attrNameLst>
                                          <p:attrName>ppt_x</p:attrName>
                                        </p:attrNameLst>
                                      </p:cBhvr>
                                      <p:tavLst>
                                        <p:tav tm="0">
                                          <p:val>
                                            <p:strVal val="#ppt_x-.2"/>
                                          </p:val>
                                        </p:tav>
                                        <p:tav tm="100000">
                                          <p:val>
                                            <p:strVal val="#ppt_x"/>
                                          </p:val>
                                        </p:tav>
                                      </p:tavLst>
                                    </p:anim>
                                    <p:anim calcmode="lin" valueType="num">
                                      <p:cBhvr>
                                        <p:cTn id="61" dur="500" fill="hold"/>
                                        <p:tgtEl>
                                          <p:spTgt spid="30"/>
                                        </p:tgtEl>
                                        <p:attrNameLst>
                                          <p:attrName>ppt_y</p:attrName>
                                        </p:attrNameLst>
                                      </p:cBhvr>
                                      <p:tavLst>
                                        <p:tav tm="0">
                                          <p:val>
                                            <p:strVal val="#ppt_y"/>
                                          </p:val>
                                        </p:tav>
                                        <p:tav tm="100000">
                                          <p:val>
                                            <p:strVal val="#ppt_y"/>
                                          </p:val>
                                        </p:tav>
                                      </p:tavLst>
                                    </p:anim>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54" presetClass="entr" presetSubtype="0" accel="10000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strVal val="#ppt_w*0.05"/>
                                          </p:val>
                                        </p:tav>
                                        <p:tav tm="100000">
                                          <p:val>
                                            <p:strVal val="#ppt_w"/>
                                          </p:val>
                                        </p:tav>
                                      </p:tavLst>
                                    </p:anim>
                                    <p:anim calcmode="lin" valueType="num">
                                      <p:cBhvr>
                                        <p:cTn id="68" dur="500" fill="hold"/>
                                        <p:tgtEl>
                                          <p:spTgt spid="28"/>
                                        </p:tgtEl>
                                        <p:attrNameLst>
                                          <p:attrName>ppt_h</p:attrName>
                                        </p:attrNameLst>
                                      </p:cBhvr>
                                      <p:tavLst>
                                        <p:tav tm="0">
                                          <p:val>
                                            <p:strVal val="#ppt_h"/>
                                          </p:val>
                                        </p:tav>
                                        <p:tav tm="100000">
                                          <p:val>
                                            <p:strVal val="#ppt_h"/>
                                          </p:val>
                                        </p:tav>
                                      </p:tavLst>
                                    </p:anim>
                                    <p:anim calcmode="lin" valueType="num">
                                      <p:cBhvr>
                                        <p:cTn id="69" dur="500" fill="hold"/>
                                        <p:tgtEl>
                                          <p:spTgt spid="28"/>
                                        </p:tgtEl>
                                        <p:attrNameLst>
                                          <p:attrName>ppt_x</p:attrName>
                                        </p:attrNameLst>
                                      </p:cBhvr>
                                      <p:tavLst>
                                        <p:tav tm="0">
                                          <p:val>
                                            <p:strVal val="#ppt_x-.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animEffect transition="in" filter="fade">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dissolv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54" presetClass="entr" presetSubtype="0" accel="10000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 calcmode="lin" valueType="num">
                                      <p:cBhvr>
                                        <p:cTn id="81" dur="500" fill="hold"/>
                                        <p:tgtEl>
                                          <p:spTgt spid="32"/>
                                        </p:tgtEl>
                                        <p:attrNameLst>
                                          <p:attrName>ppt_w</p:attrName>
                                        </p:attrNameLst>
                                      </p:cBhvr>
                                      <p:tavLst>
                                        <p:tav tm="0">
                                          <p:val>
                                            <p:strVal val="#ppt_w*0.05"/>
                                          </p:val>
                                        </p:tav>
                                        <p:tav tm="100000">
                                          <p:val>
                                            <p:strVal val="#ppt_w"/>
                                          </p:val>
                                        </p:tav>
                                      </p:tavLst>
                                    </p:anim>
                                    <p:anim calcmode="lin" valueType="num">
                                      <p:cBhvr>
                                        <p:cTn id="82" dur="500" fill="hold"/>
                                        <p:tgtEl>
                                          <p:spTgt spid="32"/>
                                        </p:tgtEl>
                                        <p:attrNameLst>
                                          <p:attrName>ppt_h</p:attrName>
                                        </p:attrNameLst>
                                      </p:cBhvr>
                                      <p:tavLst>
                                        <p:tav tm="0">
                                          <p:val>
                                            <p:strVal val="#ppt_h"/>
                                          </p:val>
                                        </p:tav>
                                        <p:tav tm="100000">
                                          <p:val>
                                            <p:strVal val="#ppt_h"/>
                                          </p:val>
                                        </p:tav>
                                      </p:tavLst>
                                    </p:anim>
                                    <p:anim calcmode="lin" valueType="num">
                                      <p:cBhvr>
                                        <p:cTn id="83" dur="500" fill="hold"/>
                                        <p:tgtEl>
                                          <p:spTgt spid="32"/>
                                        </p:tgtEl>
                                        <p:attrNameLst>
                                          <p:attrName>ppt_x</p:attrName>
                                        </p:attrNameLst>
                                      </p:cBhvr>
                                      <p:tavLst>
                                        <p:tav tm="0">
                                          <p:val>
                                            <p:strVal val="#ppt_x-.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animEffect transition="in" filter="fade">
                                      <p:cBhvr>
                                        <p:cTn id="8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autoUpdateAnimBg="0"/>
      <p:bldP spid="22" grpId="0" bldLvl="0" autoUpdateAnimBg="0"/>
      <p:bldP spid="22" grpId="1" bldLvl="0" animBg="1" autoUpdateAnimBg="0"/>
      <p:bldP spid="23" grpId="0" bldLvl="0" animBg="1" autoUpdateAnimBg="0"/>
      <p:bldP spid="24" grpId="0" bldLvl="0" animBg="1" autoUpdateAnimBg="0"/>
      <p:bldP spid="25" grpId="0" bldLvl="0" animBg="1" autoUpdateAnimBg="0"/>
      <p:bldP spid="26" grpId="0" bldLvl="0" autoUpdateAnimBg="0"/>
      <p:bldP spid="26" grpId="1" bldLvl="0" animBg="1" autoUpdateAnimBg="0"/>
      <p:bldP spid="28" grpId="0" bldLvl="0" animBg="1" autoUpdateAnimBg="0"/>
      <p:bldP spid="29" grpId="0" bldLvl="0" animBg="1" autoUpdateAnimBg="0"/>
      <p:bldP spid="30" grpId="0" bldLvl="0" animBg="1" autoUpdateAnimBg="0"/>
      <p:bldP spid="31" grpId="0" animBg="1"/>
      <p:bldP spid="3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Theoretical Models</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20</a:t>
            </a:fld>
            <a:endParaRPr lang="en-US"/>
          </a:p>
        </p:txBody>
      </p:sp>
      <p:pic>
        <p:nvPicPr>
          <p:cNvPr id="8" name="Picture 7"/>
          <p:cNvPicPr>
            <a:picLocks noChangeAspect="1"/>
          </p:cNvPicPr>
          <p:nvPr/>
        </p:nvPicPr>
        <p:blipFill>
          <a:blip r:embed="rId4"/>
          <a:stretch>
            <a:fillRect/>
          </a:stretch>
        </p:blipFill>
        <p:spPr>
          <a:xfrm>
            <a:off x="827169" y="1128903"/>
            <a:ext cx="8236800" cy="5136761"/>
          </a:xfrm>
          <a:prstGeom prst="rect">
            <a:avLst/>
          </a:prstGeom>
        </p:spPr>
      </p:pic>
    </p:spTree>
    <p:extLst>
      <p:ext uri="{BB962C8B-B14F-4D97-AF65-F5344CB8AC3E}">
        <p14:creationId xmlns:p14="http://schemas.microsoft.com/office/powerpoint/2010/main" val="3982488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Theoretical Models</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21</a:t>
            </a:fld>
            <a:endParaRPr lang="en-US"/>
          </a:p>
        </p:txBody>
      </p:sp>
      <p:pic>
        <p:nvPicPr>
          <p:cNvPr id="8" name="Picture 7"/>
          <p:cNvPicPr>
            <a:picLocks noChangeAspect="1"/>
          </p:cNvPicPr>
          <p:nvPr/>
        </p:nvPicPr>
        <p:blipFill>
          <a:blip r:embed="rId4"/>
          <a:stretch>
            <a:fillRect/>
          </a:stretch>
        </p:blipFill>
        <p:spPr>
          <a:xfrm>
            <a:off x="724336" y="1174556"/>
            <a:ext cx="7791014" cy="5245854"/>
          </a:xfrm>
          <a:prstGeom prst="rect">
            <a:avLst/>
          </a:prstGeom>
        </p:spPr>
      </p:pic>
    </p:spTree>
    <p:extLst>
      <p:ext uri="{BB962C8B-B14F-4D97-AF65-F5344CB8AC3E}">
        <p14:creationId xmlns:p14="http://schemas.microsoft.com/office/powerpoint/2010/main" val="573476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22</a:t>
            </a:fld>
            <a:endParaRPr lang="en-US"/>
          </a:p>
        </p:txBody>
      </p:sp>
      <p:sp>
        <p:nvSpPr>
          <p:cNvPr id="5" name="TextBox 4"/>
          <p:cNvSpPr txBox="1"/>
          <p:nvPr/>
        </p:nvSpPr>
        <p:spPr>
          <a:xfrm>
            <a:off x="727364" y="1396800"/>
            <a:ext cx="8308636"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11-year panel of data on California hospitals from 2001 through 2011</a:t>
            </a:r>
            <a:r>
              <a:rPr lang="en-US" sz="2500" dirty="0">
                <a:latin typeface="Times New Roman" panose="02020603050405020304" pitchFamily="18" charset="0"/>
                <a:cs typeface="Times New Roman" panose="02020603050405020304" pitchFamily="18" charset="0"/>
              </a:rPr>
              <a:t>                    </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Uncompensated care, defined as charity care + bad debt</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Using list price for services, which are usually discounted for the insured patients</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Biased estimate for the charity care provision</a:t>
            </a:r>
          </a:p>
        </p:txBody>
      </p:sp>
    </p:spTree>
    <p:extLst>
      <p:ext uri="{BB962C8B-B14F-4D97-AF65-F5344CB8AC3E}">
        <p14:creationId xmlns:p14="http://schemas.microsoft.com/office/powerpoint/2010/main" val="522136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23</a:t>
            </a:fld>
            <a:endParaRPr lang="en-US"/>
          </a:p>
        </p:txBody>
      </p:sp>
      <p:sp>
        <p:nvSpPr>
          <p:cNvPr id="5" name="TextBox 4"/>
          <p:cNvSpPr txBox="1"/>
          <p:nvPr/>
        </p:nvSpPr>
        <p:spPr>
          <a:xfrm>
            <a:off x="727364" y="1396800"/>
            <a:ext cx="8308636"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Instead, using DRG weights, the index of how a patient is time costly to treat in different hospitals, to measure volume of services provided to uninsured patients</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Dollars-based measure vs. volume-based measure of charity care </a:t>
            </a:r>
          </a:p>
          <a:p>
            <a:pPr>
              <a:lnSpc>
                <a:spcPct val="200000"/>
              </a:lnSpc>
            </a:pPr>
            <a:r>
              <a:rPr lang="en-US" sz="2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645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24</a:t>
            </a:fld>
            <a:endParaRPr lang="en-US"/>
          </a:p>
        </p:txBody>
      </p:sp>
      <p:pic>
        <p:nvPicPr>
          <p:cNvPr id="8" name="Picture 7"/>
          <p:cNvPicPr>
            <a:picLocks noChangeAspect="1"/>
          </p:cNvPicPr>
          <p:nvPr/>
        </p:nvPicPr>
        <p:blipFill>
          <a:blip r:embed="rId4"/>
          <a:stretch>
            <a:fillRect/>
          </a:stretch>
        </p:blipFill>
        <p:spPr>
          <a:xfrm>
            <a:off x="1078738" y="1118039"/>
            <a:ext cx="6986525" cy="5370204"/>
          </a:xfrm>
          <a:prstGeom prst="rect">
            <a:avLst/>
          </a:prstGeom>
        </p:spPr>
      </p:pic>
    </p:spTree>
    <p:extLst>
      <p:ext uri="{BB962C8B-B14F-4D97-AF65-F5344CB8AC3E}">
        <p14:creationId xmlns:p14="http://schemas.microsoft.com/office/powerpoint/2010/main" val="2756723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25</a:t>
            </a:fld>
            <a:endParaRPr lang="en-US"/>
          </a:p>
        </p:txBody>
      </p:sp>
      <p:sp>
        <p:nvSpPr>
          <p:cNvPr id="5" name="TextBox 4"/>
          <p:cNvSpPr txBox="1"/>
          <p:nvPr/>
        </p:nvSpPr>
        <p:spPr>
          <a:xfrm>
            <a:off x="727364" y="1396800"/>
            <a:ext cx="8308636"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Measuring Competition                   </a:t>
            </a:r>
          </a:p>
          <a:p>
            <a:pPr marL="742950" lvl="1"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HHI for each hospital:</a:t>
            </a:r>
          </a:p>
          <a:p>
            <a:pPr lvl="1">
              <a:lnSpc>
                <a:spcPct val="200000"/>
              </a:lnSpc>
            </a:pPr>
            <a:r>
              <a:rPr lang="en-US" sz="2500" dirty="0">
                <a:latin typeface="Times New Roman" panose="02020603050405020304" pitchFamily="18" charset="0"/>
                <a:cs typeface="Times New Roman" panose="02020603050405020304" pitchFamily="18" charset="0"/>
              </a:rPr>
              <a:t>	First, calculate the HHI based on observed market share of patients in a “</a:t>
            </a:r>
            <a:r>
              <a:rPr lang="en-US" sz="2500" dirty="0" err="1">
                <a:latin typeface="Times New Roman" panose="02020603050405020304" pitchFamily="18" charset="0"/>
                <a:cs typeface="Times New Roman" panose="02020603050405020304" pitchFamily="18" charset="0"/>
              </a:rPr>
              <a:t>micromarket</a:t>
            </a:r>
            <a:r>
              <a:rPr lang="en-US" sz="2500" dirty="0">
                <a:latin typeface="Times New Roman" panose="02020603050405020304" pitchFamily="18" charset="0"/>
                <a:cs typeface="Times New Roman" panose="02020603050405020304" pitchFamily="18" charset="0"/>
              </a:rPr>
              <a:t>”. Then calculate hospital-specific HHI as the weighed sum of “</a:t>
            </a:r>
            <a:r>
              <a:rPr lang="en-US" sz="2500" dirty="0" err="1">
                <a:latin typeface="Times New Roman" panose="02020603050405020304" pitchFamily="18" charset="0"/>
                <a:cs typeface="Times New Roman" panose="02020603050405020304" pitchFamily="18" charset="0"/>
              </a:rPr>
              <a:t>micromarket</a:t>
            </a:r>
            <a:r>
              <a:rPr lang="en-US" sz="2500" dirty="0">
                <a:latin typeface="Times New Roman" panose="02020603050405020304" pitchFamily="18" charset="0"/>
                <a:cs typeface="Times New Roman" panose="02020603050405020304" pitchFamily="18" charset="0"/>
              </a:rPr>
              <a:t> HHIs”.</a:t>
            </a:r>
          </a:p>
          <a:p>
            <a:pPr lvl="1">
              <a:lnSpc>
                <a:spcPct val="200000"/>
              </a:lnSpc>
            </a:pPr>
            <a:r>
              <a:rPr lang="en-US" sz="2500" dirty="0">
                <a:latin typeface="Times New Roman" panose="02020603050405020304" pitchFamily="18" charset="0"/>
                <a:cs typeface="Times New Roman" panose="02020603050405020304" pitchFamily="18" charset="0"/>
              </a:rPr>
              <a:t>The weight is the share of patients from each </a:t>
            </a:r>
            <a:r>
              <a:rPr lang="en-US" sz="2500" dirty="0" err="1">
                <a:latin typeface="Times New Roman" panose="02020603050405020304" pitchFamily="18" charset="0"/>
                <a:cs typeface="Times New Roman" panose="02020603050405020304" pitchFamily="18" charset="0"/>
              </a:rPr>
              <a:t>micromarket</a:t>
            </a: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544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26</a:t>
            </a:fld>
            <a:endParaRPr lang="en-US"/>
          </a:p>
        </p:txBody>
      </p:sp>
      <p:pic>
        <p:nvPicPr>
          <p:cNvPr id="11" name="Picture 10"/>
          <p:cNvPicPr>
            <a:picLocks noChangeAspect="1"/>
          </p:cNvPicPr>
          <p:nvPr/>
        </p:nvPicPr>
        <p:blipFill>
          <a:blip r:embed="rId4"/>
          <a:stretch>
            <a:fillRect/>
          </a:stretch>
        </p:blipFill>
        <p:spPr>
          <a:xfrm>
            <a:off x="708760" y="0"/>
            <a:ext cx="7726480" cy="6858000"/>
          </a:xfrm>
          <a:prstGeom prst="rect">
            <a:avLst/>
          </a:prstGeom>
        </p:spPr>
      </p:pic>
    </p:spTree>
    <p:extLst>
      <p:ext uri="{BB962C8B-B14F-4D97-AF65-F5344CB8AC3E}">
        <p14:creationId xmlns:p14="http://schemas.microsoft.com/office/powerpoint/2010/main" val="261182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27</a:t>
            </a:fld>
            <a:endParaRPr lang="en-US"/>
          </a:p>
        </p:txBody>
      </p:sp>
      <p:pic>
        <p:nvPicPr>
          <p:cNvPr id="8" name="Picture 7"/>
          <p:cNvPicPr>
            <a:picLocks noChangeAspect="1"/>
          </p:cNvPicPr>
          <p:nvPr/>
        </p:nvPicPr>
        <p:blipFill>
          <a:blip r:embed="rId4"/>
          <a:stretch>
            <a:fillRect/>
          </a:stretch>
        </p:blipFill>
        <p:spPr>
          <a:xfrm>
            <a:off x="273204" y="1324650"/>
            <a:ext cx="8586439" cy="2940220"/>
          </a:xfrm>
          <a:prstGeom prst="rect">
            <a:avLst/>
          </a:prstGeom>
        </p:spPr>
      </p:pic>
      <p:pic>
        <p:nvPicPr>
          <p:cNvPr id="9" name="Picture 8"/>
          <p:cNvPicPr>
            <a:picLocks noChangeAspect="1"/>
          </p:cNvPicPr>
          <p:nvPr/>
        </p:nvPicPr>
        <p:blipFill>
          <a:blip r:embed="rId5"/>
          <a:stretch>
            <a:fillRect/>
          </a:stretch>
        </p:blipFill>
        <p:spPr>
          <a:xfrm>
            <a:off x="1945887" y="5093199"/>
            <a:ext cx="4944411" cy="1328583"/>
          </a:xfrm>
          <a:prstGeom prst="rect">
            <a:avLst/>
          </a:prstGeom>
        </p:spPr>
      </p:pic>
    </p:spTree>
    <p:extLst>
      <p:ext uri="{BB962C8B-B14F-4D97-AF65-F5344CB8AC3E}">
        <p14:creationId xmlns:p14="http://schemas.microsoft.com/office/powerpoint/2010/main" val="369997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28</a:t>
            </a:fld>
            <a:endParaRPr lang="en-US"/>
          </a:p>
        </p:txBody>
      </p:sp>
      <p:pic>
        <p:nvPicPr>
          <p:cNvPr id="5" name="Picture 4"/>
          <p:cNvPicPr>
            <a:picLocks noChangeAspect="1"/>
          </p:cNvPicPr>
          <p:nvPr/>
        </p:nvPicPr>
        <p:blipFill>
          <a:blip r:embed="rId4"/>
          <a:stretch>
            <a:fillRect/>
          </a:stretch>
        </p:blipFill>
        <p:spPr>
          <a:xfrm>
            <a:off x="1" y="1118039"/>
            <a:ext cx="9144000" cy="5271399"/>
          </a:xfrm>
          <a:prstGeom prst="rect">
            <a:avLst/>
          </a:prstGeom>
        </p:spPr>
      </p:pic>
    </p:spTree>
    <p:extLst>
      <p:ext uri="{BB962C8B-B14F-4D97-AF65-F5344CB8AC3E}">
        <p14:creationId xmlns:p14="http://schemas.microsoft.com/office/powerpoint/2010/main" val="334828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29</a:t>
            </a:fld>
            <a:endParaRPr lang="en-US"/>
          </a:p>
        </p:txBody>
      </p:sp>
      <p:sp>
        <p:nvSpPr>
          <p:cNvPr id="11" name="TextBox 10"/>
          <p:cNvSpPr txBox="1"/>
          <p:nvPr/>
        </p:nvSpPr>
        <p:spPr>
          <a:xfrm>
            <a:off x="628650" y="1551674"/>
            <a:ext cx="8308636"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Unprofitable services approach</a:t>
            </a:r>
          </a:p>
          <a:p>
            <a:pPr marL="1200150" lvl="2"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nonprofits are no more likely to offer these services as concentration increases than are for-profit hospitals.</a:t>
            </a:r>
          </a:p>
          <a:p>
            <a:pPr marL="1200150" lvl="2"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These services are generally more likely to be provided by hospitals in more concentrated markets, </a:t>
            </a:r>
            <a:r>
              <a:rPr lang="en-US" sz="2500" dirty="0">
                <a:latin typeface="Times New Roman" panose="02020603050405020304" pitchFamily="18" charset="0"/>
                <a:cs typeface="Times New Roman" panose="02020603050405020304" pitchFamily="18" charset="0"/>
              </a:rPr>
              <a:t>b</a:t>
            </a:r>
            <a:r>
              <a:rPr lang="en-US" sz="2500" dirty="0">
                <a:latin typeface="Times New Roman" panose="02020603050405020304" pitchFamily="18" charset="0"/>
                <a:cs typeface="Times New Roman" panose="02020603050405020304" pitchFamily="18" charset="0"/>
              </a:rPr>
              <a:t>ut this is not confined to nonprofit hospitals</a:t>
            </a:r>
            <a:r>
              <a:rPr lang="en-US" sz="2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8936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1" cy="1127964"/>
            <a:chOff x="0" y="-19535"/>
            <a:chExt cx="12192001" cy="1503951"/>
          </a:xfrm>
        </p:grpSpPr>
        <p:sp>
          <p:nvSpPr>
            <p:cNvPr id="6" name="Rectangle 5"/>
            <p:cNvSpPr/>
            <p:nvPr/>
          </p:nvSpPr>
          <p:spPr>
            <a:xfrm>
              <a:off x="969819"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18" name="Rectangle 17"/>
          <p:cNvSpPr/>
          <p:nvPr/>
        </p:nvSpPr>
        <p:spPr>
          <a:xfrm>
            <a:off x="820432" y="616463"/>
            <a:ext cx="1674461"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Abstract</a:t>
            </a:r>
          </a:p>
        </p:txBody>
      </p:sp>
      <p:sp>
        <p:nvSpPr>
          <p:cNvPr id="2" name="Date Placeholder 1"/>
          <p:cNvSpPr>
            <a:spLocks noGrp="1"/>
          </p:cNvSpPr>
          <p:nvPr>
            <p:ph type="dt" sz="half" idx="10"/>
          </p:nvPr>
        </p:nvSpPr>
        <p:spPr/>
        <p:txBody>
          <a:bodyPr/>
          <a:lstStyle/>
          <a:p>
            <a:fld id="{BE0A2051-85D2-8443-BD72-76B4C68298E6}" type="datetime1">
              <a:rPr lang="en-US" smtClean="0"/>
              <a:t>3/23/2017</a:t>
            </a:fld>
            <a:endParaRPr lang="en-US"/>
          </a:p>
        </p:txBody>
      </p:sp>
      <p:sp>
        <p:nvSpPr>
          <p:cNvPr id="5" name="Slide Number Placeholder 4"/>
          <p:cNvSpPr>
            <a:spLocks noGrp="1"/>
          </p:cNvSpPr>
          <p:nvPr>
            <p:ph type="sldNum" sz="quarter" idx="12"/>
          </p:nvPr>
        </p:nvSpPr>
        <p:spPr/>
        <p:txBody>
          <a:bodyPr/>
          <a:lstStyle/>
          <a:p>
            <a:fld id="{5143A4B2-DCE2-1746-88AF-829C7204ED64}" type="slidenum">
              <a:rPr lang="en-US" smtClean="0"/>
              <a:t>3</a:t>
            </a:fld>
            <a:endParaRPr lang="en-US"/>
          </a:p>
        </p:txBody>
      </p:sp>
      <p:sp>
        <p:nvSpPr>
          <p:cNvPr id="27" name="AutoShape 5"/>
          <p:cNvSpPr>
            <a:spLocks noChangeArrowheads="1"/>
          </p:cNvSpPr>
          <p:nvPr/>
        </p:nvSpPr>
        <p:spPr bwMode="auto">
          <a:xfrm>
            <a:off x="628650" y="1236793"/>
            <a:ext cx="7343241" cy="824019"/>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Welfare implications of </a:t>
            </a:r>
            <a:r>
              <a:rPr lang="en-US" altLang="zh-CN" sz="2800">
                <a:solidFill>
                  <a:srgbClr val="000000"/>
                </a:solidFill>
              </a:rPr>
              <a:t>an antitrust policy that favors nonprofit hospitals</a:t>
            </a:r>
            <a:endParaRPr lang="zh-CN" altLang="en-US" sz="2800" dirty="0">
              <a:solidFill>
                <a:srgbClr val="000000"/>
              </a:solidFill>
            </a:endParaRPr>
          </a:p>
        </p:txBody>
      </p:sp>
      <p:sp>
        <p:nvSpPr>
          <p:cNvPr id="33" name="右箭头 26"/>
          <p:cNvSpPr>
            <a:spLocks noChangeArrowheads="1"/>
          </p:cNvSpPr>
          <p:nvPr/>
        </p:nvSpPr>
        <p:spPr bwMode="auto">
          <a:xfrm rot="16200000">
            <a:off x="3712582" y="2113199"/>
            <a:ext cx="490538"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34" name="AutoShape 5"/>
          <p:cNvSpPr>
            <a:spLocks noChangeArrowheads="1"/>
          </p:cNvSpPr>
          <p:nvPr/>
        </p:nvSpPr>
        <p:spPr bwMode="auto">
          <a:xfrm>
            <a:off x="3055819" y="2551350"/>
            <a:ext cx="1804063" cy="478453"/>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FF0000"/>
                </a:solidFill>
              </a:rPr>
              <a:t>Link</a:t>
            </a:r>
            <a:endParaRPr lang="zh-CN" altLang="en-US" sz="2800" dirty="0">
              <a:solidFill>
                <a:srgbClr val="FF0000"/>
              </a:solidFill>
            </a:endParaRPr>
          </a:p>
        </p:txBody>
      </p:sp>
      <p:sp>
        <p:nvSpPr>
          <p:cNvPr id="35" name="AutoShape 5"/>
          <p:cNvSpPr>
            <a:spLocks noChangeArrowheads="1"/>
          </p:cNvSpPr>
          <p:nvPr/>
        </p:nvSpPr>
        <p:spPr bwMode="auto">
          <a:xfrm>
            <a:off x="189363" y="2347406"/>
            <a:ext cx="2449205" cy="892157"/>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Market Power</a:t>
            </a:r>
            <a:endParaRPr lang="zh-CN" altLang="en-US" sz="2800" dirty="0">
              <a:solidFill>
                <a:srgbClr val="000000"/>
              </a:solidFill>
            </a:endParaRPr>
          </a:p>
        </p:txBody>
      </p:sp>
      <p:sp>
        <p:nvSpPr>
          <p:cNvPr id="36" name="右箭头 26"/>
          <p:cNvSpPr>
            <a:spLocks noChangeArrowheads="1"/>
          </p:cNvSpPr>
          <p:nvPr/>
        </p:nvSpPr>
        <p:spPr bwMode="auto">
          <a:xfrm rot="10800000">
            <a:off x="2625666" y="2597694"/>
            <a:ext cx="490538"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39" name="右箭头 26"/>
          <p:cNvSpPr>
            <a:spLocks noChangeArrowheads="1"/>
          </p:cNvSpPr>
          <p:nvPr/>
        </p:nvSpPr>
        <p:spPr bwMode="auto">
          <a:xfrm>
            <a:off x="4742809" y="2610528"/>
            <a:ext cx="490538"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40" name="AutoShape 5"/>
          <p:cNvSpPr>
            <a:spLocks noChangeArrowheads="1"/>
          </p:cNvSpPr>
          <p:nvPr/>
        </p:nvSpPr>
        <p:spPr bwMode="auto">
          <a:xfrm>
            <a:off x="5233347" y="2347406"/>
            <a:ext cx="3910653" cy="892157"/>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Charity Care Provision</a:t>
            </a:r>
            <a:endParaRPr lang="zh-CN" altLang="en-US" sz="2800" dirty="0">
              <a:solidFill>
                <a:srgbClr val="000000"/>
              </a:solidFill>
            </a:endParaRPr>
          </a:p>
        </p:txBody>
      </p:sp>
      <p:sp>
        <p:nvSpPr>
          <p:cNvPr id="41" name="右箭头 26"/>
          <p:cNvSpPr>
            <a:spLocks noChangeArrowheads="1"/>
          </p:cNvSpPr>
          <p:nvPr/>
        </p:nvSpPr>
        <p:spPr bwMode="auto">
          <a:xfrm rot="16200000">
            <a:off x="3631835" y="3193294"/>
            <a:ext cx="652036"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3" name="TextBox 2"/>
          <p:cNvSpPr txBox="1"/>
          <p:nvPr/>
        </p:nvSpPr>
        <p:spPr>
          <a:xfrm>
            <a:off x="4064039" y="3239563"/>
            <a:ext cx="871643" cy="523220"/>
          </a:xfrm>
          <a:prstGeom prst="rect">
            <a:avLst/>
          </a:prstGeom>
          <a:noFill/>
        </p:spPr>
        <p:txBody>
          <a:bodyPr wrap="square" rtlCol="0">
            <a:spAutoFit/>
          </a:bodyPr>
          <a:lstStyle/>
          <a:p>
            <a:r>
              <a:rPr lang="en-US" sz="2800" dirty="0">
                <a:latin typeface="Arial" charset="0"/>
                <a:ea typeface="Arial" charset="0"/>
                <a:cs typeface="Arial" charset="0"/>
              </a:rPr>
              <a:t>test</a:t>
            </a:r>
          </a:p>
        </p:txBody>
      </p:sp>
      <p:sp>
        <p:nvSpPr>
          <p:cNvPr id="42" name="AutoShape 5"/>
          <p:cNvSpPr>
            <a:spLocks noChangeArrowheads="1"/>
          </p:cNvSpPr>
          <p:nvPr/>
        </p:nvSpPr>
        <p:spPr bwMode="auto">
          <a:xfrm>
            <a:off x="3025184" y="3757943"/>
            <a:ext cx="2500100" cy="1094504"/>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3 Measures of Charity Care</a:t>
            </a:r>
            <a:endParaRPr lang="zh-CN" altLang="en-US" sz="2800" dirty="0">
              <a:solidFill>
                <a:srgbClr val="000000"/>
              </a:solidFill>
            </a:endParaRPr>
          </a:p>
        </p:txBody>
      </p:sp>
      <p:sp>
        <p:nvSpPr>
          <p:cNvPr id="7" name="Left Brace 6"/>
          <p:cNvSpPr/>
          <p:nvPr/>
        </p:nvSpPr>
        <p:spPr>
          <a:xfrm rot="10800000">
            <a:off x="2365387" y="3860825"/>
            <a:ext cx="698595" cy="1180392"/>
          </a:xfrm>
          <a:prstGeom prst="leftBrace">
            <a:avLst/>
          </a:prstGeom>
          <a:noFill/>
          <a:ln w="25400" cap="flat" cmpd="sng">
            <a:solidFill>
              <a:srgbClr val="2F41B8"/>
            </a:solidFill>
            <a:bevel/>
            <a:headEnd/>
            <a:tailEnd/>
          </a:ln>
          <a:effectLst/>
        </p:spPr>
        <p:txBody>
          <a:bodyPr lIns="90170" tIns="20116800" rIns="90170" bIns="20116800" anchor="ctr"/>
          <a:lstStyle/>
          <a:p>
            <a:pPr algn="ctr">
              <a:tabLst>
                <a:tab pos="723900" algn="l"/>
                <a:tab pos="1447800" algn="l"/>
                <a:tab pos="2171700" algn="l"/>
                <a:tab pos="2895600" algn="l"/>
              </a:tabLst>
            </a:pPr>
            <a:endParaRPr lang="en-US" sz="2800">
              <a:solidFill>
                <a:srgbClr val="000000"/>
              </a:solidFill>
              <a:latin typeface="Arial" charset="0"/>
            </a:endParaRPr>
          </a:p>
        </p:txBody>
      </p:sp>
      <p:sp>
        <p:nvSpPr>
          <p:cNvPr id="43" name="AutoShape 5"/>
          <p:cNvSpPr>
            <a:spLocks noChangeArrowheads="1"/>
          </p:cNvSpPr>
          <p:nvPr/>
        </p:nvSpPr>
        <p:spPr bwMode="auto">
          <a:xfrm>
            <a:off x="31324" y="3352862"/>
            <a:ext cx="2365387" cy="1094504"/>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2 Dollar-Denominated</a:t>
            </a:r>
            <a:endParaRPr lang="zh-CN" altLang="en-US" sz="2800" dirty="0">
              <a:solidFill>
                <a:srgbClr val="000000"/>
              </a:solidFill>
            </a:endParaRPr>
          </a:p>
        </p:txBody>
      </p:sp>
      <p:sp>
        <p:nvSpPr>
          <p:cNvPr id="44" name="AutoShape 5"/>
          <p:cNvSpPr>
            <a:spLocks noChangeArrowheads="1"/>
          </p:cNvSpPr>
          <p:nvPr/>
        </p:nvSpPr>
        <p:spPr bwMode="auto">
          <a:xfrm>
            <a:off x="31325" y="4587217"/>
            <a:ext cx="2365387" cy="1094504"/>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1 Service Volume</a:t>
            </a:r>
            <a:endParaRPr lang="zh-CN" altLang="en-US" sz="2800" dirty="0">
              <a:solidFill>
                <a:srgbClr val="000000"/>
              </a:solidFill>
            </a:endParaRPr>
          </a:p>
        </p:txBody>
      </p:sp>
      <p:sp>
        <p:nvSpPr>
          <p:cNvPr id="45" name="右箭头 26"/>
          <p:cNvSpPr>
            <a:spLocks noChangeArrowheads="1"/>
          </p:cNvSpPr>
          <p:nvPr/>
        </p:nvSpPr>
        <p:spPr bwMode="auto">
          <a:xfrm rot="16200000">
            <a:off x="6669774" y="3226237"/>
            <a:ext cx="652036" cy="385763"/>
          </a:xfrm>
          <a:prstGeom prst="rightArrow">
            <a:avLst>
              <a:gd name="adj1" fmla="val 50000"/>
              <a:gd name="adj2" fmla="val 41981"/>
            </a:avLst>
          </a:prstGeom>
          <a:solidFill>
            <a:schemeClr val="tx1"/>
          </a:solidFill>
          <a:ln w="25400" cap="flat" cmpd="sng">
            <a:solidFill>
              <a:schemeClr val="tx1"/>
            </a:solidFill>
            <a:miter lim="800000"/>
            <a:headEnd/>
            <a:tailEnd/>
          </a:ln>
          <a:effectLst>
            <a:outerShdw blurRad="63500" dist="50800" dir="5400000" algn="ctr" rotWithShape="0">
              <a:schemeClr val="tx1">
                <a:alpha val="74998"/>
              </a:schemeClr>
            </a:outerShdw>
          </a:effectLst>
        </p:spPr>
        <p:txBody>
          <a:bodyPr lIns="90170" tIns="46990" rIns="90170" bIns="46990"/>
          <a:lstStyle>
            <a:lvl1pPr defTabSz="449263">
              <a:defRPr>
                <a:solidFill>
                  <a:schemeClr val="tx1"/>
                </a:solidFill>
                <a:latin typeface="Arial" charset="0"/>
              </a:defRPr>
            </a:lvl1pPr>
            <a:lvl2pPr marL="742950" indent="-285750" defTabSz="449263">
              <a:defRPr>
                <a:solidFill>
                  <a:schemeClr val="tx1"/>
                </a:solidFill>
                <a:latin typeface="Arial" charset="0"/>
              </a:defRPr>
            </a:lvl2pPr>
            <a:lvl3pPr marL="1143000" indent="-228600" defTabSz="449263">
              <a:defRPr>
                <a:solidFill>
                  <a:schemeClr val="tx1"/>
                </a:solidFill>
                <a:latin typeface="Arial" charset="0"/>
              </a:defRPr>
            </a:lvl3pPr>
            <a:lvl4pPr marL="1600200" indent="-228600" defTabSz="449263">
              <a:defRPr>
                <a:solidFill>
                  <a:schemeClr val="tx1"/>
                </a:solidFill>
                <a:latin typeface="Arial" charset="0"/>
              </a:defRPr>
            </a:lvl4pPr>
            <a:lvl5pPr marL="2057400" indent="-228600" defTabSz="449263">
              <a:defRPr>
                <a:solidFill>
                  <a:schemeClr val="tx1"/>
                </a:solidFill>
                <a:latin typeface="Arial" charset="0"/>
              </a:defRPr>
            </a:lvl5pPr>
            <a:lvl6pPr marL="2514600" indent="-228600" defTabSz="449263" eaLnBrk="0" fontAlgn="base" hangingPunct="0">
              <a:spcBef>
                <a:spcPct val="0"/>
              </a:spcBef>
              <a:spcAft>
                <a:spcPct val="0"/>
              </a:spcAft>
              <a:buFont typeface="Arial" charset="0"/>
              <a:defRPr>
                <a:solidFill>
                  <a:schemeClr val="tx1"/>
                </a:solidFill>
                <a:latin typeface="Arial" charset="0"/>
              </a:defRPr>
            </a:lvl6pPr>
            <a:lvl7pPr marL="2971800" indent="-228600" defTabSz="449263" eaLnBrk="0" fontAlgn="base" hangingPunct="0">
              <a:spcBef>
                <a:spcPct val="0"/>
              </a:spcBef>
              <a:spcAft>
                <a:spcPct val="0"/>
              </a:spcAft>
              <a:buFont typeface="Arial" charset="0"/>
              <a:defRPr>
                <a:solidFill>
                  <a:schemeClr val="tx1"/>
                </a:solidFill>
                <a:latin typeface="Arial" charset="0"/>
              </a:defRPr>
            </a:lvl7pPr>
            <a:lvl8pPr marL="3429000" indent="-228600" defTabSz="449263" eaLnBrk="0" fontAlgn="base" hangingPunct="0">
              <a:spcBef>
                <a:spcPct val="0"/>
              </a:spcBef>
              <a:spcAft>
                <a:spcPct val="0"/>
              </a:spcAft>
              <a:buFont typeface="Arial" charset="0"/>
              <a:defRPr>
                <a:solidFill>
                  <a:schemeClr val="tx1"/>
                </a:solidFill>
                <a:latin typeface="Arial" charset="0"/>
              </a:defRPr>
            </a:lvl8pPr>
            <a:lvl9pPr marL="3886200" indent="-228600" defTabSz="449263" eaLnBrk="0" fontAlgn="base" hangingPunct="0">
              <a:spcBef>
                <a:spcPct val="0"/>
              </a:spcBef>
              <a:spcAft>
                <a:spcPct val="0"/>
              </a:spcAft>
              <a:buFont typeface="Arial" charset="0"/>
              <a:defRPr>
                <a:solidFill>
                  <a:schemeClr val="tx1"/>
                </a:solidFill>
                <a:latin typeface="Arial" charset="0"/>
              </a:defRPr>
            </a:lvl9pPr>
          </a:lstStyle>
          <a:p>
            <a:pPr eaLnBrk="1"/>
            <a:endParaRPr lang="zh-CN" altLang="en-US">
              <a:solidFill>
                <a:srgbClr val="000000"/>
              </a:solidFill>
            </a:endParaRPr>
          </a:p>
        </p:txBody>
      </p:sp>
      <p:sp>
        <p:nvSpPr>
          <p:cNvPr id="46" name="AutoShape 5"/>
          <p:cNvSpPr>
            <a:spLocks noChangeArrowheads="1"/>
          </p:cNvSpPr>
          <p:nvPr/>
        </p:nvSpPr>
        <p:spPr bwMode="auto">
          <a:xfrm>
            <a:off x="5852255" y="3757943"/>
            <a:ext cx="2449205" cy="892157"/>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a:solidFill>
                  <a:srgbClr val="000000"/>
                </a:solidFill>
              </a:rPr>
              <a:t>For-profit Hospitals</a:t>
            </a:r>
            <a:endParaRPr lang="zh-CN" altLang="en-US" sz="2800" dirty="0">
              <a:solidFill>
                <a:srgbClr val="000000"/>
              </a:solidFill>
            </a:endParaRPr>
          </a:p>
        </p:txBody>
      </p:sp>
      <p:sp>
        <p:nvSpPr>
          <p:cNvPr id="47" name="AutoShape 5"/>
          <p:cNvSpPr>
            <a:spLocks noChangeArrowheads="1"/>
          </p:cNvSpPr>
          <p:nvPr/>
        </p:nvSpPr>
        <p:spPr bwMode="auto">
          <a:xfrm>
            <a:off x="5852255" y="4731521"/>
            <a:ext cx="2449205" cy="892157"/>
          </a:xfrm>
          <a:prstGeom prst="roundRect">
            <a:avLst>
              <a:gd name="adj" fmla="val 8153"/>
            </a:avLst>
          </a:prstGeom>
          <a:noFill/>
          <a:ln w="25400" cap="flat" cmpd="sng">
            <a:solidFill>
              <a:srgbClr val="2F41B8"/>
            </a:solidFill>
            <a:bevel/>
            <a:headEnd/>
            <a:tailEnd/>
          </a:ln>
          <a:effectLst/>
        </p:spPr>
        <p:txBody>
          <a:bodyPr lIns="90170" tIns="20116800" rIns="90170" bIns="20116800" anchor="ctr"/>
          <a:lstStyle>
            <a:lvl1pPr>
              <a:tabLst>
                <a:tab pos="723900" algn="l"/>
                <a:tab pos="1447800" algn="l"/>
                <a:tab pos="2171700" algn="l"/>
                <a:tab pos="2895600" algn="l"/>
              </a:tabLst>
              <a:defRPr>
                <a:solidFill>
                  <a:schemeClr val="tx1"/>
                </a:solidFill>
                <a:latin typeface="Arial" charset="0"/>
              </a:defRPr>
            </a:lvl1pPr>
            <a:lvl2pPr marL="742950" indent="-285750">
              <a:tabLst>
                <a:tab pos="723900" algn="l"/>
                <a:tab pos="1447800" algn="l"/>
                <a:tab pos="2171700" algn="l"/>
                <a:tab pos="2895600" algn="l"/>
              </a:tabLst>
              <a:defRPr>
                <a:solidFill>
                  <a:schemeClr val="tx1"/>
                </a:solidFill>
                <a:latin typeface="Arial" charset="0"/>
              </a:defRPr>
            </a:lvl2pPr>
            <a:lvl3pPr marL="1143000" indent="-228600">
              <a:tabLst>
                <a:tab pos="723900" algn="l"/>
                <a:tab pos="1447800" algn="l"/>
                <a:tab pos="2171700" algn="l"/>
                <a:tab pos="2895600" algn="l"/>
              </a:tabLst>
              <a:defRPr>
                <a:solidFill>
                  <a:schemeClr val="tx1"/>
                </a:solidFill>
                <a:latin typeface="Arial" charset="0"/>
              </a:defRPr>
            </a:lvl3pPr>
            <a:lvl4pPr marL="1600200" indent="-228600">
              <a:tabLst>
                <a:tab pos="723900" algn="l"/>
                <a:tab pos="1447800" algn="l"/>
                <a:tab pos="2171700" algn="l"/>
                <a:tab pos="2895600" algn="l"/>
              </a:tabLst>
              <a:defRPr>
                <a:solidFill>
                  <a:schemeClr val="tx1"/>
                </a:solidFill>
                <a:latin typeface="Arial" charset="0"/>
              </a:defRPr>
            </a:lvl4pPr>
            <a:lvl5pPr marL="2057400" indent="-228600">
              <a:tabLst>
                <a:tab pos="723900" algn="l"/>
                <a:tab pos="1447800" algn="l"/>
                <a:tab pos="2171700" algn="l"/>
                <a:tab pos="2895600" algn="l"/>
              </a:tabLst>
              <a:defRPr>
                <a:solidFill>
                  <a:schemeClr val="tx1"/>
                </a:solidFill>
                <a:latin typeface="Arial" charset="0"/>
              </a:defRPr>
            </a:lvl5pPr>
            <a:lvl6pPr marL="25146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6pPr>
            <a:lvl7pPr marL="29718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7pPr>
            <a:lvl8pPr marL="34290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8pPr>
            <a:lvl9pPr marL="3886200" indent="-228600" eaLnBrk="0" fontAlgn="base" hangingPunct="0">
              <a:spcBef>
                <a:spcPct val="0"/>
              </a:spcBef>
              <a:spcAft>
                <a:spcPct val="0"/>
              </a:spcAft>
              <a:buFont typeface="Arial" charset="0"/>
              <a:tabLst>
                <a:tab pos="723900" algn="l"/>
                <a:tab pos="1447800" algn="l"/>
                <a:tab pos="2171700" algn="l"/>
                <a:tab pos="2895600" algn="l"/>
              </a:tabLst>
              <a:defRPr>
                <a:solidFill>
                  <a:schemeClr val="tx1"/>
                </a:solidFill>
                <a:latin typeface="Arial" charset="0"/>
              </a:defRPr>
            </a:lvl9pPr>
          </a:lstStyle>
          <a:p>
            <a:pPr algn="ctr"/>
            <a:r>
              <a:rPr lang="en-US" altLang="zh-CN" sz="2800" dirty="0">
                <a:solidFill>
                  <a:srgbClr val="000000"/>
                </a:solidFill>
              </a:rPr>
              <a:t>Non-profit Hospitals</a:t>
            </a:r>
            <a:endParaRPr lang="zh-CN" altLang="en-US" sz="2800" dirty="0">
              <a:solidFill>
                <a:srgbClr val="000000"/>
              </a:solidFill>
            </a:endParaRPr>
          </a:p>
        </p:txBody>
      </p:sp>
      <p:sp>
        <p:nvSpPr>
          <p:cNvPr id="48" name="TextBox 47"/>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Tree>
    <p:custDataLst>
      <p:tags r:id="rId1"/>
    </p:custDataLst>
    <p:extLst>
      <p:ext uri="{BB962C8B-B14F-4D97-AF65-F5344CB8AC3E}">
        <p14:creationId xmlns:p14="http://schemas.microsoft.com/office/powerpoint/2010/main" val="409082810"/>
      </p:ext>
    </p:extLst>
  </p:cSld>
  <p:clrMapOvr>
    <a:masterClrMapping/>
  </p:clrMapOvr>
  <mc:AlternateContent xmlns:mc="http://schemas.openxmlformats.org/markup-compatibility/2006" xmlns:p14="http://schemas.microsoft.com/office/powerpoint/2010/main">
    <mc:Choice Requires="p14">
      <p:transition spd="slow" p14:dur="2000" advTm="62715"/>
    </mc:Choice>
    <mc:Fallback xmlns="">
      <p:transition spd="slow" advTm="627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lide(fromBottom)">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slide(fromBottom)">
                                      <p:cBhvr>
                                        <p:cTn id="17" dur="500"/>
                                        <p:tgtEl>
                                          <p:spTgt spid="34"/>
                                        </p:tgtEl>
                                      </p:cBhvr>
                                    </p:animEffect>
                                  </p:childTnLst>
                                </p:cTn>
                              </p:par>
                              <p:par>
                                <p:cTn id="18" presetID="54" presetClass="entr" presetSubtype="0" accel="10000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p:cTn id="20" dur="500" fill="hold"/>
                                        <p:tgtEl>
                                          <p:spTgt spid="36"/>
                                        </p:tgtEl>
                                        <p:attrNameLst>
                                          <p:attrName>ppt_w</p:attrName>
                                        </p:attrNameLst>
                                      </p:cBhvr>
                                      <p:tavLst>
                                        <p:tav tm="0">
                                          <p:val>
                                            <p:strVal val="#ppt_w*0.05"/>
                                          </p:val>
                                        </p:tav>
                                        <p:tav tm="100000">
                                          <p:val>
                                            <p:strVal val="#ppt_w"/>
                                          </p:val>
                                        </p:tav>
                                      </p:tavLst>
                                    </p:anim>
                                    <p:anim calcmode="lin" valueType="num">
                                      <p:cBhvr>
                                        <p:cTn id="21" dur="500" fill="hold"/>
                                        <p:tgtEl>
                                          <p:spTgt spid="36"/>
                                        </p:tgtEl>
                                        <p:attrNameLst>
                                          <p:attrName>ppt_h</p:attrName>
                                        </p:attrNameLst>
                                      </p:cBhvr>
                                      <p:tavLst>
                                        <p:tav tm="0">
                                          <p:val>
                                            <p:strVal val="#ppt_h"/>
                                          </p:val>
                                        </p:tav>
                                        <p:tav tm="100000">
                                          <p:val>
                                            <p:strVal val="#ppt_h"/>
                                          </p:val>
                                        </p:tav>
                                      </p:tavLst>
                                    </p:anim>
                                    <p:anim calcmode="lin" valueType="num">
                                      <p:cBhvr>
                                        <p:cTn id="22" dur="500" fill="hold"/>
                                        <p:tgtEl>
                                          <p:spTgt spid="36"/>
                                        </p:tgtEl>
                                        <p:attrNameLst>
                                          <p:attrName>ppt_x</p:attrName>
                                        </p:attrNameLst>
                                      </p:cBhvr>
                                      <p:tavLst>
                                        <p:tav tm="0">
                                          <p:val>
                                            <p:strVal val="#ppt_x-.2"/>
                                          </p:val>
                                        </p:tav>
                                        <p:tav tm="100000">
                                          <p:val>
                                            <p:strVal val="#ppt_x"/>
                                          </p:val>
                                        </p:tav>
                                      </p:tavLst>
                                    </p:anim>
                                    <p:anim calcmode="lin" valueType="num">
                                      <p:cBhvr>
                                        <p:cTn id="23" dur="500" fill="hold"/>
                                        <p:tgtEl>
                                          <p:spTgt spid="36"/>
                                        </p:tgtEl>
                                        <p:attrNameLst>
                                          <p:attrName>ppt_y</p:attrName>
                                        </p:attrNameLst>
                                      </p:cBhvr>
                                      <p:tavLst>
                                        <p:tav tm="0">
                                          <p:val>
                                            <p:strVal val="#ppt_y"/>
                                          </p:val>
                                        </p:tav>
                                        <p:tav tm="100000">
                                          <p:val>
                                            <p:strVal val="#ppt_y"/>
                                          </p:val>
                                        </p:tav>
                                      </p:tavLst>
                                    </p:anim>
                                    <p:animEffect transition="in" filter="fade">
                                      <p:cBhvr>
                                        <p:cTn id="24" dur="500"/>
                                        <p:tgtEl>
                                          <p:spTgt spid="36"/>
                                        </p:tgtEl>
                                      </p:cBhvr>
                                    </p:animEffect>
                                  </p:childTnLst>
                                </p:cTn>
                              </p:par>
                              <p:par>
                                <p:cTn id="25" presetID="54" presetClass="entr" presetSubtype="0" accel="10000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strVal val="#ppt_w*0.05"/>
                                          </p:val>
                                        </p:tav>
                                        <p:tav tm="100000">
                                          <p:val>
                                            <p:strVal val="#ppt_w"/>
                                          </p:val>
                                        </p:tav>
                                      </p:tavLst>
                                    </p:anim>
                                    <p:anim calcmode="lin" valueType="num">
                                      <p:cBhvr>
                                        <p:cTn id="28" dur="500" fill="hold"/>
                                        <p:tgtEl>
                                          <p:spTgt spid="39"/>
                                        </p:tgtEl>
                                        <p:attrNameLst>
                                          <p:attrName>ppt_h</p:attrName>
                                        </p:attrNameLst>
                                      </p:cBhvr>
                                      <p:tavLst>
                                        <p:tav tm="0">
                                          <p:val>
                                            <p:strVal val="#ppt_h"/>
                                          </p:val>
                                        </p:tav>
                                        <p:tav tm="100000">
                                          <p:val>
                                            <p:strVal val="#ppt_h"/>
                                          </p:val>
                                        </p:tav>
                                      </p:tavLst>
                                    </p:anim>
                                    <p:anim calcmode="lin" valueType="num">
                                      <p:cBhvr>
                                        <p:cTn id="29" dur="500" fill="hold"/>
                                        <p:tgtEl>
                                          <p:spTgt spid="39"/>
                                        </p:tgtEl>
                                        <p:attrNameLst>
                                          <p:attrName>ppt_x</p:attrName>
                                        </p:attrNameLst>
                                      </p:cBhvr>
                                      <p:tavLst>
                                        <p:tav tm="0">
                                          <p:val>
                                            <p:strVal val="#ppt_x-.2"/>
                                          </p:val>
                                        </p:tav>
                                        <p:tav tm="100000">
                                          <p:val>
                                            <p:strVal val="#ppt_x"/>
                                          </p:val>
                                        </p:tav>
                                      </p:tavLst>
                                    </p:anim>
                                    <p:anim calcmode="lin" valueType="num">
                                      <p:cBhvr>
                                        <p:cTn id="30" dur="500" fill="hold"/>
                                        <p:tgtEl>
                                          <p:spTgt spid="39"/>
                                        </p:tgtEl>
                                        <p:attrNameLst>
                                          <p:attrName>ppt_y</p:attrName>
                                        </p:attrNameLst>
                                      </p:cBhvr>
                                      <p:tavLst>
                                        <p:tav tm="0">
                                          <p:val>
                                            <p:strVal val="#ppt_y"/>
                                          </p:val>
                                        </p:tav>
                                        <p:tav tm="100000">
                                          <p:val>
                                            <p:strVal val="#ppt_y"/>
                                          </p:val>
                                        </p:tav>
                                      </p:tavLst>
                                    </p:anim>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slide(fromBottom)">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slide(fromBottom)">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dissolv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linds(horizontal)">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slide(fromBottom)">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dissolve">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slide(fromBottom)">
                                      <p:cBhvr>
                                        <p:cTn id="66" dur="500"/>
                                        <p:tgtEl>
                                          <p:spTgt spid="43"/>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slide(fromBottom)">
                                      <p:cBhvr>
                                        <p:cTn id="71" dur="500"/>
                                        <p:tgtEl>
                                          <p:spTgt spid="4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dissolve">
                                      <p:cBhvr>
                                        <p:cTn id="76" dur="5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slide(fromBottom)">
                                      <p:cBhvr>
                                        <p:cTn id="81" dur="500"/>
                                        <p:tgtEl>
                                          <p:spTgt spid="46"/>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slide(fromBottom)">
                                      <p:cBhvr>
                                        <p:cTn id="8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autoUpdateAnimBg="0"/>
      <p:bldP spid="33" grpId="0" animBg="1"/>
      <p:bldP spid="34" grpId="0" bldLvl="0" animBg="1" autoUpdateAnimBg="0"/>
      <p:bldP spid="35" grpId="0" bldLvl="0" animBg="1" autoUpdateAnimBg="0"/>
      <p:bldP spid="36" grpId="0" bldLvl="0" animBg="1" autoUpdateAnimBg="0"/>
      <p:bldP spid="39" grpId="0" bldLvl="0" animBg="1" autoUpdateAnimBg="0"/>
      <p:bldP spid="40" grpId="0" bldLvl="0" animBg="1" autoUpdateAnimBg="0"/>
      <p:bldP spid="41" grpId="0" animBg="1"/>
      <p:bldP spid="3" grpId="0"/>
      <p:bldP spid="42" grpId="0" bldLvl="0" animBg="1" autoUpdateAnimBg="0"/>
      <p:bldP spid="7" grpId="0" animBg="1"/>
      <p:bldP spid="43" grpId="0" bldLvl="0" animBg="1" autoUpdateAnimBg="0"/>
      <p:bldP spid="44" grpId="0" bldLvl="0" animBg="1" autoUpdateAnimBg="0"/>
      <p:bldP spid="45" grpId="0" animBg="1"/>
      <p:bldP spid="46" grpId="0" bldLvl="0" animBg="1" autoUpdateAnimBg="0"/>
      <p:bldP spid="47"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Empirical Evidence</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30</a:t>
            </a:fld>
            <a:endParaRPr lang="en-US"/>
          </a:p>
        </p:txBody>
      </p:sp>
      <p:sp>
        <p:nvSpPr>
          <p:cNvPr id="11" name="TextBox 10"/>
          <p:cNvSpPr txBox="1"/>
          <p:nvPr/>
        </p:nvSpPr>
        <p:spPr>
          <a:xfrm>
            <a:off x="628650" y="1551674"/>
            <a:ext cx="8308636" cy="393954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Travel pattern approach</a:t>
            </a:r>
          </a:p>
          <a:p>
            <a:pPr marL="1200150" lvl="2"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Travel time of insured and uninsured patients in the top 25% of changes in hospital-HHI</a:t>
            </a:r>
          </a:p>
          <a:p>
            <a:pPr marL="1200150" lvl="2"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Travel time of insured patients increase by 16%</a:t>
            </a:r>
          </a:p>
          <a:p>
            <a:pPr marL="1200150" lvl="2"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That of uninsured patients remained constant                      </a:t>
            </a:r>
          </a:p>
        </p:txBody>
      </p:sp>
    </p:spTree>
    <p:extLst>
      <p:ext uri="{BB962C8B-B14F-4D97-AF65-F5344CB8AC3E}">
        <p14:creationId xmlns:p14="http://schemas.microsoft.com/office/powerpoint/2010/main" val="2522377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2" name="Date Placeholder 1"/>
          <p:cNvSpPr>
            <a:spLocks noGrp="1"/>
          </p:cNvSpPr>
          <p:nvPr>
            <p:ph type="dt" sz="half" idx="10"/>
          </p:nvPr>
        </p:nvSpPr>
        <p:spPr/>
        <p:txBody>
          <a:bodyPr/>
          <a:lstStyle/>
          <a:p>
            <a:fld id="{8E6476E4-B34B-874E-A4C7-314B37546C89}"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31</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2304905"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Conclusion</a:t>
            </a:r>
          </a:p>
        </p:txBody>
      </p:sp>
      <p:sp>
        <p:nvSpPr>
          <p:cNvPr id="12" name="Content Placeholder 2"/>
          <p:cNvSpPr txBox="1">
            <a:spLocks/>
          </p:cNvSpPr>
          <p:nvPr/>
        </p:nvSpPr>
        <p:spPr>
          <a:xfrm>
            <a:off x="727364" y="1474213"/>
            <a:ext cx="8229600" cy="4525963"/>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Arial" charset="0"/>
              <a:buChar char="•"/>
            </a:pPr>
            <a:r>
              <a:rPr lang="en-US" sz="2800" dirty="0">
                <a:latin typeface="Times New Roman" charset="0"/>
                <a:ea typeface="Times New Roman" charset="0"/>
                <a:cs typeface="Times New Roman" charset="0"/>
              </a:rPr>
              <a:t>Researchers find no empirical evidence that nonprofit hospitals increase their charity care as they acquire greater ability to do so through increased market power.</a:t>
            </a:r>
          </a:p>
          <a:p>
            <a:pPr marL="342900" indent="-342900" algn="l">
              <a:lnSpc>
                <a:spcPct val="150000"/>
              </a:lnSpc>
              <a:buFont typeface="Arial" charset="0"/>
              <a:buChar char="•"/>
            </a:pPr>
            <a:r>
              <a:rPr lang="en-US" sz="2800" dirty="0">
                <a:latin typeface="Times New Roman" charset="0"/>
                <a:ea typeface="Times New Roman" charset="0"/>
                <a:cs typeface="Times New Roman" charset="0"/>
              </a:rPr>
              <a:t>They also find that, after controlling for their sizes, nonprofit hospitals provide only marginally more uncompensated care than do for-profits hospitals.</a:t>
            </a:r>
          </a:p>
          <a:p>
            <a:pPr marL="342900" indent="-342900" algn="l">
              <a:lnSpc>
                <a:spcPct val="150000"/>
              </a:lnSpc>
              <a:buFont typeface="Arial" charset="0"/>
              <a:buChar char="•"/>
            </a:pPr>
            <a:r>
              <a:rPr lang="en-US" sz="2800" dirty="0">
                <a:latin typeface="Times New Roman" charset="0"/>
                <a:ea typeface="Times New Roman" charset="0"/>
                <a:cs typeface="Times New Roman" charset="0"/>
              </a:rPr>
              <a:t>Moreover, the authors find that controlling for the sizes, government-run hospitals, rather than nonprofit hospitals, provide a disproportionately high amount of uncompensated care.</a:t>
            </a:r>
          </a:p>
          <a:p>
            <a:pPr marL="342900" indent="-342900" algn="l">
              <a:buFont typeface="Arial" charset="0"/>
              <a:buChar char="•"/>
            </a:pPr>
            <a:endParaRPr lang="en-US" dirty="0"/>
          </a:p>
        </p:txBody>
      </p:sp>
    </p:spTree>
    <p:custDataLst>
      <p:tags r:id="rId1"/>
    </p:custDataLst>
    <p:extLst>
      <p:ext uri="{BB962C8B-B14F-4D97-AF65-F5344CB8AC3E}">
        <p14:creationId xmlns:p14="http://schemas.microsoft.com/office/powerpoint/2010/main" val="2772857350"/>
      </p:ext>
    </p:extLst>
  </p:cSld>
  <p:clrMapOvr>
    <a:masterClrMapping/>
  </p:clrMapOvr>
  <mc:AlternateContent xmlns:mc="http://schemas.openxmlformats.org/markup-compatibility/2006" xmlns:p14="http://schemas.microsoft.com/office/powerpoint/2010/main">
    <mc:Choice Requires="p14">
      <p:transition spd="slow" p14:dur="2000" advTm="7337"/>
    </mc:Choice>
    <mc:Fallback xmlns="">
      <p:transition spd="slow" advTm="73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p:tgtEl>
                                          <p:spTgt spid="1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p:tgtEl>
                                          <p:spTgt spid="12">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p:tgtEl>
                                          <p:spTgt spid="12">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10783619" cy="1127964"/>
            <a:chOff x="0" y="-19535"/>
            <a:chExt cx="14378158" cy="1503951"/>
          </a:xfrm>
        </p:grpSpPr>
        <p:sp>
          <p:nvSpPr>
            <p:cNvPr id="10" name="TextBox 9"/>
            <p:cNvSpPr txBox="1"/>
            <p:nvPr/>
          </p:nvSpPr>
          <p:spPr>
            <a:xfrm>
              <a:off x="4445876" y="15430"/>
              <a:ext cx="9932282" cy="800218"/>
            </a:xfrm>
            <a:prstGeom prst="rect">
              <a:avLst/>
            </a:prstGeom>
            <a:noFill/>
          </p:spPr>
          <p:txBody>
            <a:bodyPr wrap="square" rtlCol="0">
              <a:spAutoFit/>
            </a:bodyPr>
            <a:lstStyle/>
            <a:p>
              <a:endParaRPr lang="en-US" sz="3300" b="1" dirty="0">
                <a:latin typeface="Times New Roman" charset="0"/>
                <a:ea typeface="Times New Roman" charset="0"/>
                <a:cs typeface="Times New Roman" charset="0"/>
              </a:endParaRPr>
            </a:p>
          </p:txBody>
        </p:sp>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7" name="Rectangle 6"/>
          <p:cNvSpPr/>
          <p:nvPr/>
        </p:nvSpPr>
        <p:spPr>
          <a:xfrm>
            <a:off x="820432" y="616463"/>
            <a:ext cx="3326768"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Overview and Critique </a:t>
            </a:r>
          </a:p>
        </p:txBody>
      </p:sp>
      <p:sp>
        <p:nvSpPr>
          <p:cNvPr id="2" name="Date Placeholder 1"/>
          <p:cNvSpPr>
            <a:spLocks noGrp="1"/>
          </p:cNvSpPr>
          <p:nvPr>
            <p:ph type="dt" sz="half" idx="10"/>
          </p:nvPr>
        </p:nvSpPr>
        <p:spPr/>
        <p:txBody>
          <a:bodyPr/>
          <a:lstStyle/>
          <a:p>
            <a:fld id="{E7CCAECF-FA3B-2141-90B2-4AEADC64FD8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32</a:t>
            </a:fld>
            <a:endParaRPr lang="en-US"/>
          </a:p>
        </p:txBody>
      </p:sp>
      <p:sp>
        <p:nvSpPr>
          <p:cNvPr id="5" name="TextBox 4"/>
          <p:cNvSpPr txBox="1"/>
          <p:nvPr/>
        </p:nvSpPr>
        <p:spPr>
          <a:xfrm>
            <a:off x="727364" y="2536866"/>
            <a:ext cx="8308636" cy="240065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Bertrand competition </a:t>
            </a:r>
          </a:p>
          <a:p>
            <a:pPr marL="285750" indent="-285750">
              <a:lnSpc>
                <a:spcPct val="2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Volume measurement </a:t>
            </a:r>
          </a:p>
          <a:p>
            <a:pPr>
              <a:lnSpc>
                <a:spcPct val="200000"/>
              </a:lnSpc>
            </a:pPr>
            <a:r>
              <a:rPr lang="en-US" sz="2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0517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B182A5E-7406-834E-AAB0-325BD5E02FF3}" type="datetime1">
              <a:rPr lang="en-US" smtClean="0"/>
              <a:t>3/23/2017</a:t>
            </a:fld>
            <a:endParaRPr lang="en-US"/>
          </a:p>
        </p:txBody>
      </p:sp>
      <p:sp>
        <p:nvSpPr>
          <p:cNvPr id="6" name="Slide Number Placeholder 5"/>
          <p:cNvSpPr>
            <a:spLocks noGrp="1"/>
          </p:cNvSpPr>
          <p:nvPr>
            <p:ph type="sldNum" sz="quarter" idx="12"/>
          </p:nvPr>
        </p:nvSpPr>
        <p:spPr/>
        <p:txBody>
          <a:bodyPr/>
          <a:lstStyle/>
          <a:p>
            <a:fld id="{5143A4B2-DCE2-1746-88AF-829C7204ED64}" type="slidenum">
              <a:rPr lang="en-US" smtClean="0"/>
              <a:t>33</a:t>
            </a:fld>
            <a:endParaRPr lang="en-US"/>
          </a:p>
        </p:txBody>
      </p:sp>
      <p:pic>
        <p:nvPicPr>
          <p:cNvPr id="7" name="Picture 6"/>
          <p:cNvPicPr>
            <a:picLocks noChangeAspect="1"/>
          </p:cNvPicPr>
          <p:nvPr/>
        </p:nvPicPr>
        <p:blipFill>
          <a:blip r:embed="rId2"/>
          <a:stretch>
            <a:fillRect/>
          </a:stretch>
        </p:blipFill>
        <p:spPr>
          <a:xfrm>
            <a:off x="0" y="0"/>
            <a:ext cx="9144000" cy="6858000"/>
          </a:xfrm>
          <a:prstGeom prst="rect">
            <a:avLst/>
          </a:prstGeom>
        </p:spPr>
      </p:pic>
      <p:sp>
        <p:nvSpPr>
          <p:cNvPr id="8" name="TextBox 7"/>
          <p:cNvSpPr txBox="1"/>
          <p:nvPr/>
        </p:nvSpPr>
        <p:spPr>
          <a:xfrm>
            <a:off x="4754879" y="5244148"/>
            <a:ext cx="4389121" cy="1107996"/>
          </a:xfrm>
          <a:prstGeom prst="rect">
            <a:avLst/>
          </a:prstGeom>
          <a:noFill/>
        </p:spPr>
        <p:txBody>
          <a:bodyPr wrap="square" rtlCol="0">
            <a:spAutoFit/>
          </a:bodyPr>
          <a:lstStyle/>
          <a:p>
            <a:r>
              <a:rPr lang="en-US" altLang="zh-CN" sz="2400" dirty="0">
                <a:latin typeface="Times New Roman" charset="0"/>
                <a:ea typeface="Times New Roman" charset="0"/>
                <a:cs typeface="Times New Roman" charset="0"/>
              </a:rPr>
              <a:t>Presented by :     </a:t>
            </a:r>
            <a:r>
              <a:rPr lang="en-US" altLang="zh-CN" sz="2400" dirty="0" err="1">
                <a:latin typeface="Times New Roman" charset="0"/>
                <a:ea typeface="Times New Roman" charset="0"/>
                <a:cs typeface="Times New Roman" charset="0"/>
              </a:rPr>
              <a:t>Andong</a:t>
            </a:r>
            <a:r>
              <a:rPr lang="en-US" altLang="zh-CN" sz="2400" dirty="0">
                <a:latin typeface="Times New Roman" charset="0"/>
                <a:ea typeface="Times New Roman" charset="0"/>
                <a:cs typeface="Times New Roman" charset="0"/>
              </a:rPr>
              <a:t> Yan</a:t>
            </a:r>
            <a:br>
              <a:rPr lang="en-US" altLang="zh-CN" sz="2400" dirty="0">
                <a:latin typeface="Times New Roman" charset="0"/>
                <a:ea typeface="Times New Roman" charset="0"/>
                <a:cs typeface="Times New Roman" charset="0"/>
              </a:rPr>
            </a:br>
            <a:r>
              <a:rPr lang="en-US" altLang="zh-CN" sz="2400" dirty="0">
                <a:latin typeface="Times New Roman" charset="0"/>
                <a:ea typeface="Times New Roman" charset="0"/>
                <a:cs typeface="Times New Roman" charset="0"/>
              </a:rPr>
              <a:t>                            Xingchen Ye </a:t>
            </a:r>
            <a:br>
              <a:rPr lang="en-US" altLang="zh-CN" dirty="0">
                <a:latin typeface="Times New Roman" charset="0"/>
                <a:ea typeface="Times New Roman" charset="0"/>
                <a:cs typeface="Times New Roman" charset="0"/>
              </a:rPr>
            </a:br>
            <a:endParaRPr lang="en-US" dirty="0"/>
          </a:p>
        </p:txBody>
      </p:sp>
    </p:spTree>
    <p:extLst>
      <p:ext uri="{BB962C8B-B14F-4D97-AF65-F5344CB8AC3E}">
        <p14:creationId xmlns:p14="http://schemas.microsoft.com/office/powerpoint/2010/main" val="1471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2" name="Date Placeholder 1"/>
          <p:cNvSpPr>
            <a:spLocks noGrp="1"/>
          </p:cNvSpPr>
          <p:nvPr>
            <p:ph type="dt" sz="half" idx="10"/>
          </p:nvPr>
        </p:nvSpPr>
        <p:spPr/>
        <p:txBody>
          <a:bodyPr/>
          <a:lstStyle/>
          <a:p>
            <a:fld id="{8E6476E4-B34B-874E-A4C7-314B37546C89}" type="datetime1">
              <a:rPr lang="en-US" smtClean="0">
                <a:latin typeface="Times New Roman" charset="0"/>
                <a:ea typeface="Times New Roman" charset="0"/>
                <a:cs typeface="Times New Roman" charset="0"/>
              </a:rPr>
              <a:t>3/23/2017</a:t>
            </a:fld>
            <a:endParaRPr lang="en-US">
              <a:latin typeface="Times New Roman" charset="0"/>
              <a:ea typeface="Times New Roman" charset="0"/>
              <a:cs typeface="Times New Roman" charset="0"/>
            </a:endParaRPr>
          </a:p>
        </p:txBody>
      </p:sp>
      <p:sp>
        <p:nvSpPr>
          <p:cNvPr id="3" name="Slide Number Placeholder 2"/>
          <p:cNvSpPr>
            <a:spLocks noGrp="1"/>
          </p:cNvSpPr>
          <p:nvPr>
            <p:ph type="sldNum" sz="quarter" idx="12"/>
          </p:nvPr>
        </p:nvSpPr>
        <p:spPr/>
        <p:txBody>
          <a:bodyPr/>
          <a:lstStyle/>
          <a:p>
            <a:fld id="{5143A4B2-DCE2-1746-88AF-829C7204ED64}" type="slidenum">
              <a:rPr lang="en-US" smtClean="0"/>
              <a:t>4</a:t>
            </a:fld>
            <a:endParaRPr lang="en-US"/>
          </a:p>
        </p:txBody>
      </p:sp>
      <p:sp>
        <p:nvSpPr>
          <p:cNvPr id="16" name="TextBox 15"/>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7" name="Rectangle 16"/>
          <p:cNvSpPr/>
          <p:nvPr/>
        </p:nvSpPr>
        <p:spPr>
          <a:xfrm>
            <a:off x="820432" y="616463"/>
            <a:ext cx="1674461"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Content</a:t>
            </a:r>
          </a:p>
        </p:txBody>
      </p:sp>
      <p:grpSp>
        <p:nvGrpSpPr>
          <p:cNvPr id="12" name="组合 3"/>
          <p:cNvGrpSpPr>
            <a:grpSpLocks/>
          </p:cNvGrpSpPr>
          <p:nvPr/>
        </p:nvGrpSpPr>
        <p:grpSpPr bwMode="auto">
          <a:xfrm>
            <a:off x="1357313" y="1474788"/>
            <a:ext cx="7105547" cy="685800"/>
            <a:chOff x="0" y="0"/>
            <a:chExt cx="2976" cy="432"/>
          </a:xfrm>
        </p:grpSpPr>
        <p:sp>
          <p:nvSpPr>
            <p:cNvPr id="15" name="自选图形 4"/>
            <p:cNvSpPr>
              <a:spLocks noChangeArrowheads="1"/>
            </p:cNvSpPr>
            <p:nvPr/>
          </p:nvSpPr>
          <p:spPr bwMode="auto">
            <a:xfrm>
              <a:off x="240" y="75"/>
              <a:ext cx="2736" cy="288"/>
            </a:xfrm>
            <a:prstGeom prst="roundRect">
              <a:avLst>
                <a:gd name="adj" fmla="val 16667"/>
              </a:avLst>
            </a:prstGeom>
            <a:noFill/>
            <a:ln w="28575"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18" name="自选图形 5"/>
            <p:cNvSpPr>
              <a:spLocks noChangeArrowheads="1"/>
            </p:cNvSpPr>
            <p:nvPr/>
          </p:nvSpPr>
          <p:spPr bwMode="auto">
            <a:xfrm>
              <a:off x="0" y="0"/>
              <a:ext cx="432" cy="432"/>
            </a:xfrm>
            <a:prstGeom prst="diamond">
              <a:avLst/>
            </a:prstGeom>
            <a:solidFill>
              <a:schemeClr val="accent2"/>
            </a:solidFill>
            <a:ln w="25400" cmpd="sng">
              <a:solidFill>
                <a:schemeClr val="bg1"/>
              </a:solidFill>
              <a:miter lim="800000"/>
              <a:headEnd/>
              <a:tailEnd/>
            </a:ln>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19" name="文本框 6"/>
            <p:cNvSpPr>
              <a:spLocks noChangeArrowheads="1"/>
            </p:cNvSpPr>
            <p:nvPr/>
          </p:nvSpPr>
          <p:spPr bwMode="auto">
            <a:xfrm>
              <a:off x="384" y="110"/>
              <a:ext cx="216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pPr algn="ctr" eaLnBrk="0" fontAlgn="base" hangingPunct="0">
                <a:lnSpc>
                  <a:spcPts val="2163"/>
                </a:lnSpc>
                <a:spcBef>
                  <a:spcPct val="0"/>
                </a:spcBef>
                <a:spcAft>
                  <a:spcPct val="0"/>
                </a:spcAft>
                <a:buFont typeface="Arial" charset="0"/>
                <a:buNone/>
              </a:pPr>
              <a:r>
                <a:rPr lang="en-US" altLang="zh-CN" sz="2800" dirty="0">
                  <a:solidFill>
                    <a:srgbClr val="000000"/>
                  </a:solidFill>
                  <a:latin typeface="Times New Roman" charset="0"/>
                  <a:ea typeface="Times New Roman" charset="0"/>
                  <a:cs typeface="Times New Roman" charset="0"/>
                </a:rPr>
                <a:t>Introduction</a:t>
              </a:r>
              <a:endParaRPr lang="zh-CN" altLang="en-US" sz="2800" dirty="0">
                <a:solidFill>
                  <a:srgbClr val="000000"/>
                </a:solidFill>
                <a:latin typeface="Times New Roman" charset="0"/>
                <a:ea typeface="Times New Roman" charset="0"/>
                <a:cs typeface="Times New Roman" charset="0"/>
              </a:endParaRPr>
            </a:p>
          </p:txBody>
        </p:sp>
        <p:sp>
          <p:nvSpPr>
            <p:cNvPr id="20" name="文本框 7"/>
            <p:cNvSpPr>
              <a:spLocks noChangeArrowheads="1"/>
            </p:cNvSpPr>
            <p:nvPr/>
          </p:nvSpPr>
          <p:spPr bwMode="auto">
            <a:xfrm>
              <a:off x="128" y="6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spcBef>
                  <a:spcPct val="0"/>
                </a:spcBef>
                <a:spcAft>
                  <a:spcPct val="0"/>
                </a:spcAft>
                <a:buFont typeface="Arial" charset="0"/>
                <a:buNone/>
              </a:pPr>
              <a:r>
                <a:rPr lang="en-US" altLang="en-US" sz="2400">
                  <a:solidFill>
                    <a:srgbClr val="FFFFFF"/>
                  </a:solidFill>
                  <a:latin typeface="Times New Roman" charset="0"/>
                  <a:ea typeface="Times New Roman" charset="0"/>
                  <a:cs typeface="Times New Roman" charset="0"/>
                  <a:sym typeface="Arial" charset="0"/>
                </a:rPr>
                <a:t>1</a:t>
              </a:r>
              <a:endParaRPr lang="en-US" altLang="en-US">
                <a:solidFill>
                  <a:srgbClr val="17347D"/>
                </a:solidFill>
                <a:latin typeface="Times New Roman" charset="0"/>
                <a:ea typeface="Times New Roman" charset="0"/>
                <a:cs typeface="Times New Roman" charset="0"/>
              </a:endParaRPr>
            </a:p>
          </p:txBody>
        </p:sp>
      </p:grpSp>
      <p:grpSp>
        <p:nvGrpSpPr>
          <p:cNvPr id="21" name="组合 8"/>
          <p:cNvGrpSpPr>
            <a:grpSpLocks/>
          </p:cNvGrpSpPr>
          <p:nvPr/>
        </p:nvGrpSpPr>
        <p:grpSpPr bwMode="auto">
          <a:xfrm>
            <a:off x="1289139" y="2086297"/>
            <a:ext cx="7173721" cy="979488"/>
            <a:chOff x="0" y="0"/>
            <a:chExt cx="2976" cy="617"/>
          </a:xfrm>
        </p:grpSpPr>
        <p:sp>
          <p:nvSpPr>
            <p:cNvPr id="22" name="自选图形 9"/>
            <p:cNvSpPr>
              <a:spLocks noChangeArrowheads="1"/>
            </p:cNvSpPr>
            <p:nvPr/>
          </p:nvSpPr>
          <p:spPr bwMode="auto">
            <a:xfrm>
              <a:off x="240" y="75"/>
              <a:ext cx="2736" cy="288"/>
            </a:xfrm>
            <a:prstGeom prst="roundRect">
              <a:avLst>
                <a:gd name="adj" fmla="val 16667"/>
              </a:avLst>
            </a:prstGeom>
            <a:noFill/>
            <a:ln w="28575"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23" name="自选图形 10"/>
            <p:cNvSpPr>
              <a:spLocks noChangeArrowheads="1"/>
            </p:cNvSpPr>
            <p:nvPr/>
          </p:nvSpPr>
          <p:spPr bwMode="auto">
            <a:xfrm>
              <a:off x="0" y="0"/>
              <a:ext cx="432" cy="432"/>
            </a:xfrm>
            <a:prstGeom prst="diamond">
              <a:avLst/>
            </a:prstGeom>
            <a:solidFill>
              <a:schemeClr val="accent1"/>
            </a:solidFill>
            <a:ln w="25400" cmpd="sng">
              <a:solidFill>
                <a:schemeClr val="bg1"/>
              </a:solidFill>
              <a:miter lim="800000"/>
              <a:headEnd/>
              <a:tailEnd/>
            </a:ln>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24" name="文本框 11"/>
            <p:cNvSpPr>
              <a:spLocks noChangeArrowheads="1"/>
            </p:cNvSpPr>
            <p:nvPr/>
          </p:nvSpPr>
          <p:spPr bwMode="auto">
            <a:xfrm>
              <a:off x="384" y="110"/>
              <a:ext cx="2160"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fontAlgn="base" hangingPunct="0">
                <a:lnSpc>
                  <a:spcPts val="2163"/>
                </a:lnSpc>
                <a:spcBef>
                  <a:spcPct val="0"/>
                </a:spcBef>
                <a:spcAft>
                  <a:spcPct val="0"/>
                </a:spcAft>
                <a:buFont typeface="Arial" charset="0"/>
                <a:buNone/>
              </a:pPr>
              <a:r>
                <a:rPr lang="en-US" altLang="zh-CN" sz="2800" dirty="0">
                  <a:solidFill>
                    <a:srgbClr val="000000"/>
                  </a:solidFill>
                  <a:latin typeface="Times New Roman" charset="0"/>
                  <a:ea typeface="Times New Roman" charset="0"/>
                  <a:cs typeface="Times New Roman" charset="0"/>
                </a:rPr>
                <a:t>Background</a:t>
              </a:r>
              <a:endParaRPr lang="en-US" altLang="en-US" sz="2800" dirty="0">
                <a:solidFill>
                  <a:srgbClr val="000000"/>
                </a:solidFill>
                <a:latin typeface="Times New Roman" charset="0"/>
                <a:ea typeface="Times New Roman" charset="0"/>
                <a:cs typeface="Times New Roman" charset="0"/>
              </a:endParaRPr>
            </a:p>
            <a:p>
              <a:pPr algn="ctr" eaLnBrk="0" fontAlgn="base" hangingPunct="0">
                <a:spcBef>
                  <a:spcPct val="0"/>
                </a:spcBef>
                <a:spcAft>
                  <a:spcPct val="0"/>
                </a:spcAft>
                <a:buFont typeface="Arial" charset="0"/>
                <a:buNone/>
              </a:pPr>
              <a:endParaRPr lang="en-US" altLang="en-US" sz="2800" dirty="0">
                <a:solidFill>
                  <a:srgbClr val="000000"/>
                </a:solidFill>
                <a:latin typeface="Times New Roman" charset="0"/>
                <a:ea typeface="Times New Roman" charset="0"/>
                <a:cs typeface="Times New Roman" charset="0"/>
              </a:endParaRPr>
            </a:p>
          </p:txBody>
        </p:sp>
        <p:sp>
          <p:nvSpPr>
            <p:cNvPr id="25" name="文本框 12"/>
            <p:cNvSpPr>
              <a:spLocks noChangeArrowheads="1"/>
            </p:cNvSpPr>
            <p:nvPr/>
          </p:nvSpPr>
          <p:spPr bwMode="auto">
            <a:xfrm>
              <a:off x="129" y="62"/>
              <a:ext cx="1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spcBef>
                  <a:spcPct val="0"/>
                </a:spcBef>
                <a:spcAft>
                  <a:spcPct val="0"/>
                </a:spcAft>
                <a:buFont typeface="Arial" charset="0"/>
                <a:buNone/>
              </a:pPr>
              <a:r>
                <a:rPr lang="en-US" altLang="en-US" sz="2400">
                  <a:solidFill>
                    <a:srgbClr val="FFFFFF"/>
                  </a:solidFill>
                  <a:latin typeface="Times New Roman" charset="0"/>
                  <a:ea typeface="Times New Roman" charset="0"/>
                  <a:cs typeface="Times New Roman" charset="0"/>
                  <a:sym typeface="Arial" charset="0"/>
                </a:rPr>
                <a:t>2</a:t>
              </a:r>
              <a:endParaRPr lang="en-US" altLang="en-US">
                <a:solidFill>
                  <a:srgbClr val="17347D"/>
                </a:solidFill>
                <a:latin typeface="Times New Roman" charset="0"/>
                <a:ea typeface="Times New Roman" charset="0"/>
                <a:cs typeface="Times New Roman" charset="0"/>
              </a:endParaRPr>
            </a:p>
          </p:txBody>
        </p:sp>
      </p:grpSp>
      <p:grpSp>
        <p:nvGrpSpPr>
          <p:cNvPr id="26" name="组合 13"/>
          <p:cNvGrpSpPr>
            <a:grpSpLocks/>
          </p:cNvGrpSpPr>
          <p:nvPr/>
        </p:nvGrpSpPr>
        <p:grpSpPr bwMode="auto">
          <a:xfrm>
            <a:off x="1294350" y="2578601"/>
            <a:ext cx="7168510" cy="1248020"/>
            <a:chOff x="0" y="0"/>
            <a:chExt cx="2976" cy="432"/>
          </a:xfrm>
        </p:grpSpPr>
        <p:sp>
          <p:nvSpPr>
            <p:cNvPr id="27" name="自选图形 14"/>
            <p:cNvSpPr>
              <a:spLocks noChangeArrowheads="1"/>
            </p:cNvSpPr>
            <p:nvPr/>
          </p:nvSpPr>
          <p:spPr bwMode="auto">
            <a:xfrm>
              <a:off x="240" y="75"/>
              <a:ext cx="2736" cy="288"/>
            </a:xfrm>
            <a:prstGeom prst="roundRect">
              <a:avLst>
                <a:gd name="adj" fmla="val 16667"/>
              </a:avLst>
            </a:prstGeom>
            <a:noFill/>
            <a:ln w="2857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28" name="自选图形 15"/>
            <p:cNvSpPr>
              <a:spLocks noChangeArrowheads="1"/>
            </p:cNvSpPr>
            <p:nvPr/>
          </p:nvSpPr>
          <p:spPr bwMode="auto">
            <a:xfrm>
              <a:off x="0" y="0"/>
              <a:ext cx="432" cy="432"/>
            </a:xfrm>
            <a:prstGeom prst="diamond">
              <a:avLst/>
            </a:prstGeom>
            <a:solidFill>
              <a:schemeClr val="hlink"/>
            </a:solidFill>
            <a:ln w="25400" cmpd="sng">
              <a:solidFill>
                <a:schemeClr val="bg1"/>
              </a:solidFill>
              <a:miter lim="800000"/>
              <a:headEnd/>
              <a:tailEnd/>
            </a:ln>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29" name="文本框 16"/>
            <p:cNvSpPr>
              <a:spLocks noChangeArrowheads="1"/>
            </p:cNvSpPr>
            <p:nvPr/>
          </p:nvSpPr>
          <p:spPr bwMode="auto">
            <a:xfrm>
              <a:off x="384" y="110"/>
              <a:ext cx="21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fontAlgn="base" hangingPunct="0">
                <a:lnSpc>
                  <a:spcPts val="2163"/>
                </a:lnSpc>
                <a:spcBef>
                  <a:spcPct val="0"/>
                </a:spcBef>
                <a:spcAft>
                  <a:spcPct val="0"/>
                </a:spcAft>
                <a:buFont typeface="Arial" charset="0"/>
                <a:buNone/>
              </a:pPr>
              <a:r>
                <a:rPr lang="en-US" altLang="zh-CN" sz="2800" dirty="0">
                  <a:solidFill>
                    <a:srgbClr val="000000"/>
                  </a:solidFill>
                  <a:latin typeface="Times New Roman" charset="0"/>
                  <a:ea typeface="Times New Roman" charset="0"/>
                  <a:cs typeface="Times New Roman" charset="0"/>
                </a:rPr>
                <a:t>Models of nonprofit objectives and constraints</a:t>
              </a:r>
              <a:endParaRPr lang="zh-CN" altLang="en-US" sz="2800" dirty="0">
                <a:solidFill>
                  <a:srgbClr val="000000"/>
                </a:solidFill>
                <a:latin typeface="Times New Roman" charset="0"/>
                <a:ea typeface="Times New Roman" charset="0"/>
                <a:cs typeface="Times New Roman" charset="0"/>
              </a:endParaRPr>
            </a:p>
            <a:p>
              <a:pPr algn="ctr" eaLnBrk="0" fontAlgn="base" hangingPunct="0">
                <a:spcBef>
                  <a:spcPct val="0"/>
                </a:spcBef>
                <a:spcAft>
                  <a:spcPct val="0"/>
                </a:spcAft>
                <a:buFont typeface="Arial" charset="0"/>
                <a:buNone/>
              </a:pPr>
              <a:endParaRPr lang="en-US" altLang="en-US" dirty="0">
                <a:solidFill>
                  <a:srgbClr val="000000"/>
                </a:solidFill>
                <a:latin typeface="Times New Roman" charset="0"/>
                <a:ea typeface="Times New Roman" charset="0"/>
                <a:cs typeface="Times New Roman" charset="0"/>
              </a:endParaRPr>
            </a:p>
          </p:txBody>
        </p:sp>
        <p:sp>
          <p:nvSpPr>
            <p:cNvPr id="30" name="文本框 17"/>
            <p:cNvSpPr>
              <a:spLocks noChangeArrowheads="1"/>
            </p:cNvSpPr>
            <p:nvPr/>
          </p:nvSpPr>
          <p:spPr bwMode="auto">
            <a:xfrm>
              <a:off x="129" y="62"/>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spcBef>
                  <a:spcPct val="0"/>
                </a:spcBef>
                <a:spcAft>
                  <a:spcPct val="0"/>
                </a:spcAft>
                <a:buFont typeface="Arial" charset="0"/>
                <a:buNone/>
              </a:pPr>
              <a:r>
                <a:rPr lang="en-US" altLang="en-US" sz="2400">
                  <a:solidFill>
                    <a:srgbClr val="FFFFFF"/>
                  </a:solidFill>
                  <a:latin typeface="Times New Roman" charset="0"/>
                  <a:ea typeface="Times New Roman" charset="0"/>
                  <a:cs typeface="Times New Roman" charset="0"/>
                  <a:sym typeface="Arial" charset="0"/>
                </a:rPr>
                <a:t>3</a:t>
              </a:r>
              <a:endParaRPr lang="en-US" altLang="en-US">
                <a:solidFill>
                  <a:srgbClr val="17347D"/>
                </a:solidFill>
                <a:latin typeface="Times New Roman" charset="0"/>
                <a:ea typeface="Times New Roman" charset="0"/>
                <a:cs typeface="Times New Roman" charset="0"/>
              </a:endParaRPr>
            </a:p>
          </p:txBody>
        </p:sp>
      </p:grpSp>
      <p:grpSp>
        <p:nvGrpSpPr>
          <p:cNvPr id="31" name="组合 18"/>
          <p:cNvGrpSpPr>
            <a:grpSpLocks/>
          </p:cNvGrpSpPr>
          <p:nvPr/>
        </p:nvGrpSpPr>
        <p:grpSpPr bwMode="auto">
          <a:xfrm>
            <a:off x="1289139" y="3461556"/>
            <a:ext cx="7165130" cy="1871348"/>
            <a:chOff x="0" y="0"/>
            <a:chExt cx="2976" cy="432"/>
          </a:xfrm>
        </p:grpSpPr>
        <p:sp>
          <p:nvSpPr>
            <p:cNvPr id="32" name="自选图形 19"/>
            <p:cNvSpPr>
              <a:spLocks noChangeArrowheads="1"/>
            </p:cNvSpPr>
            <p:nvPr/>
          </p:nvSpPr>
          <p:spPr bwMode="auto">
            <a:xfrm>
              <a:off x="240" y="75"/>
              <a:ext cx="2736" cy="288"/>
            </a:xfrm>
            <a:prstGeom prst="roundRect">
              <a:avLst>
                <a:gd name="adj" fmla="val 16667"/>
              </a:avLst>
            </a:prstGeom>
            <a:noFill/>
            <a:ln w="28575"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33" name="自选图形 20"/>
            <p:cNvSpPr>
              <a:spLocks noChangeArrowheads="1"/>
            </p:cNvSpPr>
            <p:nvPr/>
          </p:nvSpPr>
          <p:spPr bwMode="auto">
            <a:xfrm>
              <a:off x="0" y="0"/>
              <a:ext cx="432" cy="432"/>
            </a:xfrm>
            <a:prstGeom prst="diamond">
              <a:avLst/>
            </a:prstGeom>
            <a:solidFill>
              <a:schemeClr val="folHlink"/>
            </a:solidFill>
            <a:ln w="25400" cmpd="sng">
              <a:solidFill>
                <a:schemeClr val="bg1"/>
              </a:solidFill>
              <a:miter lim="800000"/>
              <a:headEnd/>
              <a:tailEnd/>
            </a:ln>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34" name="文本框 21"/>
            <p:cNvSpPr>
              <a:spLocks noChangeArrowheads="1"/>
            </p:cNvSpPr>
            <p:nvPr/>
          </p:nvSpPr>
          <p:spPr bwMode="auto">
            <a:xfrm>
              <a:off x="384" y="110"/>
              <a:ext cx="216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17780" rIns="90170" bIns="17780">
              <a:spAutoFit/>
            </a:bodyPr>
            <a:lstStyle/>
            <a:p>
              <a:pPr algn="ctr" eaLnBrk="0" fontAlgn="base" hangingPunct="0">
                <a:lnSpc>
                  <a:spcPts val="2563"/>
                </a:lnSpc>
                <a:spcBef>
                  <a:spcPct val="0"/>
                </a:spcBef>
                <a:spcAft>
                  <a:spcPct val="0"/>
                </a:spcAft>
                <a:buFont typeface="Arial" charset="0"/>
                <a:buNone/>
              </a:pPr>
              <a:r>
                <a:rPr lang="en-US" altLang="zh-CN" sz="2800" dirty="0">
                  <a:solidFill>
                    <a:srgbClr val="000000"/>
                  </a:solidFill>
                  <a:latin typeface="Times New Roman" charset="0"/>
                  <a:ea typeface="Times New Roman" charset="0"/>
                  <a:cs typeface="Times New Roman" charset="0"/>
                </a:rPr>
                <a:t>Empirical analysis of uncompensated care, nonprofit status and market power</a:t>
              </a:r>
              <a:endParaRPr lang="en-US" altLang="en-US" sz="2800" dirty="0">
                <a:solidFill>
                  <a:srgbClr val="000000"/>
                </a:solidFill>
                <a:latin typeface="Times New Roman" charset="0"/>
                <a:ea typeface="Times New Roman" charset="0"/>
                <a:cs typeface="Times New Roman" charset="0"/>
              </a:endParaRPr>
            </a:p>
          </p:txBody>
        </p:sp>
        <p:sp>
          <p:nvSpPr>
            <p:cNvPr id="35" name="文本框 22"/>
            <p:cNvSpPr>
              <a:spLocks noChangeArrowheads="1"/>
            </p:cNvSpPr>
            <p:nvPr/>
          </p:nvSpPr>
          <p:spPr bwMode="auto">
            <a:xfrm>
              <a:off x="129" y="62"/>
              <a:ext cx="15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spcBef>
                  <a:spcPct val="0"/>
                </a:spcBef>
                <a:spcAft>
                  <a:spcPct val="0"/>
                </a:spcAft>
                <a:buFont typeface="Arial" charset="0"/>
                <a:buNone/>
              </a:pPr>
              <a:r>
                <a:rPr lang="en-US" altLang="en-US" sz="2400">
                  <a:solidFill>
                    <a:srgbClr val="FFFFFF"/>
                  </a:solidFill>
                  <a:latin typeface="Times New Roman" charset="0"/>
                  <a:ea typeface="Times New Roman" charset="0"/>
                  <a:cs typeface="Times New Roman" charset="0"/>
                  <a:sym typeface="Arial" charset="0"/>
                </a:rPr>
                <a:t>4</a:t>
              </a:r>
              <a:endParaRPr lang="en-US" altLang="en-US">
                <a:solidFill>
                  <a:srgbClr val="17347D"/>
                </a:solidFill>
                <a:latin typeface="Times New Roman" charset="0"/>
                <a:ea typeface="Times New Roman" charset="0"/>
                <a:cs typeface="Times New Roman" charset="0"/>
              </a:endParaRPr>
            </a:p>
          </p:txBody>
        </p:sp>
      </p:grpSp>
      <p:grpSp>
        <p:nvGrpSpPr>
          <p:cNvPr id="36" name="组合 3"/>
          <p:cNvGrpSpPr>
            <a:grpSpLocks/>
          </p:cNvGrpSpPr>
          <p:nvPr/>
        </p:nvGrpSpPr>
        <p:grpSpPr bwMode="auto">
          <a:xfrm>
            <a:off x="1289139" y="5059836"/>
            <a:ext cx="7173721" cy="998735"/>
            <a:chOff x="0" y="0"/>
            <a:chExt cx="2976" cy="551"/>
          </a:xfrm>
        </p:grpSpPr>
        <p:sp>
          <p:nvSpPr>
            <p:cNvPr id="37" name="自选图形 4"/>
            <p:cNvSpPr>
              <a:spLocks noChangeArrowheads="1"/>
            </p:cNvSpPr>
            <p:nvPr/>
          </p:nvSpPr>
          <p:spPr bwMode="auto">
            <a:xfrm>
              <a:off x="240" y="75"/>
              <a:ext cx="2736" cy="288"/>
            </a:xfrm>
            <a:prstGeom prst="roundRect">
              <a:avLst>
                <a:gd name="adj" fmla="val 16667"/>
              </a:avLst>
            </a:prstGeom>
            <a:noFill/>
            <a:ln w="28575" cap="flat" cmpd="sng">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38" name="自选图形 5"/>
            <p:cNvSpPr>
              <a:spLocks noChangeArrowheads="1"/>
            </p:cNvSpPr>
            <p:nvPr/>
          </p:nvSpPr>
          <p:spPr bwMode="auto">
            <a:xfrm>
              <a:off x="0" y="0"/>
              <a:ext cx="432" cy="432"/>
            </a:xfrm>
            <a:prstGeom prst="diamond">
              <a:avLst/>
            </a:prstGeom>
            <a:solidFill>
              <a:schemeClr val="accent2"/>
            </a:solidFill>
            <a:ln w="254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pPr eaLnBrk="0" fontAlgn="base" hangingPunct="0">
                <a:spcBef>
                  <a:spcPct val="0"/>
                </a:spcBef>
                <a:spcAft>
                  <a:spcPct val="0"/>
                </a:spcAft>
                <a:buFont typeface="Arial" charset="0"/>
                <a:buNone/>
              </a:pPr>
              <a:endParaRPr lang="en-US" altLang="en-US">
                <a:solidFill>
                  <a:srgbClr val="17347D"/>
                </a:solidFill>
                <a:latin typeface="Times New Roman" charset="0"/>
                <a:ea typeface="Times New Roman" charset="0"/>
                <a:cs typeface="Times New Roman" charset="0"/>
                <a:sym typeface="Arial" charset="0"/>
              </a:endParaRPr>
            </a:p>
          </p:txBody>
        </p:sp>
        <p:sp>
          <p:nvSpPr>
            <p:cNvPr id="39" name="文本框 6"/>
            <p:cNvSpPr>
              <a:spLocks noChangeArrowheads="1"/>
            </p:cNvSpPr>
            <p:nvPr/>
          </p:nvSpPr>
          <p:spPr bwMode="auto">
            <a:xfrm>
              <a:off x="384" y="110"/>
              <a:ext cx="2160" cy="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17780" rIns="90170" bIns="17780">
              <a:spAutoFit/>
            </a:bodyPr>
            <a:lstStyle/>
            <a:p>
              <a:pPr algn="ctr" eaLnBrk="0" fontAlgn="base" hangingPunct="0">
                <a:lnSpc>
                  <a:spcPts val="2563"/>
                </a:lnSpc>
                <a:spcBef>
                  <a:spcPct val="0"/>
                </a:spcBef>
                <a:spcAft>
                  <a:spcPct val="0"/>
                </a:spcAft>
                <a:buFont typeface="Arial" charset="0"/>
                <a:buNone/>
              </a:pPr>
              <a:r>
                <a:rPr lang="en-US" altLang="zh-CN" sz="2800" dirty="0">
                  <a:solidFill>
                    <a:srgbClr val="000000"/>
                  </a:solidFill>
                  <a:latin typeface="Times New Roman" charset="0"/>
                  <a:ea typeface="Times New Roman" charset="0"/>
                  <a:cs typeface="Times New Roman" charset="0"/>
                </a:rPr>
                <a:t>Conclusion</a:t>
              </a:r>
              <a:endParaRPr lang="en-US" altLang="en-US" sz="2800" dirty="0">
                <a:solidFill>
                  <a:srgbClr val="000000"/>
                </a:solidFill>
                <a:latin typeface="Times New Roman" charset="0"/>
                <a:ea typeface="Times New Roman" charset="0"/>
                <a:cs typeface="Times New Roman" charset="0"/>
              </a:endParaRPr>
            </a:p>
            <a:p>
              <a:pPr algn="ctr" eaLnBrk="0" fontAlgn="base" hangingPunct="0">
                <a:spcBef>
                  <a:spcPct val="0"/>
                </a:spcBef>
                <a:spcAft>
                  <a:spcPct val="0"/>
                </a:spcAft>
                <a:buFont typeface="Arial" charset="0"/>
                <a:buNone/>
              </a:pPr>
              <a:endParaRPr lang="en-US" altLang="en-US" sz="2800" dirty="0">
                <a:solidFill>
                  <a:srgbClr val="000000"/>
                </a:solidFill>
                <a:latin typeface="Times New Roman" charset="0"/>
                <a:ea typeface="Times New Roman" charset="0"/>
                <a:cs typeface="Times New Roman" charset="0"/>
              </a:endParaRPr>
            </a:p>
          </p:txBody>
        </p:sp>
        <p:sp>
          <p:nvSpPr>
            <p:cNvPr id="40" name="文本框 7"/>
            <p:cNvSpPr>
              <a:spLocks noChangeArrowheads="1"/>
            </p:cNvSpPr>
            <p:nvPr/>
          </p:nvSpPr>
          <p:spPr bwMode="auto">
            <a:xfrm>
              <a:off x="129" y="62"/>
              <a:ext cx="158"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eaLnBrk="0" fontAlgn="base" hangingPunct="0">
                <a:spcBef>
                  <a:spcPct val="0"/>
                </a:spcBef>
                <a:spcAft>
                  <a:spcPct val="0"/>
                </a:spcAft>
                <a:buFont typeface="Arial" charset="0"/>
                <a:defRPr>
                  <a:solidFill>
                    <a:schemeClr val="tx1"/>
                  </a:solidFill>
                  <a:latin typeface="Arial" charset="0"/>
                </a:defRPr>
              </a:lvl6pPr>
              <a:lvl7pPr eaLnBrk="0" fontAlgn="base" hangingPunct="0">
                <a:spcBef>
                  <a:spcPct val="0"/>
                </a:spcBef>
                <a:spcAft>
                  <a:spcPct val="0"/>
                </a:spcAft>
                <a:buFont typeface="Arial" charset="0"/>
                <a:defRPr>
                  <a:solidFill>
                    <a:schemeClr val="tx1"/>
                  </a:solidFill>
                  <a:latin typeface="Arial" charset="0"/>
                </a:defRPr>
              </a:lvl7pPr>
              <a:lvl8pPr eaLnBrk="0" fontAlgn="base" hangingPunct="0">
                <a:spcBef>
                  <a:spcPct val="0"/>
                </a:spcBef>
                <a:spcAft>
                  <a:spcPct val="0"/>
                </a:spcAft>
                <a:buFont typeface="Arial" charset="0"/>
                <a:defRPr>
                  <a:solidFill>
                    <a:schemeClr val="tx1"/>
                  </a:solidFill>
                  <a:latin typeface="Arial" charset="0"/>
                </a:defRPr>
              </a:lvl8pPr>
              <a:lvl9pPr eaLnBrk="0" fontAlgn="base" hangingPunct="0">
                <a:spcBef>
                  <a:spcPct val="0"/>
                </a:spcBef>
                <a:spcAft>
                  <a:spcPct val="0"/>
                </a:spcAft>
                <a:buFont typeface="Arial" charset="0"/>
                <a:defRPr>
                  <a:solidFill>
                    <a:schemeClr val="tx1"/>
                  </a:solidFill>
                  <a:latin typeface="Arial" charset="0"/>
                </a:defRPr>
              </a:lvl9pPr>
            </a:lstStyle>
            <a:p>
              <a:pPr algn="ctr" eaLnBrk="0" fontAlgn="base" hangingPunct="0">
                <a:spcBef>
                  <a:spcPct val="0"/>
                </a:spcBef>
                <a:spcAft>
                  <a:spcPct val="0"/>
                </a:spcAft>
                <a:buFont typeface="Arial" charset="0"/>
                <a:buNone/>
              </a:pPr>
              <a:r>
                <a:rPr lang="zh-CN" altLang="en-US" sz="2400" dirty="0">
                  <a:solidFill>
                    <a:srgbClr val="FFFFFF"/>
                  </a:solidFill>
                  <a:latin typeface="Times New Roman" charset="0"/>
                  <a:ea typeface="Times New Roman" charset="0"/>
                  <a:cs typeface="Times New Roman" charset="0"/>
                  <a:sym typeface="Arial" charset="0"/>
                </a:rPr>
                <a:t>5</a:t>
              </a:r>
              <a:endParaRPr lang="en-US" altLang="en-US" sz="2400" dirty="0">
                <a:solidFill>
                  <a:srgbClr val="FFFFFF"/>
                </a:solidFill>
                <a:latin typeface="Times New Roman" charset="0"/>
                <a:ea typeface="Times New Roman" charset="0"/>
                <a:cs typeface="Times New Roman" charset="0"/>
                <a:sym typeface="Arial" charset="0"/>
              </a:endParaRPr>
            </a:p>
          </p:txBody>
        </p:sp>
      </p:grpSp>
    </p:spTree>
    <p:custDataLst>
      <p:tags r:id="rId1"/>
    </p:custDataLst>
    <p:extLst>
      <p:ext uri="{BB962C8B-B14F-4D97-AF65-F5344CB8AC3E}">
        <p14:creationId xmlns:p14="http://schemas.microsoft.com/office/powerpoint/2010/main" val="1344428964"/>
      </p:ext>
    </p:extLst>
  </p:cSld>
  <p:clrMapOvr>
    <a:masterClrMapping/>
  </p:clrMapOvr>
  <mc:AlternateContent xmlns:mc="http://schemas.openxmlformats.org/markup-compatibility/2006" xmlns:p14="http://schemas.microsoft.com/office/powerpoint/2010/main">
    <mc:Choice Requires="p14">
      <p:transition spd="slow" p14:dur="2000" advTm="30983"/>
    </mc:Choice>
    <mc:Fallback xmlns="">
      <p:transition spd="slow" advTm="309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944105" cy="1127964"/>
            <a:chOff x="0" y="-19535"/>
            <a:chExt cx="13258807" cy="1503951"/>
          </a:xfrm>
        </p:grpSpPr>
        <p:sp>
          <p:nvSpPr>
            <p:cNvPr id="10" name="TextBox 9"/>
            <p:cNvSpPr txBox="1"/>
            <p:nvPr/>
          </p:nvSpPr>
          <p:spPr>
            <a:xfrm>
              <a:off x="3326524" y="149592"/>
              <a:ext cx="9932283" cy="53348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6" name="Rectangle 5"/>
            <p:cNvSpPr/>
            <p:nvPr/>
          </p:nvSpPr>
          <p:spPr>
            <a:xfrm>
              <a:off x="969819"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18" name="Rectangle 17"/>
          <p:cNvSpPr/>
          <p:nvPr/>
        </p:nvSpPr>
        <p:spPr>
          <a:xfrm>
            <a:off x="820432" y="616463"/>
            <a:ext cx="2231952"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Introduction</a:t>
            </a:r>
          </a:p>
        </p:txBody>
      </p:sp>
      <p:sp>
        <p:nvSpPr>
          <p:cNvPr id="2" name="Date Placeholder 1"/>
          <p:cNvSpPr>
            <a:spLocks noGrp="1"/>
          </p:cNvSpPr>
          <p:nvPr>
            <p:ph type="dt" sz="half" idx="10"/>
          </p:nvPr>
        </p:nvSpPr>
        <p:spPr/>
        <p:txBody>
          <a:bodyPr/>
          <a:lstStyle/>
          <a:p>
            <a:fld id="{BE0A2051-85D2-8443-BD72-76B4C68298E6}" type="datetime1">
              <a:rPr lang="en-US" smtClean="0"/>
              <a:t>3/23/2017</a:t>
            </a:fld>
            <a:endParaRPr lang="en-US"/>
          </a:p>
        </p:txBody>
      </p:sp>
      <p:sp>
        <p:nvSpPr>
          <p:cNvPr id="5" name="Slide Number Placeholder 4"/>
          <p:cNvSpPr>
            <a:spLocks noGrp="1"/>
          </p:cNvSpPr>
          <p:nvPr>
            <p:ph type="sldNum" sz="quarter" idx="12"/>
          </p:nvPr>
        </p:nvSpPr>
        <p:spPr/>
        <p:txBody>
          <a:bodyPr/>
          <a:lstStyle/>
          <a:p>
            <a:fld id="{5143A4B2-DCE2-1746-88AF-829C7204ED64}" type="slidenum">
              <a:rPr lang="en-US" smtClean="0"/>
              <a:t>5</a:t>
            </a:fld>
            <a:endParaRPr lang="en-US"/>
          </a:p>
        </p:txBody>
      </p:sp>
      <p:graphicFrame>
        <p:nvGraphicFramePr>
          <p:cNvPr id="33" name="Chart 32"/>
          <p:cNvGraphicFramePr>
            <a:graphicFrameLocks/>
          </p:cNvGraphicFramePr>
          <p:nvPr/>
        </p:nvGraphicFramePr>
        <p:xfrm>
          <a:off x="488950" y="1816100"/>
          <a:ext cx="8166100" cy="32258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p:cNvSpPr txBox="1"/>
          <p:nvPr/>
        </p:nvSpPr>
        <p:spPr>
          <a:xfrm>
            <a:off x="628651" y="4857234"/>
            <a:ext cx="7886700" cy="1015663"/>
          </a:xfrm>
          <a:prstGeom prst="rect">
            <a:avLst/>
          </a:prstGeom>
          <a:noFill/>
        </p:spPr>
        <p:txBody>
          <a:bodyPr wrap="square" rtlCol="0">
            <a:spAutoFit/>
          </a:bodyPr>
          <a:lstStyle/>
          <a:p>
            <a:r>
              <a:rPr lang="en-US" sz="2000" dirty="0">
                <a:latin typeface="Times New Roman" charset="0"/>
                <a:ea typeface="Times New Roman" charset="0"/>
                <a:cs typeface="Times New Roman" charset="0"/>
              </a:rPr>
              <a:t>Short-term, non-federal, general hospitals in US Composition Pie Chart</a:t>
            </a:r>
          </a:p>
          <a:p>
            <a:r>
              <a:rPr lang="en-US" sz="2000" dirty="0">
                <a:latin typeface="Times New Roman" charset="0"/>
                <a:ea typeface="Times New Roman" charset="0"/>
                <a:cs typeface="Times New Roman" charset="0"/>
              </a:rPr>
              <a:t>Source: American Hospital Association, Fast Fact on US Hospitals, January 2014</a:t>
            </a:r>
          </a:p>
        </p:txBody>
      </p:sp>
      <p:sp>
        <p:nvSpPr>
          <p:cNvPr id="34" name="TextBox 9"/>
          <p:cNvSpPr>
            <a:spLocks noChangeArrowheads="1"/>
          </p:cNvSpPr>
          <p:nvPr/>
        </p:nvSpPr>
        <p:spPr bwMode="auto">
          <a:xfrm>
            <a:off x="727364" y="1270000"/>
            <a:ext cx="1747814" cy="546100"/>
          </a:xfrm>
          <a:prstGeom prst="rect">
            <a:avLst/>
          </a:prstGeom>
          <a:solidFill>
            <a:srgbClr val="FFFFFF"/>
          </a:solidFill>
          <a:ln w="25400"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lIns="90170" tIns="46990" rIns="90170" bIns="4699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hangingPunct="1"/>
            <a:r>
              <a:rPr lang="en-US" altLang="zh-CN" sz="2800" b="1" dirty="0">
                <a:solidFill>
                  <a:srgbClr val="000000"/>
                </a:solidFill>
                <a:latin typeface="Times New Roman" charset="0"/>
                <a:ea typeface="Times New Roman" charset="0"/>
                <a:cs typeface="Times New Roman" charset="0"/>
                <a:sym typeface="微软雅黑" charset="-122"/>
              </a:rPr>
              <a:t>Situation</a:t>
            </a:r>
            <a:endParaRPr lang="zh-CN" altLang="en-US" dirty="0">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551602238"/>
      </p:ext>
    </p:extLst>
  </p:cSld>
  <p:clrMapOvr>
    <a:masterClrMapping/>
  </p:clrMapOvr>
  <mc:AlternateContent xmlns:mc="http://schemas.openxmlformats.org/markup-compatibility/2006" xmlns:p14="http://schemas.microsoft.com/office/powerpoint/2010/main">
    <mc:Choice Requires="p14">
      <p:transition spd="slow" p14:dur="2000" advTm="41089"/>
    </mc:Choice>
    <mc:Fallback xmlns="">
      <p:transition spd="slow" advTm="4108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944105" cy="1127964"/>
            <a:chOff x="0" y="-19535"/>
            <a:chExt cx="13258807" cy="1503951"/>
          </a:xfrm>
        </p:grpSpPr>
        <p:sp>
          <p:nvSpPr>
            <p:cNvPr id="10" name="TextBox 9"/>
            <p:cNvSpPr txBox="1"/>
            <p:nvPr/>
          </p:nvSpPr>
          <p:spPr>
            <a:xfrm>
              <a:off x="3326524" y="149592"/>
              <a:ext cx="9932283" cy="53348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6" name="Rectangle 5"/>
            <p:cNvSpPr/>
            <p:nvPr/>
          </p:nvSpPr>
          <p:spPr>
            <a:xfrm>
              <a:off x="969819"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18" name="Rectangle 17"/>
          <p:cNvSpPr/>
          <p:nvPr/>
        </p:nvSpPr>
        <p:spPr>
          <a:xfrm>
            <a:off x="820432" y="616463"/>
            <a:ext cx="2231952"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Introduction</a:t>
            </a:r>
          </a:p>
        </p:txBody>
      </p:sp>
      <p:sp>
        <p:nvSpPr>
          <p:cNvPr id="2" name="Date Placeholder 1"/>
          <p:cNvSpPr>
            <a:spLocks noGrp="1"/>
          </p:cNvSpPr>
          <p:nvPr>
            <p:ph type="dt" sz="half" idx="10"/>
          </p:nvPr>
        </p:nvSpPr>
        <p:spPr/>
        <p:txBody>
          <a:bodyPr/>
          <a:lstStyle/>
          <a:p>
            <a:fld id="{BE0A2051-85D2-8443-BD72-76B4C68298E6}" type="datetime1">
              <a:rPr lang="en-US" smtClean="0"/>
              <a:t>3/23/2017</a:t>
            </a:fld>
            <a:endParaRPr lang="en-US"/>
          </a:p>
        </p:txBody>
      </p:sp>
      <p:sp>
        <p:nvSpPr>
          <p:cNvPr id="5" name="Slide Number Placeholder 4"/>
          <p:cNvSpPr>
            <a:spLocks noGrp="1"/>
          </p:cNvSpPr>
          <p:nvPr>
            <p:ph type="sldNum" sz="quarter" idx="12"/>
          </p:nvPr>
        </p:nvSpPr>
        <p:spPr/>
        <p:txBody>
          <a:bodyPr/>
          <a:lstStyle/>
          <a:p>
            <a:fld id="{5143A4B2-DCE2-1746-88AF-829C7204ED64}" type="slidenum">
              <a:rPr lang="en-US" smtClean="0"/>
              <a:t>6</a:t>
            </a:fld>
            <a:endParaRPr lang="en-US"/>
          </a:p>
        </p:txBody>
      </p:sp>
      <p:grpSp>
        <p:nvGrpSpPr>
          <p:cNvPr id="12" name="组合 3"/>
          <p:cNvGrpSpPr>
            <a:grpSpLocks/>
          </p:cNvGrpSpPr>
          <p:nvPr/>
        </p:nvGrpSpPr>
        <p:grpSpPr bwMode="auto">
          <a:xfrm>
            <a:off x="628650" y="1726925"/>
            <a:ext cx="8142690" cy="4094051"/>
            <a:chOff x="0" y="16"/>
            <a:chExt cx="3696" cy="2738"/>
          </a:xfrm>
        </p:grpSpPr>
        <p:grpSp>
          <p:nvGrpSpPr>
            <p:cNvPr id="15" name="组合 4"/>
            <p:cNvGrpSpPr>
              <a:grpSpLocks/>
            </p:cNvGrpSpPr>
            <p:nvPr/>
          </p:nvGrpSpPr>
          <p:grpSpPr bwMode="auto">
            <a:xfrm>
              <a:off x="0" y="16"/>
              <a:ext cx="3696" cy="820"/>
              <a:chOff x="1" y="18"/>
              <a:chExt cx="3985" cy="912"/>
            </a:xfrm>
          </p:grpSpPr>
          <p:sp>
            <p:nvSpPr>
              <p:cNvPr id="31" name="自选图形 5"/>
              <p:cNvSpPr>
                <a:spLocks noChangeArrowheads="1"/>
              </p:cNvSpPr>
              <p:nvPr/>
            </p:nvSpPr>
            <p:spPr bwMode="auto">
              <a:xfrm>
                <a:off x="1" y="18"/>
                <a:ext cx="3985" cy="912"/>
              </a:xfrm>
              <a:prstGeom prst="roundRect">
                <a:avLst>
                  <a:gd name="adj" fmla="val 10889"/>
                </a:avLst>
              </a:prstGeom>
              <a:gradFill rotWithShape="1">
                <a:gsLst>
                  <a:gs pos="0">
                    <a:srgbClr val="DDDDDD"/>
                  </a:gs>
                  <a:gs pos="50000">
                    <a:srgbClr val="F2F2F2"/>
                  </a:gs>
                  <a:gs pos="100000">
                    <a:srgbClr val="DDDDDD"/>
                  </a:gs>
                </a:gsLst>
                <a:lin ang="18900000" scaled="1"/>
              </a:gradFill>
              <a:ln w="38100" cap="flat" cmpd="sng">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grpSp>
            <p:nvGrpSpPr>
              <p:cNvPr id="32" name="组合 6"/>
              <p:cNvGrpSpPr>
                <a:grpSpLocks/>
              </p:cNvGrpSpPr>
              <p:nvPr/>
            </p:nvGrpSpPr>
            <p:grpSpPr bwMode="auto">
              <a:xfrm>
                <a:off x="87" y="84"/>
                <a:ext cx="768" cy="746"/>
                <a:chOff x="0" y="0"/>
                <a:chExt cx="768" cy="746"/>
              </a:xfrm>
            </p:grpSpPr>
            <p:sp>
              <p:nvSpPr>
                <p:cNvPr id="35" name="自选图形 7"/>
                <p:cNvSpPr>
                  <a:spLocks noChangeArrowheads="1"/>
                </p:cNvSpPr>
                <p:nvPr/>
              </p:nvSpPr>
              <p:spPr bwMode="auto">
                <a:xfrm>
                  <a:off x="0" y="0"/>
                  <a:ext cx="768" cy="746"/>
                </a:xfrm>
                <a:prstGeom prst="roundRect">
                  <a:avLst>
                    <a:gd name="adj" fmla="val 11917"/>
                  </a:avLst>
                </a:prstGeom>
                <a:gradFill rotWithShape="1">
                  <a:gsLst>
                    <a:gs pos="0">
                      <a:srgbClr val="77B7E7"/>
                    </a:gs>
                    <a:gs pos="100000">
                      <a:srgbClr val="527E9F"/>
                    </a:gs>
                  </a:gsLst>
                  <a:lin ang="5400000" scaled="1"/>
                </a:grad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36" name="任意多边形 8"/>
                <p:cNvSpPr>
                  <a:spLocks noChangeArrowheads="1"/>
                </p:cNvSpPr>
                <p:nvPr/>
              </p:nvSpPr>
              <p:spPr bwMode="auto">
                <a:xfrm>
                  <a:off x="48" y="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B6D9F2"/>
                    </a:gs>
                    <a:gs pos="50000">
                      <a:srgbClr val="77B7E7"/>
                    </a:gs>
                    <a:gs pos="100000">
                      <a:srgbClr val="B6D9F2"/>
                    </a:gs>
                  </a:gsLst>
                  <a:lin ang="18900000" scaled="1"/>
                </a:grad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0170" tIns="90170" rIns="90170" bIns="90170" anchor="ctr"/>
                <a:lstStyle/>
                <a:p>
                  <a:endParaRPr lang="en-US" altLang="en-US">
                    <a:solidFill>
                      <a:srgbClr val="17347D"/>
                    </a:solidFill>
                    <a:ea typeface="Arial" charset="0"/>
                    <a:cs typeface="Arial" charset="0"/>
                    <a:sym typeface="Arial" charset="0"/>
                  </a:endParaRPr>
                </a:p>
              </p:txBody>
            </p:sp>
            <p:sp>
              <p:nvSpPr>
                <p:cNvPr id="37" name="文本框 9"/>
                <p:cNvSpPr>
                  <a:spLocks noChangeArrowheads="1"/>
                </p:cNvSpPr>
                <p:nvPr/>
              </p:nvSpPr>
              <p:spPr bwMode="auto">
                <a:xfrm>
                  <a:off x="57" y="203"/>
                  <a:ext cx="64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lIns="90170" tIns="46990" rIns="90170" bIns="46990" anchor="ctr">
                  <a:spAutoFit/>
                </a:bodyPr>
                <a:lstStyle/>
                <a:p>
                  <a:pPr algn="ctr"/>
                  <a:r>
                    <a:rPr lang="zh-CN" altLang="en-US" sz="3200" b="1">
                      <a:solidFill>
                        <a:schemeClr val="bg1"/>
                      </a:solidFill>
                      <a:latin typeface="宋体" charset="-122"/>
                    </a:rPr>
                    <a:t>1</a:t>
                  </a:r>
                </a:p>
              </p:txBody>
            </p:sp>
          </p:grpSp>
          <p:sp>
            <p:nvSpPr>
              <p:cNvPr id="34" name="文本框 10"/>
              <p:cNvSpPr>
                <a:spLocks noChangeArrowheads="1"/>
              </p:cNvSpPr>
              <p:nvPr/>
            </p:nvSpPr>
            <p:spPr bwMode="auto">
              <a:xfrm>
                <a:off x="960" y="253"/>
                <a:ext cx="2928"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spAutoFit/>
              </a:bodyPr>
              <a:lstStyle/>
              <a:p>
                <a:r>
                  <a:rPr lang="en-US" sz="2800" dirty="0"/>
                  <a:t>What are the nonprofit hospitals?</a:t>
                </a:r>
              </a:p>
            </p:txBody>
          </p:sp>
        </p:grpSp>
        <p:grpSp>
          <p:nvGrpSpPr>
            <p:cNvPr id="16" name="组合 11"/>
            <p:cNvGrpSpPr>
              <a:grpSpLocks/>
            </p:cNvGrpSpPr>
            <p:nvPr/>
          </p:nvGrpSpPr>
          <p:grpSpPr bwMode="auto">
            <a:xfrm>
              <a:off x="0" y="964"/>
              <a:ext cx="3696" cy="960"/>
              <a:chOff x="0" y="0"/>
              <a:chExt cx="3984" cy="1068"/>
            </a:xfrm>
          </p:grpSpPr>
          <p:sp>
            <p:nvSpPr>
              <p:cNvPr id="25" name="自选图形 12"/>
              <p:cNvSpPr>
                <a:spLocks noChangeArrowheads="1"/>
              </p:cNvSpPr>
              <p:nvPr/>
            </p:nvSpPr>
            <p:spPr bwMode="auto">
              <a:xfrm>
                <a:off x="0" y="0"/>
                <a:ext cx="3984" cy="912"/>
              </a:xfrm>
              <a:prstGeom prst="roundRect">
                <a:avLst>
                  <a:gd name="adj" fmla="val 10889"/>
                </a:avLst>
              </a:prstGeom>
              <a:gradFill rotWithShape="1">
                <a:gsLst>
                  <a:gs pos="0">
                    <a:srgbClr val="DDDDDD"/>
                  </a:gs>
                  <a:gs pos="50000">
                    <a:srgbClr val="F2F2F2"/>
                  </a:gs>
                  <a:gs pos="100000">
                    <a:srgbClr val="DDDDDD"/>
                  </a:gs>
                </a:gsLst>
                <a:lin ang="18900000" scaled="1"/>
              </a:gradFill>
              <a:ln w="38100" cap="flat" cmpd="sng">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grpSp>
            <p:nvGrpSpPr>
              <p:cNvPr id="26" name="组合 13"/>
              <p:cNvGrpSpPr>
                <a:grpSpLocks/>
              </p:cNvGrpSpPr>
              <p:nvPr/>
            </p:nvGrpSpPr>
            <p:grpSpPr bwMode="auto">
              <a:xfrm>
                <a:off x="87" y="84"/>
                <a:ext cx="768" cy="746"/>
                <a:chOff x="0" y="0"/>
                <a:chExt cx="768" cy="746"/>
              </a:xfrm>
            </p:grpSpPr>
            <p:sp>
              <p:nvSpPr>
                <p:cNvPr id="28" name="自选图形 14"/>
                <p:cNvSpPr>
                  <a:spLocks noChangeArrowheads="1"/>
                </p:cNvSpPr>
                <p:nvPr/>
              </p:nvSpPr>
              <p:spPr bwMode="auto">
                <a:xfrm>
                  <a:off x="0" y="0"/>
                  <a:ext cx="768" cy="746"/>
                </a:xfrm>
                <a:prstGeom prst="roundRect">
                  <a:avLst>
                    <a:gd name="adj" fmla="val 11917"/>
                  </a:avLst>
                </a:prstGeom>
                <a:gradFill rotWithShape="1">
                  <a:gsLst>
                    <a:gs pos="0">
                      <a:srgbClr val="B6B6FF"/>
                    </a:gs>
                    <a:gs pos="100000">
                      <a:srgbClr val="9999FF"/>
                    </a:gs>
                  </a:gsLst>
                  <a:lin ang="5400000" scaled="1"/>
                </a:grad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29" name="任意多边形 15"/>
                <p:cNvSpPr>
                  <a:spLocks noChangeArrowheads="1"/>
                </p:cNvSpPr>
                <p:nvPr/>
              </p:nvSpPr>
              <p:spPr bwMode="auto">
                <a:xfrm>
                  <a:off x="48" y="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D5D5FF"/>
                    </a:gs>
                    <a:gs pos="100000">
                      <a:srgbClr val="9999FF"/>
                    </a:gs>
                  </a:gsLst>
                  <a:lin ang="18900000" scaled="1"/>
                </a:grad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p>
                  <a:endParaRPr lang="en-US" altLang="en-US">
                    <a:solidFill>
                      <a:srgbClr val="17347D"/>
                    </a:solidFill>
                    <a:ea typeface="Arial" charset="0"/>
                    <a:cs typeface="Arial" charset="0"/>
                    <a:sym typeface="Arial" charset="0"/>
                  </a:endParaRPr>
                </a:p>
              </p:txBody>
            </p:sp>
            <p:sp>
              <p:nvSpPr>
                <p:cNvPr id="30" name="文本框 16"/>
                <p:cNvSpPr>
                  <a:spLocks noChangeArrowheads="1"/>
                </p:cNvSpPr>
                <p:nvPr/>
              </p:nvSpPr>
              <p:spPr bwMode="auto">
                <a:xfrm>
                  <a:off x="57" y="204"/>
                  <a:ext cx="64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lIns="90170" tIns="46990" rIns="90170" bIns="46990" anchor="ctr">
                  <a:spAutoFit/>
                </a:bodyPr>
                <a:lstStyle/>
                <a:p>
                  <a:pPr algn="ctr"/>
                  <a:r>
                    <a:rPr lang="zh-CN" altLang="en-US" sz="3200" b="1">
                      <a:solidFill>
                        <a:schemeClr val="bg1"/>
                      </a:solidFill>
                      <a:latin typeface="宋体" charset="-122"/>
                    </a:rPr>
                    <a:t>2</a:t>
                  </a:r>
                </a:p>
              </p:txBody>
            </p:sp>
          </p:grpSp>
          <p:sp>
            <p:nvSpPr>
              <p:cNvPr id="27" name="文本框 17"/>
              <p:cNvSpPr>
                <a:spLocks noChangeArrowheads="1"/>
              </p:cNvSpPr>
              <p:nvPr/>
            </p:nvSpPr>
            <p:spPr bwMode="auto">
              <a:xfrm>
                <a:off x="955" y="38"/>
                <a:ext cx="2928" cy="1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spAutoFit/>
              </a:bodyPr>
              <a:lstStyle/>
              <a:p>
                <a:r>
                  <a:rPr lang="en-US" sz="2800" dirty="0"/>
                  <a:t>What’s the relationship between nonprofit hospitals and antitrust laws?</a:t>
                </a:r>
              </a:p>
              <a:p>
                <a:endParaRPr lang="zh-CN" altLang="en-US" sz="2800" b="1" dirty="0">
                  <a:solidFill>
                    <a:srgbClr val="000000"/>
                  </a:solidFill>
                  <a:sym typeface="Arial" charset="0"/>
                </a:endParaRPr>
              </a:p>
            </p:txBody>
          </p:sp>
        </p:grpSp>
        <p:grpSp>
          <p:nvGrpSpPr>
            <p:cNvPr id="17" name="组合 18"/>
            <p:cNvGrpSpPr>
              <a:grpSpLocks/>
            </p:cNvGrpSpPr>
            <p:nvPr/>
          </p:nvGrpSpPr>
          <p:grpSpPr bwMode="auto">
            <a:xfrm>
              <a:off x="0" y="1934"/>
              <a:ext cx="3696" cy="820"/>
              <a:chOff x="0" y="0"/>
              <a:chExt cx="3984" cy="912"/>
            </a:xfrm>
          </p:grpSpPr>
          <p:sp>
            <p:nvSpPr>
              <p:cNvPr id="19" name="自选图形 19"/>
              <p:cNvSpPr>
                <a:spLocks noChangeArrowheads="1"/>
              </p:cNvSpPr>
              <p:nvPr/>
            </p:nvSpPr>
            <p:spPr bwMode="auto">
              <a:xfrm>
                <a:off x="0" y="0"/>
                <a:ext cx="3984" cy="912"/>
              </a:xfrm>
              <a:prstGeom prst="roundRect">
                <a:avLst>
                  <a:gd name="adj" fmla="val 10889"/>
                </a:avLst>
              </a:prstGeom>
              <a:gradFill rotWithShape="1">
                <a:gsLst>
                  <a:gs pos="0">
                    <a:srgbClr val="DDDDDD"/>
                  </a:gs>
                  <a:gs pos="50000">
                    <a:srgbClr val="EEEEEE"/>
                  </a:gs>
                  <a:gs pos="100000">
                    <a:srgbClr val="DDDDDD"/>
                  </a:gs>
                </a:gsLst>
                <a:lin ang="18900000" scaled="1"/>
              </a:gradFill>
              <a:ln w="38100" cap="flat" cmpd="sng">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grpSp>
            <p:nvGrpSpPr>
              <p:cNvPr id="20" name="组合 20"/>
              <p:cNvGrpSpPr>
                <a:grpSpLocks/>
              </p:cNvGrpSpPr>
              <p:nvPr/>
            </p:nvGrpSpPr>
            <p:grpSpPr bwMode="auto">
              <a:xfrm>
                <a:off x="87" y="84"/>
                <a:ext cx="768" cy="746"/>
                <a:chOff x="0" y="0"/>
                <a:chExt cx="768" cy="746"/>
              </a:xfrm>
            </p:grpSpPr>
            <p:sp>
              <p:nvSpPr>
                <p:cNvPr id="22" name="自选图形 21"/>
                <p:cNvSpPr>
                  <a:spLocks noChangeArrowheads="1"/>
                </p:cNvSpPr>
                <p:nvPr/>
              </p:nvSpPr>
              <p:spPr bwMode="auto">
                <a:xfrm>
                  <a:off x="0" y="0"/>
                  <a:ext cx="768" cy="746"/>
                </a:xfrm>
                <a:prstGeom prst="roundRect">
                  <a:avLst>
                    <a:gd name="adj" fmla="val 11917"/>
                  </a:avLst>
                </a:prstGeom>
                <a:gradFill rotWithShape="1">
                  <a:gsLst>
                    <a:gs pos="0">
                      <a:srgbClr val="89CBAD"/>
                    </a:gs>
                    <a:gs pos="100000">
                      <a:srgbClr val="45AB7D"/>
                    </a:gs>
                  </a:gsLst>
                  <a:lin ang="5400000" scaled="1"/>
                </a:grad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23" name="任意多边形 22"/>
                <p:cNvSpPr>
                  <a:spLocks noChangeArrowheads="1"/>
                </p:cNvSpPr>
                <p:nvPr/>
              </p:nvSpPr>
              <p:spPr bwMode="auto">
                <a:xfrm>
                  <a:off x="48" y="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A6D7C1"/>
                    </a:gs>
                    <a:gs pos="100000">
                      <a:srgbClr val="45AB7D"/>
                    </a:gs>
                  </a:gsLst>
                  <a:lin ang="18900000" scaled="1"/>
                </a:grad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p>
                  <a:endParaRPr lang="en-US" altLang="en-US">
                    <a:solidFill>
                      <a:srgbClr val="17347D"/>
                    </a:solidFill>
                    <a:ea typeface="Arial" charset="0"/>
                    <a:cs typeface="Arial" charset="0"/>
                    <a:sym typeface="Arial" charset="0"/>
                  </a:endParaRPr>
                </a:p>
              </p:txBody>
            </p:sp>
            <p:sp>
              <p:nvSpPr>
                <p:cNvPr id="24" name="文本框 23"/>
                <p:cNvSpPr>
                  <a:spLocks noChangeArrowheads="1"/>
                </p:cNvSpPr>
                <p:nvPr/>
              </p:nvSpPr>
              <p:spPr bwMode="auto">
                <a:xfrm>
                  <a:off x="57" y="204"/>
                  <a:ext cx="64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spAutoFit/>
                </a:bodyPr>
                <a:lstStyle/>
                <a:p>
                  <a:pPr algn="ctr"/>
                  <a:r>
                    <a:rPr lang="zh-CN" altLang="en-US" sz="3200" b="1">
                      <a:solidFill>
                        <a:srgbClr val="FFFFFF"/>
                      </a:solidFill>
                      <a:latin typeface="宋体" charset="-122"/>
                      <a:sym typeface="Arial" charset="0"/>
                    </a:rPr>
                    <a:t>3</a:t>
                  </a:r>
                </a:p>
              </p:txBody>
            </p:sp>
          </p:grpSp>
          <p:sp>
            <p:nvSpPr>
              <p:cNvPr id="21" name="文本框 24"/>
              <p:cNvSpPr>
                <a:spLocks noChangeArrowheads="1"/>
              </p:cNvSpPr>
              <p:nvPr/>
            </p:nvSpPr>
            <p:spPr bwMode="auto">
              <a:xfrm>
                <a:off x="960" y="238"/>
                <a:ext cx="2928"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spAutoFit/>
              </a:bodyPr>
              <a:lstStyle/>
              <a:p>
                <a:r>
                  <a:rPr lang="en-US" sz="2800" dirty="0"/>
                  <a:t>What is the uncompensated care?</a:t>
                </a:r>
              </a:p>
            </p:txBody>
          </p:sp>
        </p:grpSp>
      </p:grpSp>
      <p:sp>
        <p:nvSpPr>
          <p:cNvPr id="38" name="TextBox 9"/>
          <p:cNvSpPr>
            <a:spLocks noChangeArrowheads="1"/>
          </p:cNvSpPr>
          <p:nvPr/>
        </p:nvSpPr>
        <p:spPr bwMode="auto">
          <a:xfrm>
            <a:off x="727363" y="1270000"/>
            <a:ext cx="3080362" cy="525785"/>
          </a:xfrm>
          <a:prstGeom prst="rect">
            <a:avLst/>
          </a:prstGeom>
          <a:solidFill>
            <a:srgbClr val="FFFFFF"/>
          </a:solidFill>
          <a:ln w="25400"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lIns="90170" tIns="46990" rIns="90170" bIns="4699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lgn="ctr" eaLnBrk="1" hangingPunct="1"/>
            <a:r>
              <a:rPr lang="en-US" altLang="zh-CN" sz="2800" b="1">
                <a:solidFill>
                  <a:srgbClr val="000000"/>
                </a:solidFill>
                <a:latin typeface="Times New Roman" charset="0"/>
                <a:ea typeface="Times New Roman" charset="0"/>
                <a:cs typeface="Times New Roman" charset="0"/>
                <a:sym typeface="微软雅黑" charset="-122"/>
              </a:rPr>
              <a:t>General Concepts</a:t>
            </a:r>
            <a:endParaRPr lang="zh-CN" altLang="en-US" dirty="0">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68769170"/>
      </p:ext>
    </p:extLst>
  </p:cSld>
  <p:clrMapOvr>
    <a:masterClrMapping/>
  </p:clrMapOvr>
  <mc:AlternateContent xmlns:mc="http://schemas.openxmlformats.org/markup-compatibility/2006" xmlns:p14="http://schemas.microsoft.com/office/powerpoint/2010/main">
    <mc:Choice Requires="p14">
      <p:transition spd="slow" p14:dur="2000" advTm="29986"/>
    </mc:Choice>
    <mc:Fallback xmlns="">
      <p:transition spd="slow" advTm="299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Bottom)">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19" name="Text Box 4"/>
          <p:cNvSpPr txBox="1">
            <a:spLocks noChangeArrowheads="1"/>
          </p:cNvSpPr>
          <p:nvPr/>
        </p:nvSpPr>
        <p:spPr bwMode="auto">
          <a:xfrm>
            <a:off x="-402295" y="5184776"/>
            <a:ext cx="792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 name="Date Placeholder 1"/>
          <p:cNvSpPr>
            <a:spLocks noGrp="1"/>
          </p:cNvSpPr>
          <p:nvPr>
            <p:ph type="dt" sz="half" idx="10"/>
          </p:nvPr>
        </p:nvSpPr>
        <p:spPr/>
        <p:txBody>
          <a:bodyPr/>
          <a:lstStyle/>
          <a:p>
            <a:fld id="{9DF9CCF7-E7D0-0046-A8B6-90B78B31719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7</a:t>
            </a:fld>
            <a:endParaRPr lang="en-US"/>
          </a:p>
        </p:txBody>
      </p:sp>
      <p:sp>
        <p:nvSpPr>
          <p:cNvPr id="42" name="自选图形 5"/>
          <p:cNvSpPr>
            <a:spLocks noChangeArrowheads="1"/>
          </p:cNvSpPr>
          <p:nvPr/>
        </p:nvSpPr>
        <p:spPr bwMode="auto">
          <a:xfrm>
            <a:off x="643864" y="1221228"/>
            <a:ext cx="8142690" cy="1226122"/>
          </a:xfrm>
          <a:prstGeom prst="roundRect">
            <a:avLst>
              <a:gd name="adj" fmla="val 10889"/>
            </a:avLst>
          </a:prstGeom>
          <a:gradFill rotWithShape="1">
            <a:gsLst>
              <a:gs pos="0">
                <a:srgbClr val="DDDDDD"/>
              </a:gs>
              <a:gs pos="50000">
                <a:srgbClr val="F2F2F2"/>
              </a:gs>
              <a:gs pos="100000">
                <a:srgbClr val="DDDDDD"/>
              </a:gs>
            </a:gsLst>
            <a:lin ang="18900000" scaled="1"/>
          </a:gradFill>
          <a:ln w="38100" cap="flat" cmpd="sng">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43" name="自选图形 7"/>
          <p:cNvSpPr>
            <a:spLocks noChangeArrowheads="1"/>
          </p:cNvSpPr>
          <p:nvPr/>
        </p:nvSpPr>
        <p:spPr bwMode="auto">
          <a:xfrm>
            <a:off x="717376" y="1327310"/>
            <a:ext cx="1569573" cy="1003327"/>
          </a:xfrm>
          <a:prstGeom prst="roundRect">
            <a:avLst>
              <a:gd name="adj" fmla="val 11917"/>
            </a:avLst>
          </a:prstGeom>
          <a:gradFill rotWithShape="1">
            <a:gsLst>
              <a:gs pos="0">
                <a:srgbClr val="77B7E7"/>
              </a:gs>
              <a:gs pos="100000">
                <a:srgbClr val="527E9F"/>
              </a:gs>
            </a:gsLst>
            <a:lin ang="5400000" scaled="1"/>
          </a:grad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44" name="文本框 9"/>
          <p:cNvSpPr>
            <a:spLocks noChangeArrowheads="1"/>
          </p:cNvSpPr>
          <p:nvPr/>
        </p:nvSpPr>
        <p:spPr bwMode="auto">
          <a:xfrm>
            <a:off x="820432" y="1542812"/>
            <a:ext cx="1307791" cy="5198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lIns="90170" tIns="46990" rIns="90170" bIns="46990" anchor="ctr">
            <a:spAutoFit/>
          </a:bodyPr>
          <a:lstStyle/>
          <a:p>
            <a:pPr algn="ctr"/>
            <a:r>
              <a:rPr lang="zh-CN" altLang="en-US" sz="3200" b="1" dirty="0">
                <a:solidFill>
                  <a:schemeClr val="bg1"/>
                </a:solidFill>
                <a:latin typeface="宋体" charset="-122"/>
              </a:rPr>
              <a:t>1</a:t>
            </a:r>
          </a:p>
        </p:txBody>
      </p:sp>
      <p:sp>
        <p:nvSpPr>
          <p:cNvPr id="45" name="Rectangle 44"/>
          <p:cNvSpPr/>
          <p:nvPr/>
        </p:nvSpPr>
        <p:spPr>
          <a:xfrm>
            <a:off x="820432" y="616463"/>
            <a:ext cx="2231952"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Introduction</a:t>
            </a:r>
          </a:p>
        </p:txBody>
      </p:sp>
      <p:sp>
        <p:nvSpPr>
          <p:cNvPr id="46" name="文本框 10"/>
          <p:cNvSpPr>
            <a:spLocks noChangeArrowheads="1"/>
          </p:cNvSpPr>
          <p:nvPr/>
        </p:nvSpPr>
        <p:spPr bwMode="auto">
          <a:xfrm>
            <a:off x="2360461" y="1572679"/>
            <a:ext cx="598314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spAutoFit/>
          </a:bodyPr>
          <a:lstStyle/>
          <a:p>
            <a:r>
              <a:rPr lang="en-US" sz="2800" dirty="0"/>
              <a:t>What are the nonprofit hospitals?</a:t>
            </a:r>
          </a:p>
        </p:txBody>
      </p:sp>
      <p:sp>
        <p:nvSpPr>
          <p:cNvPr id="5" name="TextBox 4"/>
          <p:cNvSpPr txBox="1"/>
          <p:nvPr/>
        </p:nvSpPr>
        <p:spPr>
          <a:xfrm>
            <a:off x="643864" y="2797790"/>
            <a:ext cx="8142690" cy="2707619"/>
          </a:xfrm>
          <a:prstGeom prst="rect">
            <a:avLst/>
          </a:prstGeom>
          <a:noFill/>
        </p:spPr>
        <p:txBody>
          <a:bodyPr wrap="square" rtlCol="0">
            <a:spAutoFit/>
          </a:bodyPr>
          <a:lstStyle/>
          <a:p>
            <a:r>
              <a:rPr lang="en-US" sz="2400" dirty="0">
                <a:latin typeface="Times New Roman" charset="0"/>
                <a:ea typeface="Times New Roman" charset="0"/>
                <a:cs typeface="Times New Roman" charset="0"/>
              </a:rPr>
              <a:t>Hospitals are designated as nonprofit if they do not distribute profits and deemed to provide sufficient public benefits, such as charity care.</a:t>
            </a:r>
          </a:p>
          <a:p>
            <a:endParaRPr lang="en-US" sz="2400"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In exchange, nonprofit hospitals receive financial benefits, including exemptions from federal income taxes and state property taxes.</a:t>
            </a:r>
          </a:p>
        </p:txBody>
      </p:sp>
      <p:sp>
        <p:nvSpPr>
          <p:cNvPr id="47" name="TextBox 46"/>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8" name="TextBox 7"/>
          <p:cNvSpPr txBox="1"/>
          <p:nvPr/>
        </p:nvSpPr>
        <p:spPr>
          <a:xfrm>
            <a:off x="2286949" y="3698543"/>
            <a:ext cx="184731"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1559441394"/>
      </p:ext>
    </p:extLst>
  </p:cSld>
  <p:clrMapOvr>
    <a:masterClrMapping/>
  </p:clrMapOvr>
  <mc:AlternateContent xmlns:mc="http://schemas.openxmlformats.org/markup-compatibility/2006" xmlns:p14="http://schemas.microsoft.com/office/powerpoint/2010/main">
    <mc:Choice Requires="p14">
      <p:transition spd="slow" p14:dur="2000" advTm="34894"/>
    </mc:Choice>
    <mc:Fallback xmlns="">
      <p:transition spd="slow" advTm="348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checkerboard(across)">
                                      <p:cBhvr>
                                        <p:cTn id="10" dur="500"/>
                                        <p:tgtEl>
                                          <p:spTgt spid="4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checkerboard(across)">
                                      <p:cBhvr>
                                        <p:cTn id="13" dur="500"/>
                                        <p:tgtEl>
                                          <p:spTgt spid="4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checkerboard(across)">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ppt_y</p:attrName>
                                        </p:attrNameLst>
                                      </p:cBhvr>
                                      <p:tavLst>
                                        <p:tav tm="0">
                                          <p:val>
                                            <p:strVal val="#ppt_y+#ppt_h*1.125000"/>
                                          </p:val>
                                        </p:tav>
                                        <p:tav tm="100000">
                                          <p:val>
                                            <p:strVal val="#ppt_y"/>
                                          </p:val>
                                        </p:tav>
                                      </p:tavLst>
                                    </p:anim>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P spid="46"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19" name="Text Box 4"/>
          <p:cNvSpPr txBox="1">
            <a:spLocks noChangeArrowheads="1"/>
          </p:cNvSpPr>
          <p:nvPr/>
        </p:nvSpPr>
        <p:spPr bwMode="auto">
          <a:xfrm>
            <a:off x="-402295" y="5184776"/>
            <a:ext cx="792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 name="Date Placeholder 1"/>
          <p:cNvSpPr>
            <a:spLocks noGrp="1"/>
          </p:cNvSpPr>
          <p:nvPr>
            <p:ph type="dt" sz="half" idx="10"/>
          </p:nvPr>
        </p:nvSpPr>
        <p:spPr/>
        <p:txBody>
          <a:bodyPr/>
          <a:lstStyle/>
          <a:p>
            <a:fld id="{9DF9CCF7-E7D0-0046-A8B6-90B78B31719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8</a:t>
            </a:fld>
            <a:endParaRPr lang="en-US"/>
          </a:p>
        </p:txBody>
      </p:sp>
      <p:sp>
        <p:nvSpPr>
          <p:cNvPr id="42" name="自选图形 5"/>
          <p:cNvSpPr>
            <a:spLocks noChangeArrowheads="1"/>
          </p:cNvSpPr>
          <p:nvPr/>
        </p:nvSpPr>
        <p:spPr bwMode="auto">
          <a:xfrm>
            <a:off x="643864" y="1221228"/>
            <a:ext cx="8142690" cy="1226122"/>
          </a:xfrm>
          <a:prstGeom prst="roundRect">
            <a:avLst>
              <a:gd name="adj" fmla="val 10889"/>
            </a:avLst>
          </a:prstGeom>
          <a:gradFill rotWithShape="1">
            <a:gsLst>
              <a:gs pos="0">
                <a:srgbClr val="DDDDDD"/>
              </a:gs>
              <a:gs pos="50000">
                <a:srgbClr val="F2F2F2"/>
              </a:gs>
              <a:gs pos="100000">
                <a:srgbClr val="DDDDDD"/>
              </a:gs>
            </a:gsLst>
            <a:lin ang="18900000" scaled="1"/>
          </a:gradFill>
          <a:ln w="38100" cap="flat" cmpd="sng">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45" name="Rectangle 44"/>
          <p:cNvSpPr/>
          <p:nvPr/>
        </p:nvSpPr>
        <p:spPr>
          <a:xfrm>
            <a:off x="820432" y="616463"/>
            <a:ext cx="2231952"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Introduction</a:t>
            </a:r>
          </a:p>
        </p:txBody>
      </p:sp>
      <p:sp>
        <p:nvSpPr>
          <p:cNvPr id="46" name="文本框 10"/>
          <p:cNvSpPr>
            <a:spLocks noChangeArrowheads="1"/>
          </p:cNvSpPr>
          <p:nvPr/>
        </p:nvSpPr>
        <p:spPr bwMode="auto">
          <a:xfrm>
            <a:off x="2360461" y="1357236"/>
            <a:ext cx="5983145"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spAutoFit/>
          </a:bodyPr>
          <a:lstStyle/>
          <a:p>
            <a:r>
              <a:rPr lang="en-US" sz="2800" dirty="0"/>
              <a:t>What’s the relationship between nonprofit hospitals and antitrust laws?</a:t>
            </a:r>
          </a:p>
        </p:txBody>
      </p:sp>
      <p:sp>
        <p:nvSpPr>
          <p:cNvPr id="5" name="TextBox 4"/>
          <p:cNvSpPr txBox="1"/>
          <p:nvPr/>
        </p:nvSpPr>
        <p:spPr>
          <a:xfrm>
            <a:off x="643864" y="2797790"/>
            <a:ext cx="8142690" cy="3785652"/>
          </a:xfrm>
          <a:prstGeom prst="rect">
            <a:avLst/>
          </a:prstGeom>
          <a:noFill/>
        </p:spPr>
        <p:txBody>
          <a:bodyPr wrap="square" rtlCol="0">
            <a:spAutoFit/>
          </a:bodyPr>
          <a:lstStyle/>
          <a:p>
            <a:r>
              <a:rPr lang="en-US" sz="2400" dirty="0">
                <a:latin typeface="Times New Roman" charset="0"/>
                <a:ea typeface="Times New Roman" charset="0"/>
                <a:cs typeface="Times New Roman" charset="0"/>
              </a:rPr>
              <a:t>Under antitrust laws, nonprofit hospitals typically do not receive an analogous concession in recognition of their provision of public benefits, although some courts on older cases used nonprofit status as a basis for lenient antitrust treatment. </a:t>
            </a:r>
          </a:p>
          <a:p>
            <a:endParaRPr lang="en-US" sz="2400"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Most commonly, actions by nonprofit hospitals that would increase market power, such as mergers, joint ventures, collective price setting, or other conduct such as tie-in sales, are precluded because increased market power is presumed to harm consumers by increasing price and reducing outputs.</a:t>
            </a:r>
          </a:p>
        </p:txBody>
      </p:sp>
      <p:sp>
        <p:nvSpPr>
          <p:cNvPr id="47" name="TextBox 46"/>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16" name="自选图形 14"/>
          <p:cNvSpPr>
            <a:spLocks noChangeArrowheads="1"/>
          </p:cNvSpPr>
          <p:nvPr/>
        </p:nvSpPr>
        <p:spPr bwMode="auto">
          <a:xfrm>
            <a:off x="727364" y="1301403"/>
            <a:ext cx="1569675" cy="1002671"/>
          </a:xfrm>
          <a:prstGeom prst="roundRect">
            <a:avLst>
              <a:gd name="adj" fmla="val 11917"/>
            </a:avLst>
          </a:prstGeom>
          <a:gradFill rotWithShape="1">
            <a:gsLst>
              <a:gs pos="0">
                <a:srgbClr val="B6B6FF"/>
              </a:gs>
              <a:gs pos="100000">
                <a:srgbClr val="9999FF"/>
              </a:gs>
            </a:gsLst>
            <a:lin ang="5400000" scaled="1"/>
          </a:grad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44" name="文本框 9"/>
          <p:cNvSpPr>
            <a:spLocks noChangeArrowheads="1"/>
          </p:cNvSpPr>
          <p:nvPr/>
        </p:nvSpPr>
        <p:spPr bwMode="auto">
          <a:xfrm>
            <a:off x="1280684" y="1509070"/>
            <a:ext cx="387287" cy="58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lIns="90170" tIns="46990" rIns="90170" bIns="46990" anchor="ctr">
            <a:spAutoFit/>
          </a:bodyPr>
          <a:lstStyle/>
          <a:p>
            <a:pPr algn="ctr"/>
            <a:r>
              <a:rPr lang="en-US" altLang="zh-CN" sz="3200" b="1" dirty="0">
                <a:solidFill>
                  <a:schemeClr val="bg1"/>
                </a:solidFill>
                <a:latin typeface="宋体" charset="-122"/>
              </a:rPr>
              <a:t>2</a:t>
            </a:r>
            <a:endParaRPr lang="zh-CN" altLang="en-US" sz="3200" b="1" dirty="0">
              <a:solidFill>
                <a:schemeClr val="bg1"/>
              </a:solidFill>
              <a:latin typeface="宋体" charset="-122"/>
            </a:endParaRPr>
          </a:p>
        </p:txBody>
      </p:sp>
      <p:sp>
        <p:nvSpPr>
          <p:cNvPr id="17" name="TextBox 16"/>
          <p:cNvSpPr txBox="1"/>
          <p:nvPr/>
        </p:nvSpPr>
        <p:spPr>
          <a:xfrm>
            <a:off x="628650" y="2782342"/>
            <a:ext cx="8142690" cy="3046988"/>
          </a:xfrm>
          <a:prstGeom prst="rect">
            <a:avLst/>
          </a:prstGeom>
          <a:noFill/>
        </p:spPr>
        <p:txBody>
          <a:bodyPr wrap="square" rtlCol="0">
            <a:spAutoFit/>
          </a:bodyPr>
          <a:lstStyle/>
          <a:p>
            <a:r>
              <a:rPr lang="en-US" sz="2400" dirty="0">
                <a:latin typeface="Times New Roman" charset="0"/>
                <a:ea typeface="Times New Roman" charset="0"/>
                <a:cs typeface="Times New Roman" charset="0"/>
              </a:rPr>
              <a:t>But, if nonprofit hospitals use their profits to provide public benefits, should a nonprofit hospital be able to defend itself against an antitrust claim by arguing that an increase market power it achieves will enable it to increase its provision of public benefits, even if the prices to some patients rise?</a:t>
            </a:r>
          </a:p>
          <a:p>
            <a:endParaRPr lang="en-US" sz="2400"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As noted, the tax laws do provide favorable treatment. Should the antitrust law do the same?</a:t>
            </a:r>
          </a:p>
        </p:txBody>
      </p:sp>
    </p:spTree>
    <p:custDataLst>
      <p:tags r:id="rId1"/>
    </p:custDataLst>
    <p:extLst>
      <p:ext uri="{BB962C8B-B14F-4D97-AF65-F5344CB8AC3E}">
        <p14:creationId xmlns:p14="http://schemas.microsoft.com/office/powerpoint/2010/main" val="575713195"/>
      </p:ext>
    </p:extLst>
  </p:cSld>
  <p:clrMapOvr>
    <a:masterClrMapping/>
  </p:clrMapOvr>
  <mc:AlternateContent xmlns:mc="http://schemas.openxmlformats.org/markup-compatibility/2006" xmlns:p14="http://schemas.microsoft.com/office/powerpoint/2010/main">
    <mc:Choice Requires="p14">
      <p:transition spd="slow" p14:dur="2000" advTm="109316"/>
    </mc:Choice>
    <mc:Fallback xmlns="">
      <p:transition spd="slow" advTm="1093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checkerboard(across)">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p:tgtEl>
                                          <p:spTgt spid="17"/>
                                        </p:tgtEl>
                                        <p:attrNameLst>
                                          <p:attrName>ppt_y</p:attrName>
                                        </p:attrNameLst>
                                      </p:cBhvr>
                                      <p:tavLst>
                                        <p:tav tm="0">
                                          <p:val>
                                            <p:strVal val="#ppt_y+#ppt_h*1.125000"/>
                                          </p:val>
                                        </p:tav>
                                        <p:tav tm="100000">
                                          <p:val>
                                            <p:strVal val="#ppt_y"/>
                                          </p:val>
                                        </p:tav>
                                      </p:tavLst>
                                    </p:anim>
                                    <p:animEffect transition="in" filter="wipe(up)">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 grpId="0"/>
      <p:bldP spid="5" grpId="1"/>
      <p:bldP spid="44"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9925"/>
            <a:ext cx="9144000" cy="1127964"/>
            <a:chOff x="0" y="-19535"/>
            <a:chExt cx="12192000" cy="1503951"/>
          </a:xfrm>
        </p:grpSpPr>
        <p:sp>
          <p:nvSpPr>
            <p:cNvPr id="6" name="Rectangle 5"/>
            <p:cNvSpPr/>
            <p:nvPr/>
          </p:nvSpPr>
          <p:spPr>
            <a:xfrm>
              <a:off x="969818" y="961902"/>
              <a:ext cx="11222182" cy="522514"/>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0" y="803563"/>
              <a:ext cx="12192000" cy="253341"/>
            </a:xfrm>
            <a:prstGeom prst="rect">
              <a:avLst/>
            </a:prstGeom>
            <a:solidFill>
              <a:srgbClr val="1743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35"/>
              <a:ext cx="3326524" cy="791173"/>
            </a:xfrm>
            <a:prstGeom prst="rect">
              <a:avLst/>
            </a:prstGeom>
          </p:spPr>
        </p:pic>
      </p:grpSp>
      <p:sp>
        <p:nvSpPr>
          <p:cNvPr id="19" name="Text Box 4"/>
          <p:cNvSpPr txBox="1">
            <a:spLocks noChangeArrowheads="1"/>
          </p:cNvSpPr>
          <p:nvPr/>
        </p:nvSpPr>
        <p:spPr bwMode="auto">
          <a:xfrm>
            <a:off x="-402295" y="5184776"/>
            <a:ext cx="792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 name="Date Placeholder 1"/>
          <p:cNvSpPr>
            <a:spLocks noGrp="1"/>
          </p:cNvSpPr>
          <p:nvPr>
            <p:ph type="dt" sz="half" idx="10"/>
          </p:nvPr>
        </p:nvSpPr>
        <p:spPr/>
        <p:txBody>
          <a:bodyPr/>
          <a:lstStyle/>
          <a:p>
            <a:fld id="{9DF9CCF7-E7D0-0046-A8B6-90B78B31719A}" type="datetime1">
              <a:rPr lang="en-US" smtClean="0"/>
              <a:t>3/23/2017</a:t>
            </a:fld>
            <a:endParaRPr lang="en-US"/>
          </a:p>
        </p:txBody>
      </p:sp>
      <p:sp>
        <p:nvSpPr>
          <p:cNvPr id="3" name="Slide Number Placeholder 2"/>
          <p:cNvSpPr>
            <a:spLocks noGrp="1"/>
          </p:cNvSpPr>
          <p:nvPr>
            <p:ph type="sldNum" sz="quarter" idx="12"/>
          </p:nvPr>
        </p:nvSpPr>
        <p:spPr/>
        <p:txBody>
          <a:bodyPr/>
          <a:lstStyle/>
          <a:p>
            <a:fld id="{5143A4B2-DCE2-1746-88AF-829C7204ED64}" type="slidenum">
              <a:rPr lang="en-US" smtClean="0"/>
              <a:t>9</a:t>
            </a:fld>
            <a:endParaRPr lang="en-US"/>
          </a:p>
        </p:txBody>
      </p:sp>
      <p:sp>
        <p:nvSpPr>
          <p:cNvPr id="42" name="自选图形 5"/>
          <p:cNvSpPr>
            <a:spLocks noChangeArrowheads="1"/>
          </p:cNvSpPr>
          <p:nvPr/>
        </p:nvSpPr>
        <p:spPr bwMode="auto">
          <a:xfrm>
            <a:off x="643864" y="1221228"/>
            <a:ext cx="8142690" cy="1226122"/>
          </a:xfrm>
          <a:prstGeom prst="roundRect">
            <a:avLst>
              <a:gd name="adj" fmla="val 10889"/>
            </a:avLst>
          </a:prstGeom>
          <a:gradFill rotWithShape="1">
            <a:gsLst>
              <a:gs pos="0">
                <a:srgbClr val="DDDDDD"/>
              </a:gs>
              <a:gs pos="50000">
                <a:srgbClr val="F2F2F2"/>
              </a:gs>
              <a:gs pos="100000">
                <a:srgbClr val="DDDDDD"/>
              </a:gs>
            </a:gsLst>
            <a:lin ang="18900000" scaled="1"/>
          </a:gradFill>
          <a:ln w="38100" cap="flat" cmpd="sng">
            <a:solidFill>
              <a:srgbClr val="FFFFFF"/>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45" name="Rectangle 44"/>
          <p:cNvSpPr/>
          <p:nvPr/>
        </p:nvSpPr>
        <p:spPr>
          <a:xfrm>
            <a:off x="820432" y="616463"/>
            <a:ext cx="2231952" cy="461665"/>
          </a:xfrm>
          <a:prstGeom prst="rect">
            <a:avLst/>
          </a:prstGeom>
        </p:spPr>
        <p:txBody>
          <a:bodyPr wrap="square">
            <a:spAutoFit/>
          </a:bodyPr>
          <a:lstStyle/>
          <a:p>
            <a:r>
              <a:rPr lang="en-US" sz="2400" b="1" dirty="0">
                <a:solidFill>
                  <a:schemeClr val="bg1"/>
                </a:solidFill>
                <a:latin typeface="Times New Roman" charset="0"/>
                <a:ea typeface="Times New Roman" charset="0"/>
                <a:cs typeface="Times New Roman" charset="0"/>
              </a:rPr>
              <a:t>Introduction</a:t>
            </a:r>
          </a:p>
        </p:txBody>
      </p:sp>
      <p:sp>
        <p:nvSpPr>
          <p:cNvPr id="46" name="文本框 10"/>
          <p:cNvSpPr>
            <a:spLocks noChangeArrowheads="1"/>
          </p:cNvSpPr>
          <p:nvPr/>
        </p:nvSpPr>
        <p:spPr bwMode="auto">
          <a:xfrm>
            <a:off x="2360461" y="1572679"/>
            <a:ext cx="598314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spAutoFit/>
          </a:bodyPr>
          <a:lstStyle/>
          <a:p>
            <a:r>
              <a:rPr lang="en-US" sz="2800" dirty="0"/>
              <a:t>What is the uncompensated care?</a:t>
            </a:r>
          </a:p>
        </p:txBody>
      </p:sp>
      <p:sp>
        <p:nvSpPr>
          <p:cNvPr id="5" name="TextBox 4"/>
          <p:cNvSpPr txBox="1"/>
          <p:nvPr/>
        </p:nvSpPr>
        <p:spPr>
          <a:xfrm>
            <a:off x="643864" y="2533205"/>
            <a:ext cx="8142690" cy="4154984"/>
          </a:xfrm>
          <a:prstGeom prst="rect">
            <a:avLst/>
          </a:prstGeom>
          <a:noFill/>
        </p:spPr>
        <p:txBody>
          <a:bodyPr wrap="square" rtlCol="0">
            <a:spAutoFit/>
          </a:bodyPr>
          <a:lstStyle/>
          <a:p>
            <a:r>
              <a:rPr lang="en-US" sz="2400" dirty="0">
                <a:latin typeface="Times New Roman" charset="0"/>
                <a:ea typeface="Times New Roman" charset="0"/>
                <a:cs typeface="Times New Roman" charset="0"/>
              </a:rPr>
              <a:t>Uncompensated care is an overall measure of hospital care provided for which no payment was received from the patient or insurer. It is the sum of a hospital's "bad debt" and the charity care it provides. </a:t>
            </a:r>
          </a:p>
          <a:p>
            <a:r>
              <a:rPr lang="en-US" sz="2400" dirty="0">
                <a:latin typeface="Times New Roman" charset="0"/>
                <a:ea typeface="Times New Roman" charset="0"/>
                <a:cs typeface="Times New Roman" charset="0"/>
              </a:rPr>
              <a:t>Bad debt consists of services for which hospitals anticipated but did not receive payment. </a:t>
            </a:r>
          </a:p>
          <a:p>
            <a:r>
              <a:rPr lang="en-US" sz="2400" dirty="0">
                <a:latin typeface="Times New Roman" charset="0"/>
                <a:ea typeface="Times New Roman" charset="0"/>
                <a:cs typeface="Times New Roman" charset="0"/>
              </a:rPr>
              <a:t>Charity care, in contrast, consists of services for which hospitals neither received, nor expected to receive, payment because they had determined, with the assistance of the patient, the patient’s inability to pay. (http://</a:t>
            </a:r>
            <a:r>
              <a:rPr lang="en-US" sz="2400" dirty="0" err="1">
                <a:latin typeface="Times New Roman" charset="0"/>
                <a:ea typeface="Times New Roman" charset="0"/>
                <a:cs typeface="Times New Roman" charset="0"/>
              </a:rPr>
              <a:t>www.aha.org</a:t>
            </a:r>
            <a:r>
              <a:rPr lang="en-US" sz="2400" dirty="0">
                <a:latin typeface="Times New Roman" charset="0"/>
                <a:ea typeface="Times New Roman" charset="0"/>
                <a:cs typeface="Times New Roman" charset="0"/>
              </a:rPr>
              <a:t>/content/00-10/10uncompensatedcare.pdf)</a:t>
            </a:r>
          </a:p>
        </p:txBody>
      </p:sp>
      <p:sp>
        <p:nvSpPr>
          <p:cNvPr id="47" name="TextBox 46"/>
          <p:cNvSpPr txBox="1"/>
          <p:nvPr/>
        </p:nvSpPr>
        <p:spPr>
          <a:xfrm>
            <a:off x="2494893" y="116920"/>
            <a:ext cx="7449212" cy="400110"/>
          </a:xfrm>
          <a:prstGeom prst="rect">
            <a:avLst/>
          </a:prstGeom>
          <a:noFill/>
        </p:spPr>
        <p:txBody>
          <a:bodyPr wrap="square" rtlCol="0">
            <a:spAutoFit/>
          </a:bodyPr>
          <a:lstStyle/>
          <a:p>
            <a:r>
              <a:rPr lang="en-US" sz="2000" b="1" dirty="0">
                <a:latin typeface="Times New Roman" charset="0"/>
                <a:ea typeface="Times New Roman" charset="0"/>
                <a:cs typeface="Times New Roman" charset="0"/>
              </a:rPr>
              <a:t>SHOULD HOSPITALS RECEIVE SPECIAL CARE?</a:t>
            </a:r>
          </a:p>
        </p:txBody>
      </p:sp>
      <p:sp>
        <p:nvSpPr>
          <p:cNvPr id="8" name="TextBox 7"/>
          <p:cNvSpPr txBox="1"/>
          <p:nvPr/>
        </p:nvSpPr>
        <p:spPr>
          <a:xfrm>
            <a:off x="2286949" y="3698543"/>
            <a:ext cx="184731" cy="369332"/>
          </a:xfrm>
          <a:prstGeom prst="rect">
            <a:avLst/>
          </a:prstGeom>
          <a:noFill/>
        </p:spPr>
        <p:txBody>
          <a:bodyPr wrap="none" rtlCol="0">
            <a:spAutoFit/>
          </a:bodyPr>
          <a:lstStyle/>
          <a:p>
            <a:endParaRPr lang="en-US" dirty="0"/>
          </a:p>
        </p:txBody>
      </p:sp>
      <p:sp>
        <p:nvSpPr>
          <p:cNvPr id="17" name="自选图形 21"/>
          <p:cNvSpPr>
            <a:spLocks noChangeArrowheads="1"/>
          </p:cNvSpPr>
          <p:nvPr/>
        </p:nvSpPr>
        <p:spPr bwMode="auto">
          <a:xfrm>
            <a:off x="770291" y="1312438"/>
            <a:ext cx="1569675" cy="1002946"/>
          </a:xfrm>
          <a:prstGeom prst="roundRect">
            <a:avLst>
              <a:gd name="adj" fmla="val 11917"/>
            </a:avLst>
          </a:prstGeom>
          <a:gradFill rotWithShape="1">
            <a:gsLst>
              <a:gs pos="0">
                <a:srgbClr val="89CBAD"/>
              </a:gs>
              <a:gs pos="100000">
                <a:srgbClr val="45AB7D"/>
              </a:gs>
            </a:gsLst>
            <a:lin ang="5400000" scaled="1"/>
          </a:grad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en-US" altLang="en-US">
              <a:solidFill>
                <a:srgbClr val="17347D"/>
              </a:solidFill>
              <a:ea typeface="Arial" charset="0"/>
              <a:cs typeface="Arial" charset="0"/>
              <a:sym typeface="Arial" charset="0"/>
            </a:endParaRPr>
          </a:p>
        </p:txBody>
      </p:sp>
      <p:sp>
        <p:nvSpPr>
          <p:cNvPr id="44" name="文本框 9"/>
          <p:cNvSpPr>
            <a:spLocks noChangeArrowheads="1"/>
          </p:cNvSpPr>
          <p:nvPr/>
        </p:nvSpPr>
        <p:spPr bwMode="auto">
          <a:xfrm>
            <a:off x="1280684" y="1509070"/>
            <a:ext cx="387287" cy="58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none" lIns="90170" tIns="46990" rIns="90170" bIns="46990" anchor="ctr">
            <a:spAutoFit/>
          </a:bodyPr>
          <a:lstStyle/>
          <a:p>
            <a:pPr algn="ctr"/>
            <a:r>
              <a:rPr lang="en-US" altLang="zh-CN" sz="3200" b="1" dirty="0">
                <a:solidFill>
                  <a:schemeClr val="bg1"/>
                </a:solidFill>
                <a:latin typeface="宋体" charset="-122"/>
              </a:rPr>
              <a:t>3</a:t>
            </a:r>
            <a:endParaRPr lang="zh-CN" altLang="en-US" sz="3200" b="1" dirty="0">
              <a:solidFill>
                <a:schemeClr val="bg1"/>
              </a:solidFill>
              <a:latin typeface="宋体" charset="-122"/>
            </a:endParaRPr>
          </a:p>
        </p:txBody>
      </p:sp>
    </p:spTree>
    <p:custDataLst>
      <p:tags r:id="rId1"/>
    </p:custDataLst>
    <p:extLst>
      <p:ext uri="{BB962C8B-B14F-4D97-AF65-F5344CB8AC3E}">
        <p14:creationId xmlns:p14="http://schemas.microsoft.com/office/powerpoint/2010/main" val="1692026697"/>
      </p:ext>
    </p:extLst>
  </p:cSld>
  <p:clrMapOvr>
    <a:masterClrMapping/>
  </p:clrMapOvr>
  <mc:AlternateContent xmlns:mc="http://schemas.openxmlformats.org/markup-compatibility/2006" xmlns:p14="http://schemas.microsoft.com/office/powerpoint/2010/main">
    <mc:Choice Requires="p14">
      <p:transition spd="slow" p14:dur="2000" advTm="60951"/>
    </mc:Choice>
    <mc:Fallback xmlns="">
      <p:transition spd="slow" advTm="609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checkerboard(across)">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heckerboard(across)">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checkerboard(across)">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checkerboard(across)">
                                      <p:cBhvr>
                                        <p:cTn id="2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1.8|3.9|6.3|6.8|24.2|0.8"/>
</p:tagLst>
</file>

<file path=ppt/tags/tag10.xml><?xml version="1.0" encoding="utf-8"?>
<p:tagLst xmlns:a="http://schemas.openxmlformats.org/drawingml/2006/main" xmlns:r="http://schemas.openxmlformats.org/officeDocument/2006/relationships" xmlns:p="http://schemas.openxmlformats.org/presentationml/2006/main">
  <p:tag name="TIMING" val="|0.7|25.3|33.3|10.9|62.9|12.3"/>
</p:tagLst>
</file>

<file path=ppt/tags/tag11.xml><?xml version="1.0" encoding="utf-8"?>
<p:tagLst xmlns:a="http://schemas.openxmlformats.org/drawingml/2006/main" xmlns:r="http://schemas.openxmlformats.org/officeDocument/2006/relationships" xmlns:p="http://schemas.openxmlformats.org/presentationml/2006/main">
  <p:tag name="TIMING" val="|7.1|10.5|0.5|22.5|1.4"/>
</p:tagLst>
</file>

<file path=ppt/tags/tag12.xml><?xml version="1.0" encoding="utf-8"?>
<p:tagLst xmlns:a="http://schemas.openxmlformats.org/drawingml/2006/main" xmlns:r="http://schemas.openxmlformats.org/officeDocument/2006/relationships" xmlns:p="http://schemas.openxmlformats.org/presentationml/2006/main">
  <p:tag name="TIMING" val="|0.6|3.8|0.5|15.2|0.6"/>
</p:tagLst>
</file>

<file path=ppt/tags/tag13.xml><?xml version="1.0" encoding="utf-8"?>
<p:tagLst xmlns:a="http://schemas.openxmlformats.org/drawingml/2006/main" xmlns:r="http://schemas.openxmlformats.org/officeDocument/2006/relationships" xmlns:p="http://schemas.openxmlformats.org/presentationml/2006/main">
  <p:tag name="TIMING" val="|0.5|1.9|4.3|40.6|0.6"/>
</p:tagLst>
</file>

<file path=ppt/tags/tag14.xml><?xml version="1.0" encoding="utf-8"?>
<p:tagLst xmlns:a="http://schemas.openxmlformats.org/drawingml/2006/main" xmlns:r="http://schemas.openxmlformats.org/officeDocument/2006/relationships" xmlns:p="http://schemas.openxmlformats.org/presentationml/2006/main">
  <p:tag name="TIMING" val="|0.7|6.1|26.1|0.7"/>
</p:tagLst>
</file>

<file path=ppt/tags/tag15.xml><?xml version="1.0" encoding="utf-8"?>
<p:tagLst xmlns:a="http://schemas.openxmlformats.org/drawingml/2006/main" xmlns:r="http://schemas.openxmlformats.org/officeDocument/2006/relationships" xmlns:p="http://schemas.openxmlformats.org/presentationml/2006/main">
  <p:tag name="TIMING" val="|0.4|17.3|21.4"/>
</p:tagLst>
</file>

<file path=ppt/tags/tag16.xml><?xml version="1.0" encoding="utf-8"?>
<p:tagLst xmlns:a="http://schemas.openxmlformats.org/drawingml/2006/main" xmlns:r="http://schemas.openxmlformats.org/officeDocument/2006/relationships" xmlns:p="http://schemas.openxmlformats.org/presentationml/2006/main">
  <p:tag name="TIMING" val="|0.7|0.8|0.7"/>
</p:tagLst>
</file>

<file path=ppt/tags/tag2.xml><?xml version="1.0" encoding="utf-8"?>
<p:tagLst xmlns:a="http://schemas.openxmlformats.org/drawingml/2006/main" xmlns:r="http://schemas.openxmlformats.org/officeDocument/2006/relationships" xmlns:p="http://schemas.openxmlformats.org/presentationml/2006/main">
  <p:tag name="TIMING" val="|1.9|21.5|0.8|1|1.2|4.7|1.3|0.8|6.4|0.9|2.2|15.2|0.7|1.1"/>
</p:tagLst>
</file>

<file path=ppt/tags/tag3.xml><?xml version="1.0" encoding="utf-8"?>
<p:tagLst xmlns:a="http://schemas.openxmlformats.org/drawingml/2006/main" xmlns:r="http://schemas.openxmlformats.org/officeDocument/2006/relationships" xmlns:p="http://schemas.openxmlformats.org/presentationml/2006/main">
  <p:tag name="TIMING" val="|1.4"/>
</p:tagLst>
</file>

<file path=ppt/tags/tag4.xml><?xml version="1.0" encoding="utf-8"?>
<p:tagLst xmlns:a="http://schemas.openxmlformats.org/drawingml/2006/main" xmlns:r="http://schemas.openxmlformats.org/officeDocument/2006/relationships" xmlns:p="http://schemas.openxmlformats.org/presentationml/2006/main">
  <p:tag name="TIMING" val="|1|1.5|5|2.8|5.4|15.3|3.9"/>
</p:tagLst>
</file>

<file path=ppt/tags/tag5.xml><?xml version="1.0" encoding="utf-8"?>
<p:tagLst xmlns:a="http://schemas.openxmlformats.org/drawingml/2006/main" xmlns:r="http://schemas.openxmlformats.org/officeDocument/2006/relationships" xmlns:p="http://schemas.openxmlformats.org/presentationml/2006/main">
  <p:tag name="TIMING" val="|0.3|8"/>
</p:tagLst>
</file>

<file path=ppt/tags/tag6.xml><?xml version="1.0" encoding="utf-8"?>
<p:tagLst xmlns:a="http://schemas.openxmlformats.org/drawingml/2006/main" xmlns:r="http://schemas.openxmlformats.org/officeDocument/2006/relationships" xmlns:p="http://schemas.openxmlformats.org/presentationml/2006/main">
  <p:tag name="TIMING" val="|0.7|9.9"/>
</p:tagLst>
</file>

<file path=ppt/tags/tag7.xml><?xml version="1.0" encoding="utf-8"?>
<p:tagLst xmlns:a="http://schemas.openxmlformats.org/drawingml/2006/main" xmlns:r="http://schemas.openxmlformats.org/officeDocument/2006/relationships" xmlns:p="http://schemas.openxmlformats.org/presentationml/2006/main">
  <p:tag name="TIMING" val="|8.6|53.1|2.6"/>
</p:tagLst>
</file>

<file path=ppt/tags/tag8.xml><?xml version="1.0" encoding="utf-8"?>
<p:tagLst xmlns:a="http://schemas.openxmlformats.org/drawingml/2006/main" xmlns:r="http://schemas.openxmlformats.org/officeDocument/2006/relationships" xmlns:p="http://schemas.openxmlformats.org/presentationml/2006/main">
  <p:tag name="TIMING" val="|4.8|20.5|14.5"/>
</p:tagLst>
</file>

<file path=ppt/tags/tag9.xml><?xml version="1.0" encoding="utf-8"?>
<p:tagLst xmlns:a="http://schemas.openxmlformats.org/drawingml/2006/main" xmlns:r="http://schemas.openxmlformats.org/officeDocument/2006/relationships" xmlns:p="http://schemas.openxmlformats.org/presentationml/2006/main">
  <p:tag name="TIMING" val="|6|19.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1198</TotalTime>
  <Words>2066</Words>
  <Application>Microsoft Office PowerPoint</Application>
  <PresentationFormat>On-screen Show (4:3)</PresentationFormat>
  <Paragraphs>295</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微软雅黑</vt:lpstr>
      <vt:lpstr>宋体</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Xingchen Ye</dc:creator>
  <cp:lastModifiedBy>Antony Yan</cp:lastModifiedBy>
  <cp:revision>59</cp:revision>
  <dcterms:created xsi:type="dcterms:W3CDTF">2016-04-16T20:33:00Z</dcterms:created>
  <dcterms:modified xsi:type="dcterms:W3CDTF">2017-03-23T20:46:49Z</dcterms:modified>
</cp:coreProperties>
</file>