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y Yan" initials="AY" lastIdx="2" clrIdx="0">
    <p:extLst>
      <p:ext uri="{19B8F6BF-5375-455C-9EA6-DF929625EA0E}">
        <p15:presenceInfo xmlns:p15="http://schemas.microsoft.com/office/powerpoint/2012/main" userId="cad2a8ebf72a7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383" autoAdjust="0"/>
  </p:normalViewPr>
  <p:slideViewPr>
    <p:cSldViewPr snapToGrid="0">
      <p:cViewPr>
        <p:scale>
          <a:sx n="100" d="100"/>
          <a:sy n="100" d="100"/>
        </p:scale>
        <p:origin x="174" y="-82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9C978-3853-47D6-99CF-06C107DB6CC3}" type="datetimeFigureOut">
              <a:rPr lang="en-US" smtClean="0"/>
              <a:t>4/27/2016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4B3B4-EC24-41EF-89CF-37BCC7109728}" type="slidenum">
              <a:rPr lang="en-US" smtClean="0"/>
              <a:t>‹#›</a:t>
            </a:fld>
            <a:endParaRPr lang="en-US"/>
          </a:p>
        </p:txBody>
      </p:sp>
    </p:spTree>
    <p:extLst>
      <p:ext uri="{BB962C8B-B14F-4D97-AF65-F5344CB8AC3E}">
        <p14:creationId xmlns:p14="http://schemas.microsoft.com/office/powerpoint/2010/main" val="332684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see that to move to a higher slot you have to beat the bid that the agent who currently occupies that slot is making; to move to a lower slot you only have to beat the price that the agent who currently occupies that slot is paying.</a:t>
            </a:r>
          </a:p>
          <a:p>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4</a:t>
            </a:fld>
            <a:endParaRPr lang="en-US"/>
          </a:p>
        </p:txBody>
      </p:sp>
    </p:spTree>
    <p:extLst>
      <p:ext uri="{BB962C8B-B14F-4D97-AF65-F5344CB8AC3E}">
        <p14:creationId xmlns:p14="http://schemas.microsoft.com/office/powerpoint/2010/main" val="381784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19</a:t>
            </a:fld>
            <a:endParaRPr lang="en-US"/>
          </a:p>
        </p:txBody>
      </p:sp>
    </p:spTree>
    <p:extLst>
      <p:ext uri="{BB962C8B-B14F-4D97-AF65-F5344CB8AC3E}">
        <p14:creationId xmlns:p14="http://schemas.microsoft.com/office/powerpoint/2010/main" val="233407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a:solidFill>
                  <a:schemeClr val="tx1"/>
                </a:solidFill>
                <a:latin typeface="+mn-lt"/>
                <a:ea typeface="+mn-ea"/>
                <a:cs typeface="+mn-cs"/>
              </a:rPr>
              <a:t>In equilibrium, each agent should prefer his current slot to any other slot, which motivates the following definition.</a:t>
            </a:r>
          </a:p>
          <a:p>
            <a:r>
              <a:rPr lang="en-US" dirty="0"/>
              <a:t>2) </a:t>
            </a:r>
            <a:r>
              <a:rPr lang="en-US" sz="1200" b="0" i="0" u="none" strike="noStrike" kern="1200" baseline="0" dirty="0">
                <a:solidFill>
                  <a:schemeClr val="tx1"/>
                </a:solidFill>
                <a:latin typeface="+mn-lt"/>
                <a:ea typeface="+mn-ea"/>
                <a:cs typeface="+mn-cs"/>
              </a:rPr>
              <a:t>Note that if an agent changes his bid slightly it normally won't affect his position or payment, so there will typically be a range of bids and prices that satisfy these inequalities. </a:t>
            </a:r>
          </a:p>
          <a:p>
            <a:r>
              <a:rPr lang="en-US" sz="1200" b="0" i="0" u="none" strike="noStrike" kern="1200" baseline="0" dirty="0">
                <a:solidFill>
                  <a:schemeClr val="tx1"/>
                </a:solidFill>
                <a:latin typeface="+mn-lt"/>
                <a:ea typeface="+mn-ea"/>
                <a:cs typeface="+mn-cs"/>
              </a:rPr>
              <a:t>3) Also note that these inequalities are linear in the prices. Hence, given (vs) and (</a:t>
            </a:r>
            <a:r>
              <a:rPr lang="en-US" sz="1200" b="0" i="0" u="none" strike="noStrike" kern="1200" baseline="0" dirty="0" err="1">
                <a:solidFill>
                  <a:schemeClr val="tx1"/>
                </a:solidFill>
                <a:latin typeface="+mn-lt"/>
                <a:ea typeface="+mn-ea"/>
                <a:cs typeface="+mn-cs"/>
              </a:rPr>
              <a:t>xs</a:t>
            </a:r>
            <a:r>
              <a:rPr lang="en-US" sz="1200" b="0" i="0" u="none" strike="noStrike" kern="1200" baseline="0" dirty="0">
                <a:solidFill>
                  <a:schemeClr val="tx1"/>
                </a:solidFill>
                <a:latin typeface="+mn-lt"/>
                <a:ea typeface="+mn-ea"/>
                <a:cs typeface="+mn-cs"/>
              </a:rPr>
              <a:t>) we can use a simple linear program to solve for the maximum and minimum equilibrium revenue attainable by the auction.</a:t>
            </a: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5</a:t>
            </a:fld>
            <a:endParaRPr lang="en-US"/>
          </a:p>
        </p:txBody>
      </p:sp>
    </p:spTree>
    <p:extLst>
      <p:ext uri="{BB962C8B-B14F-4D97-AF65-F5344CB8AC3E}">
        <p14:creationId xmlns:p14="http://schemas.microsoft.com/office/powerpoint/2010/main" val="379491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6</a:t>
            </a:fld>
            <a:endParaRPr lang="en-US"/>
          </a:p>
        </p:txBody>
      </p:sp>
    </p:spTree>
    <p:extLst>
      <p:ext uri="{BB962C8B-B14F-4D97-AF65-F5344CB8AC3E}">
        <p14:creationId xmlns:p14="http://schemas.microsoft.com/office/powerpoint/2010/main" val="403806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7</a:t>
            </a:fld>
            <a:endParaRPr lang="en-US"/>
          </a:p>
        </p:txBody>
      </p:sp>
    </p:spTree>
    <p:extLst>
      <p:ext uri="{BB962C8B-B14F-4D97-AF65-F5344CB8AC3E}">
        <p14:creationId xmlns:p14="http://schemas.microsoft.com/office/powerpoint/2010/main" val="236902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since agents with higher values are assigned to better slots, an SNE is an efficient</a:t>
            </a:r>
          </a:p>
          <a:p>
            <a:r>
              <a:rPr lang="en-US" sz="1200" b="0" i="0" u="none" strike="noStrike" kern="1200" baseline="0" dirty="0">
                <a:solidFill>
                  <a:schemeClr val="tx1"/>
                </a:solidFill>
                <a:latin typeface="+mn-lt"/>
                <a:ea typeface="+mn-ea"/>
                <a:cs typeface="+mn-cs"/>
              </a:rPr>
              <a:t>allocation.</a:t>
            </a: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8</a:t>
            </a:fld>
            <a:endParaRPr lang="en-US"/>
          </a:p>
        </p:txBody>
      </p:sp>
    </p:spTree>
    <p:extLst>
      <p:ext uri="{BB962C8B-B14F-4D97-AF65-F5344CB8AC3E}">
        <p14:creationId xmlns:p14="http://schemas.microsoft.com/office/powerpoint/2010/main" val="38534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 that it is optimal for the first excluded bidder to bid his value. This result has the same argument as in the usual </a:t>
            </a:r>
            <a:r>
              <a:rPr lang="en-US" sz="1200" b="0" i="0" u="none" strike="noStrike" kern="1200" baseline="0" dirty="0" err="1">
                <a:solidFill>
                  <a:schemeClr val="tx1"/>
                </a:solidFill>
                <a:latin typeface="+mn-lt"/>
                <a:ea typeface="+mn-ea"/>
                <a:cs typeface="+mn-cs"/>
              </a:rPr>
              <a:t>Vickrey</a:t>
            </a:r>
            <a:r>
              <a:rPr lang="en-US" sz="1200" b="0" i="0" u="none" strike="noStrike" kern="1200" baseline="0" dirty="0">
                <a:solidFill>
                  <a:schemeClr val="tx1"/>
                </a:solidFill>
                <a:latin typeface="+mn-lt"/>
                <a:ea typeface="+mn-ea"/>
                <a:cs typeface="+mn-cs"/>
              </a:rPr>
              <a:t> auction. If you are excluded, then bidding lower than your value is pointless, but if you do happen to be shown (e.g., because one of the higher bidders drops out) you will make a profit.</a:t>
            </a: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13</a:t>
            </a:fld>
            <a:endParaRPr lang="en-US"/>
          </a:p>
        </p:txBody>
      </p:sp>
    </p:spTree>
    <p:extLst>
      <p:ext uri="{BB962C8B-B14F-4D97-AF65-F5344CB8AC3E}">
        <p14:creationId xmlns:p14="http://schemas.microsoft.com/office/powerpoint/2010/main" val="2252003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sz="1200" b="0" i="0" u="none" strike="noStrike" kern="1200" baseline="0" dirty="0">
                <a:solidFill>
                  <a:schemeClr val="tx1"/>
                </a:solidFill>
                <a:latin typeface="+mn-lt"/>
                <a:ea typeface="+mn-ea"/>
                <a:cs typeface="+mn-cs"/>
              </a:rPr>
              <a:t>What is the highest bid I can set so that if I happen to exceed the bid of the agent above me and I move up by one slot, I am sure to make at make at least as much profit as I make now?</a:t>
            </a:r>
          </a:p>
          <a:p>
            <a:r>
              <a:rPr lang="en-US" sz="1200" b="0" i="0" u="none" strike="noStrike" kern="1200" baseline="0" dirty="0">
                <a:solidFill>
                  <a:schemeClr val="tx1"/>
                </a:solidFill>
                <a:latin typeface="+mn-lt"/>
                <a:ea typeface="+mn-ea"/>
                <a:cs typeface="+mn-cs"/>
              </a:rPr>
              <a:t>The worst case is where I just beat the advertiser above me by a tiny amount and end up paying my bid, </a:t>
            </a:r>
            <a:r>
              <a:rPr lang="en-US" sz="1200" b="0" i="0" u="none" strike="noStrike" kern="1200" baseline="0" dirty="0" err="1">
                <a:solidFill>
                  <a:schemeClr val="tx1"/>
                </a:solidFill>
                <a:latin typeface="+mn-lt"/>
                <a:ea typeface="+mn-ea"/>
                <a:cs typeface="+mn-cs"/>
              </a:rPr>
              <a:t>bs</a:t>
            </a:r>
            <a:r>
              <a:rPr lang="en-US" sz="1200" b="0" i="0" u="none" strike="noStrike" kern="1200" baseline="0" dirty="0">
                <a:solidFill>
                  <a:schemeClr val="tx1"/>
                </a:solidFill>
                <a:latin typeface="+mn-lt"/>
                <a:ea typeface="+mn-ea"/>
                <a:cs typeface="+mn-cs"/>
              </a:rPr>
              <a:t>, minus a tiny amount. Hence the break even case satisfies the equation</a:t>
            </a:r>
          </a:p>
          <a:p>
            <a:r>
              <a:rPr lang="en-US" sz="1200" b="0" i="0" u="none" strike="noStrike" kern="1200" baseline="0" dirty="0">
                <a:solidFill>
                  <a:schemeClr val="tx1"/>
                </a:solidFill>
                <a:latin typeface="+mn-lt"/>
                <a:ea typeface="+mn-ea"/>
                <a:cs typeface="+mn-cs"/>
              </a:rPr>
              <a:t>2) Alternatively, we can think defensively. If I set my bid too high, I will squeeze the profit of the player ahead of me so much that he might prefer to move down to my position. The highest breakeven bid that would not induce the agent above me to move down is</a:t>
            </a: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14</a:t>
            </a:fld>
            <a:endParaRPr lang="en-US"/>
          </a:p>
        </p:txBody>
      </p:sp>
    </p:spTree>
    <p:extLst>
      <p:ext uri="{BB962C8B-B14F-4D97-AF65-F5344CB8AC3E}">
        <p14:creationId xmlns:p14="http://schemas.microsoft.com/office/powerpoint/2010/main" val="11789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These inequalities have a nice interpretation: the ratios are simply the incremental cost of moving up or down one position.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The inequalities give an observable necessary condition for a the existence of a pure </a:t>
            </a:r>
            <a:r>
              <a:rPr lang="en-US" sz="1200" b="0" i="0" u="none" strike="noStrike" kern="1200" baseline="0" dirty="0" err="1">
                <a:solidFill>
                  <a:schemeClr val="tx1"/>
                </a:solidFill>
                <a:latin typeface="+mn-lt"/>
                <a:ea typeface="+mn-ea"/>
                <a:cs typeface="+mn-cs"/>
              </a:rPr>
              <a:t>strategyNash</a:t>
            </a:r>
            <a:r>
              <a:rPr lang="en-US" sz="1200" b="0" i="0" u="none" strike="noStrike" kern="1200" baseline="0" dirty="0">
                <a:solidFill>
                  <a:schemeClr val="tx1"/>
                </a:solidFill>
                <a:latin typeface="+mn-lt"/>
                <a:ea typeface="+mn-ea"/>
                <a:cs typeface="+mn-cs"/>
              </a:rPr>
              <a:t> equilibrium, namely, that each of the intervals be non-empty. The conditions are also sufficient in</a:t>
            </a:r>
          </a:p>
          <a:p>
            <a:r>
              <a:rPr lang="en-US" sz="1200" b="0" i="0" u="none" strike="noStrike" kern="1200" baseline="0" dirty="0">
                <a:solidFill>
                  <a:schemeClr val="tx1"/>
                </a:solidFill>
                <a:latin typeface="+mn-lt"/>
                <a:ea typeface="+mn-ea"/>
                <a:cs typeface="+mn-cs"/>
              </a:rPr>
              <a:t>that if the intervals are non-empty, we can find a set of values that are consistent with equilibrium.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The inequalities also yield simple bidding rule for the agents: if your value exceeds the marginal cost of moving up a position, then bid higher, stopping when this no longer is true.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Finally the inequalities motivate the following intuitive characterization of SNE: the marginal cost of a click must increase as you move to higher </a:t>
            </a:r>
            <a:r>
              <a:rPr lang="en-US" sz="1200" b="0" i="0" u="none" strike="noStrike" kern="1200" baseline="0" dirty="0" err="1">
                <a:solidFill>
                  <a:schemeClr val="tx1"/>
                </a:solidFill>
                <a:latin typeface="+mn-lt"/>
                <a:ea typeface="+mn-ea"/>
                <a:cs typeface="+mn-cs"/>
              </a:rPr>
              <a:t>positions.Why</a:t>
            </a:r>
            <a:r>
              <a:rPr lang="en-US" sz="1200" b="0" i="0" u="none" strike="noStrike" kern="1200" baseline="0" dirty="0">
                <a:solidFill>
                  <a:schemeClr val="tx1"/>
                </a:solidFill>
                <a:latin typeface="+mn-lt"/>
                <a:ea typeface="+mn-ea"/>
                <a:cs typeface="+mn-cs"/>
              </a:rPr>
              <a:t>? Because if it ever decreased, there would be an advertiser who passed up cheap clicks in order to purchase expensive ones.</a:t>
            </a:r>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16</a:t>
            </a:fld>
            <a:endParaRPr lang="en-US"/>
          </a:p>
        </p:txBody>
      </p:sp>
    </p:spTree>
    <p:extLst>
      <p:ext uri="{BB962C8B-B14F-4D97-AF65-F5344CB8AC3E}">
        <p14:creationId xmlns:p14="http://schemas.microsoft.com/office/powerpoint/2010/main" val="300188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4B3B4-EC24-41EF-89CF-37BCC7109728}" type="slidenum">
              <a:rPr lang="en-US" smtClean="0"/>
              <a:t>17</a:t>
            </a:fld>
            <a:endParaRPr lang="en-US"/>
          </a:p>
        </p:txBody>
      </p:sp>
    </p:spTree>
    <p:extLst>
      <p:ext uri="{BB962C8B-B14F-4D97-AF65-F5344CB8AC3E}">
        <p14:creationId xmlns:p14="http://schemas.microsoft.com/office/powerpoint/2010/main" val="103303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4/27/2016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4/27/2016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PjOHTFRaBW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Google AdWords </a:t>
            </a:r>
            <a:br>
              <a:rPr lang="en-US" dirty="0"/>
            </a:br>
            <a:r>
              <a:rPr lang="en-US" dirty="0"/>
              <a:t>and</a:t>
            </a:r>
            <a:br>
              <a:rPr lang="en-US" dirty="0"/>
            </a:br>
            <a:r>
              <a:rPr lang="en-US" sz="4800" dirty="0"/>
              <a:t>Generalized Second-Price Auction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532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95085" y="1929335"/>
            <a:ext cx="3729599" cy="1942497"/>
          </a:xfrm>
        </p:spPr>
        <p:txBody>
          <a:bodyPr>
            <a:normAutofit/>
          </a:bodyPr>
          <a:lstStyle/>
          <a:p>
            <a:r>
              <a:rPr lang="en-US" sz="3200" dirty="0"/>
              <a:t>Facts of this model</a:t>
            </a:r>
          </a:p>
        </p:txBody>
      </p:sp>
      <p:pic>
        <p:nvPicPr>
          <p:cNvPr id="2" name="Picture 1"/>
          <p:cNvPicPr>
            <a:picLocks noChangeAspect="1"/>
          </p:cNvPicPr>
          <p:nvPr/>
        </p:nvPicPr>
        <p:blipFill>
          <a:blip r:embed="rId2"/>
          <a:stretch>
            <a:fillRect/>
          </a:stretch>
        </p:blipFill>
        <p:spPr>
          <a:xfrm>
            <a:off x="5794365" y="2133600"/>
            <a:ext cx="5238750" cy="2590800"/>
          </a:xfrm>
          <a:prstGeom prst="rect">
            <a:avLst/>
          </a:prstGeom>
        </p:spPr>
      </p:pic>
    </p:spTree>
    <p:extLst>
      <p:ext uri="{BB962C8B-B14F-4D97-AF65-F5344CB8AC3E}">
        <p14:creationId xmlns:p14="http://schemas.microsoft.com/office/powerpoint/2010/main" val="254210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95085" y="1929335"/>
            <a:ext cx="3729599" cy="1942497"/>
          </a:xfrm>
        </p:spPr>
        <p:txBody>
          <a:bodyPr>
            <a:normAutofit/>
          </a:bodyPr>
          <a:lstStyle/>
          <a:p>
            <a:r>
              <a:rPr lang="en-US" sz="3200" dirty="0"/>
              <a:t>Facts of this model</a:t>
            </a:r>
          </a:p>
        </p:txBody>
      </p:sp>
      <p:pic>
        <p:nvPicPr>
          <p:cNvPr id="2" name="Picture 1"/>
          <p:cNvPicPr>
            <a:picLocks noChangeAspect="1"/>
          </p:cNvPicPr>
          <p:nvPr/>
        </p:nvPicPr>
        <p:blipFill>
          <a:blip r:embed="rId2"/>
          <a:stretch>
            <a:fillRect/>
          </a:stretch>
        </p:blipFill>
        <p:spPr>
          <a:xfrm>
            <a:off x="5498745" y="1929334"/>
            <a:ext cx="5828467" cy="947126"/>
          </a:xfrm>
          <a:prstGeom prst="rect">
            <a:avLst/>
          </a:prstGeom>
        </p:spPr>
      </p:pic>
      <p:pic>
        <p:nvPicPr>
          <p:cNvPr id="4" name="Picture 3"/>
          <p:cNvPicPr>
            <a:picLocks noChangeAspect="1"/>
          </p:cNvPicPr>
          <p:nvPr/>
        </p:nvPicPr>
        <p:blipFill>
          <a:blip r:embed="rId3"/>
          <a:stretch>
            <a:fillRect/>
          </a:stretch>
        </p:blipFill>
        <p:spPr>
          <a:xfrm>
            <a:off x="5498745" y="2876460"/>
            <a:ext cx="5899704" cy="1970006"/>
          </a:xfrm>
          <a:prstGeom prst="rect">
            <a:avLst/>
          </a:prstGeom>
        </p:spPr>
      </p:pic>
    </p:spTree>
    <p:extLst>
      <p:ext uri="{BB962C8B-B14F-4D97-AF65-F5344CB8AC3E}">
        <p14:creationId xmlns:p14="http://schemas.microsoft.com/office/powerpoint/2010/main" val="72537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 solution</a:t>
            </a:r>
          </a:p>
        </p:txBody>
      </p:sp>
      <p:sp>
        <p:nvSpPr>
          <p:cNvPr id="4" name="TextBox 3"/>
          <p:cNvSpPr txBox="1"/>
          <p:nvPr/>
        </p:nvSpPr>
        <p:spPr>
          <a:xfrm>
            <a:off x="493486" y="2365829"/>
            <a:ext cx="1799771" cy="369332"/>
          </a:xfrm>
          <a:prstGeom prst="rect">
            <a:avLst/>
          </a:prstGeom>
          <a:noFill/>
        </p:spPr>
        <p:txBody>
          <a:bodyPr wrap="square" rtlCol="0">
            <a:spAutoFit/>
          </a:bodyPr>
          <a:lstStyle/>
          <a:p>
            <a:r>
              <a:rPr lang="en-US" dirty="0"/>
              <a:t>For position S</a:t>
            </a:r>
          </a:p>
        </p:txBody>
      </p:sp>
      <p:pic>
        <p:nvPicPr>
          <p:cNvPr id="6" name="Picture 5"/>
          <p:cNvPicPr>
            <a:picLocks noChangeAspect="1"/>
          </p:cNvPicPr>
          <p:nvPr/>
        </p:nvPicPr>
        <p:blipFill>
          <a:blip r:embed="rId2"/>
          <a:stretch>
            <a:fillRect/>
          </a:stretch>
        </p:blipFill>
        <p:spPr>
          <a:xfrm>
            <a:off x="2944812" y="2231407"/>
            <a:ext cx="2847975" cy="638175"/>
          </a:xfrm>
          <a:prstGeom prst="rect">
            <a:avLst/>
          </a:prstGeom>
        </p:spPr>
      </p:pic>
      <p:sp>
        <p:nvSpPr>
          <p:cNvPr id="7" name="TextBox 6"/>
          <p:cNvSpPr txBox="1"/>
          <p:nvPr/>
        </p:nvSpPr>
        <p:spPr>
          <a:xfrm>
            <a:off x="493486" y="3171372"/>
            <a:ext cx="1915885" cy="369332"/>
          </a:xfrm>
          <a:prstGeom prst="rect">
            <a:avLst/>
          </a:prstGeom>
          <a:noFill/>
        </p:spPr>
        <p:txBody>
          <a:bodyPr wrap="square" rtlCol="0">
            <a:spAutoFit/>
          </a:bodyPr>
          <a:lstStyle/>
          <a:p>
            <a:r>
              <a:rPr lang="en-US" dirty="0"/>
              <a:t>For position S+1</a:t>
            </a:r>
          </a:p>
        </p:txBody>
      </p:sp>
      <p:pic>
        <p:nvPicPr>
          <p:cNvPr id="8" name="Picture 7"/>
          <p:cNvPicPr>
            <a:picLocks noChangeAspect="1"/>
          </p:cNvPicPr>
          <p:nvPr/>
        </p:nvPicPr>
        <p:blipFill>
          <a:blip r:embed="rId3"/>
          <a:stretch>
            <a:fillRect/>
          </a:stretch>
        </p:blipFill>
        <p:spPr>
          <a:xfrm>
            <a:off x="2762249" y="3089338"/>
            <a:ext cx="3333750" cy="533400"/>
          </a:xfrm>
          <a:prstGeom prst="rect">
            <a:avLst/>
          </a:prstGeom>
        </p:spPr>
      </p:pic>
      <p:pic>
        <p:nvPicPr>
          <p:cNvPr id="9" name="Picture 8"/>
          <p:cNvPicPr>
            <a:picLocks noChangeAspect="1"/>
          </p:cNvPicPr>
          <p:nvPr/>
        </p:nvPicPr>
        <p:blipFill>
          <a:blip r:embed="rId4"/>
          <a:stretch>
            <a:fillRect/>
          </a:stretch>
        </p:blipFill>
        <p:spPr>
          <a:xfrm>
            <a:off x="2762249" y="3925785"/>
            <a:ext cx="5572125" cy="485775"/>
          </a:xfrm>
          <a:prstGeom prst="rect">
            <a:avLst/>
          </a:prstGeom>
        </p:spPr>
      </p:pic>
      <p:sp>
        <p:nvSpPr>
          <p:cNvPr id="10" name="TextBox 9"/>
          <p:cNvSpPr txBox="1"/>
          <p:nvPr/>
        </p:nvSpPr>
        <p:spPr>
          <a:xfrm>
            <a:off x="493486" y="4168673"/>
            <a:ext cx="2032000" cy="369332"/>
          </a:xfrm>
          <a:prstGeom prst="rect">
            <a:avLst/>
          </a:prstGeom>
          <a:noFill/>
        </p:spPr>
        <p:txBody>
          <a:bodyPr wrap="square" rtlCol="0">
            <a:spAutoFit/>
          </a:bodyPr>
          <a:lstStyle/>
          <a:p>
            <a:r>
              <a:rPr lang="en-US" dirty="0"/>
              <a:t>Putting together</a:t>
            </a:r>
          </a:p>
        </p:txBody>
      </p:sp>
      <p:pic>
        <p:nvPicPr>
          <p:cNvPr id="11" name="Picture 10"/>
          <p:cNvPicPr>
            <a:picLocks noChangeAspect="1"/>
          </p:cNvPicPr>
          <p:nvPr/>
        </p:nvPicPr>
        <p:blipFill>
          <a:blip r:embed="rId5"/>
          <a:stretch>
            <a:fillRect/>
          </a:stretch>
        </p:blipFill>
        <p:spPr>
          <a:xfrm>
            <a:off x="2762249" y="4577198"/>
            <a:ext cx="5486400" cy="409575"/>
          </a:xfrm>
          <a:prstGeom prst="rect">
            <a:avLst/>
          </a:prstGeom>
        </p:spPr>
      </p:pic>
      <p:pic>
        <p:nvPicPr>
          <p:cNvPr id="12" name="Picture 11"/>
          <p:cNvPicPr>
            <a:picLocks noChangeAspect="1"/>
          </p:cNvPicPr>
          <p:nvPr/>
        </p:nvPicPr>
        <p:blipFill>
          <a:blip r:embed="rId6"/>
          <a:stretch>
            <a:fillRect/>
          </a:stretch>
        </p:blipFill>
        <p:spPr>
          <a:xfrm>
            <a:off x="2762249" y="5377729"/>
            <a:ext cx="3571875" cy="781050"/>
          </a:xfrm>
          <a:prstGeom prst="rect">
            <a:avLst/>
          </a:prstGeom>
        </p:spPr>
      </p:pic>
      <p:sp>
        <p:nvSpPr>
          <p:cNvPr id="13" name="TextBox 12"/>
          <p:cNvSpPr txBox="1"/>
          <p:nvPr/>
        </p:nvSpPr>
        <p:spPr>
          <a:xfrm>
            <a:off x="377372" y="5583588"/>
            <a:ext cx="2384877" cy="369332"/>
          </a:xfrm>
          <a:prstGeom prst="rect">
            <a:avLst/>
          </a:prstGeom>
          <a:noFill/>
        </p:spPr>
        <p:txBody>
          <a:bodyPr wrap="square" rtlCol="0">
            <a:spAutoFit/>
          </a:bodyPr>
          <a:lstStyle/>
          <a:p>
            <a:r>
              <a:rPr lang="en-US" dirty="0"/>
              <a:t>Boundaries for bids</a:t>
            </a:r>
          </a:p>
        </p:txBody>
      </p:sp>
    </p:spTree>
    <p:extLst>
      <p:ext uri="{BB962C8B-B14F-4D97-AF65-F5344CB8AC3E}">
        <p14:creationId xmlns:p14="http://schemas.microsoft.com/office/powerpoint/2010/main" val="364275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 solution</a:t>
            </a:r>
          </a:p>
        </p:txBody>
      </p:sp>
      <p:sp>
        <p:nvSpPr>
          <p:cNvPr id="4" name="TextBox 3"/>
          <p:cNvSpPr txBox="1"/>
          <p:nvPr/>
        </p:nvSpPr>
        <p:spPr>
          <a:xfrm>
            <a:off x="478969" y="3176815"/>
            <a:ext cx="1799771" cy="369332"/>
          </a:xfrm>
          <a:prstGeom prst="rect">
            <a:avLst/>
          </a:prstGeom>
          <a:noFill/>
        </p:spPr>
        <p:txBody>
          <a:bodyPr wrap="square" rtlCol="0">
            <a:spAutoFit/>
          </a:bodyPr>
          <a:lstStyle/>
          <a:p>
            <a:r>
              <a:rPr lang="en-US" dirty="0"/>
              <a:t>Sum up </a:t>
            </a:r>
          </a:p>
        </p:txBody>
      </p:sp>
      <p:sp>
        <p:nvSpPr>
          <p:cNvPr id="10" name="TextBox 9"/>
          <p:cNvSpPr txBox="1"/>
          <p:nvPr/>
        </p:nvSpPr>
        <p:spPr>
          <a:xfrm>
            <a:off x="478969" y="4940996"/>
            <a:ext cx="1611085" cy="923330"/>
          </a:xfrm>
          <a:prstGeom prst="rect">
            <a:avLst/>
          </a:prstGeom>
          <a:noFill/>
        </p:spPr>
        <p:txBody>
          <a:bodyPr wrap="square" rtlCol="0">
            <a:spAutoFit/>
          </a:bodyPr>
          <a:lstStyle/>
          <a:p>
            <a:r>
              <a:rPr lang="en-US" dirty="0"/>
              <a:t>Since </a:t>
            </a:r>
            <a:r>
              <a:rPr lang="en-US" dirty="0" err="1"/>
              <a:t>Xs</a:t>
            </a:r>
            <a:r>
              <a:rPr lang="en-US" dirty="0"/>
              <a:t>=0 for s&gt;S,</a:t>
            </a:r>
          </a:p>
          <a:p>
            <a:r>
              <a:rPr lang="en-US" dirty="0"/>
              <a:t>Do s=S+1</a:t>
            </a:r>
          </a:p>
        </p:txBody>
      </p:sp>
      <p:pic>
        <p:nvPicPr>
          <p:cNvPr id="3" name="Picture 2"/>
          <p:cNvPicPr>
            <a:picLocks noChangeAspect="1"/>
          </p:cNvPicPr>
          <p:nvPr/>
        </p:nvPicPr>
        <p:blipFill>
          <a:blip r:embed="rId3"/>
          <a:stretch>
            <a:fillRect/>
          </a:stretch>
        </p:blipFill>
        <p:spPr>
          <a:xfrm>
            <a:off x="2762249" y="2728069"/>
            <a:ext cx="3219450" cy="1266825"/>
          </a:xfrm>
          <a:prstGeom prst="rect">
            <a:avLst/>
          </a:prstGeom>
        </p:spPr>
      </p:pic>
      <p:pic>
        <p:nvPicPr>
          <p:cNvPr id="5" name="Picture 4"/>
          <p:cNvPicPr>
            <a:picLocks noChangeAspect="1"/>
          </p:cNvPicPr>
          <p:nvPr/>
        </p:nvPicPr>
        <p:blipFill>
          <a:blip r:embed="rId4"/>
          <a:stretch>
            <a:fillRect/>
          </a:stretch>
        </p:blipFill>
        <p:spPr>
          <a:xfrm>
            <a:off x="2762249" y="4940996"/>
            <a:ext cx="3324225" cy="876300"/>
          </a:xfrm>
          <a:prstGeom prst="rect">
            <a:avLst/>
          </a:prstGeom>
        </p:spPr>
      </p:pic>
      <p:sp>
        <p:nvSpPr>
          <p:cNvPr id="15" name="TextBox 14"/>
          <p:cNvSpPr txBox="1"/>
          <p:nvPr/>
        </p:nvSpPr>
        <p:spPr>
          <a:xfrm>
            <a:off x="6758669" y="4940996"/>
            <a:ext cx="243204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optimal for the first excluded bidder to bid his value</a:t>
            </a:r>
          </a:p>
        </p:txBody>
      </p:sp>
      <p:sp>
        <p:nvSpPr>
          <p:cNvPr id="16" name="TextBox 15"/>
          <p:cNvSpPr txBox="1"/>
          <p:nvPr/>
        </p:nvSpPr>
        <p:spPr>
          <a:xfrm>
            <a:off x="6758669" y="2899816"/>
            <a:ext cx="243204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 to VCG mechanism </a:t>
            </a:r>
          </a:p>
        </p:txBody>
      </p:sp>
    </p:spTree>
    <p:extLst>
      <p:ext uri="{BB962C8B-B14F-4D97-AF65-F5344CB8AC3E}">
        <p14:creationId xmlns:p14="http://schemas.microsoft.com/office/powerpoint/2010/main" val="108541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of the bounds</a:t>
            </a:r>
          </a:p>
        </p:txBody>
      </p:sp>
      <p:pic>
        <p:nvPicPr>
          <p:cNvPr id="4" name="Picture 3"/>
          <p:cNvPicPr>
            <a:picLocks noChangeAspect="1"/>
          </p:cNvPicPr>
          <p:nvPr/>
        </p:nvPicPr>
        <p:blipFill>
          <a:blip r:embed="rId3"/>
          <a:stretch>
            <a:fillRect/>
          </a:stretch>
        </p:blipFill>
        <p:spPr>
          <a:xfrm>
            <a:off x="2498724" y="2403700"/>
            <a:ext cx="4552950" cy="1876425"/>
          </a:xfrm>
          <a:prstGeom prst="rect">
            <a:avLst/>
          </a:prstGeom>
        </p:spPr>
      </p:pic>
      <p:pic>
        <p:nvPicPr>
          <p:cNvPr id="5" name="Picture 4"/>
          <p:cNvPicPr>
            <a:picLocks noChangeAspect="1"/>
          </p:cNvPicPr>
          <p:nvPr/>
        </p:nvPicPr>
        <p:blipFill>
          <a:blip r:embed="rId4"/>
          <a:stretch>
            <a:fillRect/>
          </a:stretch>
        </p:blipFill>
        <p:spPr>
          <a:xfrm>
            <a:off x="2498724" y="4591051"/>
            <a:ext cx="6048375" cy="1943100"/>
          </a:xfrm>
          <a:prstGeom prst="rect">
            <a:avLst/>
          </a:prstGeom>
        </p:spPr>
      </p:pic>
      <p:sp>
        <p:nvSpPr>
          <p:cNvPr id="6" name="TextBox 5"/>
          <p:cNvSpPr txBox="1"/>
          <p:nvPr/>
        </p:nvSpPr>
        <p:spPr>
          <a:xfrm>
            <a:off x="319314" y="3802743"/>
            <a:ext cx="1741714" cy="369332"/>
          </a:xfrm>
          <a:prstGeom prst="rect">
            <a:avLst/>
          </a:prstGeom>
          <a:noFill/>
        </p:spPr>
        <p:txBody>
          <a:bodyPr wrap="square" rtlCol="0">
            <a:spAutoFit/>
          </a:bodyPr>
          <a:lstStyle/>
          <a:p>
            <a:r>
              <a:rPr lang="en-US" dirty="0"/>
              <a:t>Lower-bound</a:t>
            </a:r>
          </a:p>
        </p:txBody>
      </p:sp>
      <p:sp>
        <p:nvSpPr>
          <p:cNvPr id="7" name="TextBox 6"/>
          <p:cNvSpPr txBox="1"/>
          <p:nvPr/>
        </p:nvSpPr>
        <p:spPr>
          <a:xfrm>
            <a:off x="319314" y="5972628"/>
            <a:ext cx="1741714" cy="369332"/>
          </a:xfrm>
          <a:prstGeom prst="rect">
            <a:avLst/>
          </a:prstGeom>
          <a:noFill/>
        </p:spPr>
        <p:txBody>
          <a:bodyPr wrap="square" rtlCol="0">
            <a:spAutoFit/>
          </a:bodyPr>
          <a:lstStyle/>
          <a:p>
            <a:r>
              <a:rPr lang="en-US" dirty="0"/>
              <a:t>upper-bound</a:t>
            </a:r>
          </a:p>
        </p:txBody>
      </p:sp>
    </p:spTree>
    <p:extLst>
      <p:ext uri="{BB962C8B-B14F-4D97-AF65-F5344CB8AC3E}">
        <p14:creationId xmlns:p14="http://schemas.microsoft.com/office/powerpoint/2010/main" val="135890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95085" y="1929335"/>
            <a:ext cx="3729599" cy="1942497"/>
          </a:xfrm>
        </p:spPr>
        <p:txBody>
          <a:bodyPr>
            <a:normAutofit/>
          </a:bodyPr>
          <a:lstStyle/>
          <a:p>
            <a:r>
              <a:rPr lang="en-US" sz="3200" dirty="0"/>
              <a:t>Facts of this model</a:t>
            </a:r>
          </a:p>
        </p:txBody>
      </p:sp>
      <p:pic>
        <p:nvPicPr>
          <p:cNvPr id="12" name="Content Placeholder 4"/>
          <p:cNvPicPr>
            <a:picLocks noGrp="1" noChangeAspect="1"/>
          </p:cNvPicPr>
          <p:nvPr>
            <p:ph idx="1"/>
          </p:nvPr>
        </p:nvPicPr>
        <p:blipFill>
          <a:blip r:embed="rId2"/>
          <a:stretch>
            <a:fillRect/>
          </a:stretch>
        </p:blipFill>
        <p:spPr>
          <a:xfrm>
            <a:off x="5406734" y="2460056"/>
            <a:ext cx="6111401" cy="1010706"/>
          </a:xfrm>
          <a:prstGeom prst="rect">
            <a:avLst/>
          </a:prstGeom>
        </p:spPr>
      </p:pic>
      <p:pic>
        <p:nvPicPr>
          <p:cNvPr id="3" name="Picture 2"/>
          <p:cNvPicPr>
            <a:picLocks noChangeAspect="1"/>
          </p:cNvPicPr>
          <p:nvPr/>
        </p:nvPicPr>
        <p:blipFill>
          <a:blip r:embed="rId3"/>
          <a:stretch>
            <a:fillRect/>
          </a:stretch>
        </p:blipFill>
        <p:spPr>
          <a:xfrm>
            <a:off x="5305739" y="3622966"/>
            <a:ext cx="6172201" cy="324853"/>
          </a:xfrm>
          <a:prstGeom prst="rect">
            <a:avLst/>
          </a:prstGeom>
        </p:spPr>
      </p:pic>
    </p:spTree>
    <p:extLst>
      <p:ext uri="{BB962C8B-B14F-4D97-AF65-F5344CB8AC3E}">
        <p14:creationId xmlns:p14="http://schemas.microsoft.com/office/powerpoint/2010/main" val="285005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14760" y="1035170"/>
            <a:ext cx="3729599" cy="1942497"/>
          </a:xfrm>
        </p:spPr>
        <p:txBody>
          <a:bodyPr>
            <a:normAutofit/>
          </a:bodyPr>
          <a:lstStyle/>
          <a:p>
            <a:r>
              <a:rPr lang="en-US" sz="3200" dirty="0"/>
              <a:t>Bounds on values</a:t>
            </a:r>
          </a:p>
        </p:txBody>
      </p:sp>
      <p:pic>
        <p:nvPicPr>
          <p:cNvPr id="4" name="Picture 3"/>
          <p:cNvPicPr>
            <a:picLocks noChangeAspect="1"/>
          </p:cNvPicPr>
          <p:nvPr/>
        </p:nvPicPr>
        <p:blipFill>
          <a:blip r:embed="rId3"/>
          <a:stretch>
            <a:fillRect/>
          </a:stretch>
        </p:blipFill>
        <p:spPr>
          <a:xfrm>
            <a:off x="6386964" y="1070131"/>
            <a:ext cx="2143125" cy="457200"/>
          </a:xfrm>
          <a:prstGeom prst="rect">
            <a:avLst/>
          </a:prstGeom>
        </p:spPr>
      </p:pic>
      <p:pic>
        <p:nvPicPr>
          <p:cNvPr id="5" name="Picture 4"/>
          <p:cNvPicPr>
            <a:picLocks noChangeAspect="1"/>
          </p:cNvPicPr>
          <p:nvPr/>
        </p:nvPicPr>
        <p:blipFill>
          <a:blip r:embed="rId4"/>
          <a:stretch>
            <a:fillRect/>
          </a:stretch>
        </p:blipFill>
        <p:spPr>
          <a:xfrm>
            <a:off x="6267901" y="1470318"/>
            <a:ext cx="2381250" cy="581025"/>
          </a:xfrm>
          <a:prstGeom prst="rect">
            <a:avLst/>
          </a:prstGeom>
        </p:spPr>
      </p:pic>
      <p:pic>
        <p:nvPicPr>
          <p:cNvPr id="6" name="Picture 5"/>
          <p:cNvPicPr>
            <a:picLocks noChangeAspect="1"/>
          </p:cNvPicPr>
          <p:nvPr/>
        </p:nvPicPr>
        <p:blipFill>
          <a:blip r:embed="rId5"/>
          <a:stretch>
            <a:fillRect/>
          </a:stretch>
        </p:blipFill>
        <p:spPr>
          <a:xfrm>
            <a:off x="6386964" y="1841793"/>
            <a:ext cx="3590925" cy="838200"/>
          </a:xfrm>
          <a:prstGeom prst="rect">
            <a:avLst/>
          </a:prstGeom>
        </p:spPr>
      </p:pic>
      <p:pic>
        <p:nvPicPr>
          <p:cNvPr id="7" name="Picture 6"/>
          <p:cNvPicPr>
            <a:picLocks noChangeAspect="1"/>
          </p:cNvPicPr>
          <p:nvPr/>
        </p:nvPicPr>
        <p:blipFill>
          <a:blip r:embed="rId6"/>
          <a:stretch>
            <a:fillRect/>
          </a:stretch>
        </p:blipFill>
        <p:spPr>
          <a:xfrm>
            <a:off x="6386964" y="2587142"/>
            <a:ext cx="3771900" cy="781050"/>
          </a:xfrm>
          <a:prstGeom prst="rect">
            <a:avLst/>
          </a:prstGeom>
        </p:spPr>
      </p:pic>
      <p:pic>
        <p:nvPicPr>
          <p:cNvPr id="13" name="Picture 12"/>
          <p:cNvPicPr>
            <a:picLocks noChangeAspect="1"/>
          </p:cNvPicPr>
          <p:nvPr/>
        </p:nvPicPr>
        <p:blipFill>
          <a:blip r:embed="rId7"/>
          <a:stretch>
            <a:fillRect/>
          </a:stretch>
        </p:blipFill>
        <p:spPr>
          <a:xfrm>
            <a:off x="6325051" y="3368192"/>
            <a:ext cx="2266950" cy="2095500"/>
          </a:xfrm>
          <a:prstGeom prst="rect">
            <a:avLst/>
          </a:prstGeom>
        </p:spPr>
      </p:pic>
    </p:spTree>
    <p:extLst>
      <p:ext uri="{BB962C8B-B14F-4D97-AF65-F5344CB8AC3E}">
        <p14:creationId xmlns:p14="http://schemas.microsoft.com/office/powerpoint/2010/main" val="332574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Illustration</a:t>
            </a:r>
          </a:p>
        </p:txBody>
      </p:sp>
      <p:pic>
        <p:nvPicPr>
          <p:cNvPr id="4" name="Content Placeholder 3"/>
          <p:cNvPicPr>
            <a:picLocks noGrp="1" noChangeAspect="1"/>
          </p:cNvPicPr>
          <p:nvPr>
            <p:ph idx="1"/>
          </p:nvPr>
        </p:nvPicPr>
        <p:blipFill>
          <a:blip r:embed="rId3"/>
          <a:stretch>
            <a:fillRect/>
          </a:stretch>
        </p:blipFill>
        <p:spPr>
          <a:xfrm>
            <a:off x="3492636" y="2513816"/>
            <a:ext cx="5206726" cy="3917950"/>
          </a:xfrm>
          <a:prstGeom prst="rect">
            <a:avLst/>
          </a:prstGeom>
        </p:spPr>
      </p:pic>
      <p:pic>
        <p:nvPicPr>
          <p:cNvPr id="5" name="Picture 4"/>
          <p:cNvPicPr>
            <a:picLocks noChangeAspect="1"/>
          </p:cNvPicPr>
          <p:nvPr/>
        </p:nvPicPr>
        <p:blipFill>
          <a:blip r:embed="rId4"/>
          <a:stretch>
            <a:fillRect/>
          </a:stretch>
        </p:blipFill>
        <p:spPr>
          <a:xfrm>
            <a:off x="5405436" y="3188483"/>
            <a:ext cx="1381125" cy="361950"/>
          </a:xfrm>
          <a:prstGeom prst="rect">
            <a:avLst/>
          </a:prstGeom>
        </p:spPr>
      </p:pic>
      <p:pic>
        <p:nvPicPr>
          <p:cNvPr id="6" name="Picture 5"/>
          <p:cNvPicPr>
            <a:picLocks noChangeAspect="1"/>
          </p:cNvPicPr>
          <p:nvPr/>
        </p:nvPicPr>
        <p:blipFill>
          <a:blip r:embed="rId5"/>
          <a:stretch>
            <a:fillRect/>
          </a:stretch>
        </p:blipFill>
        <p:spPr>
          <a:xfrm>
            <a:off x="6453187" y="4824412"/>
            <a:ext cx="1571625" cy="333375"/>
          </a:xfrm>
          <a:prstGeom prst="rect">
            <a:avLst/>
          </a:prstGeom>
        </p:spPr>
      </p:pic>
    </p:spTree>
    <p:extLst>
      <p:ext uri="{BB962C8B-B14F-4D97-AF65-F5344CB8AC3E}">
        <p14:creationId xmlns:p14="http://schemas.microsoft.com/office/powerpoint/2010/main" val="71870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Googles AdWords</a:t>
            </a:r>
          </a:p>
        </p:txBody>
      </p:sp>
      <p:pic>
        <p:nvPicPr>
          <p:cNvPr id="4" name="Content Placeholder 3"/>
          <p:cNvPicPr>
            <a:picLocks noGrp="1" noChangeAspect="1"/>
          </p:cNvPicPr>
          <p:nvPr>
            <p:ph idx="1"/>
          </p:nvPr>
        </p:nvPicPr>
        <p:blipFill>
          <a:blip r:embed="rId2"/>
          <a:stretch>
            <a:fillRect/>
          </a:stretch>
        </p:blipFill>
        <p:spPr>
          <a:xfrm>
            <a:off x="819150" y="2637375"/>
            <a:ext cx="10553700" cy="2807213"/>
          </a:xfrm>
          <a:prstGeom prst="rect">
            <a:avLst/>
          </a:prstGeom>
        </p:spPr>
      </p:pic>
    </p:spTree>
    <p:extLst>
      <p:ext uri="{BB962C8B-B14F-4D97-AF65-F5344CB8AC3E}">
        <p14:creationId xmlns:p14="http://schemas.microsoft.com/office/powerpoint/2010/main" val="161929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p:cNvPicPr>
            <a:picLocks noChangeAspect="1"/>
          </p:cNvPicPr>
          <p:nvPr/>
        </p:nvPicPr>
        <p:blipFill>
          <a:blip r:embed="rId3"/>
          <a:stretch>
            <a:fillRect/>
          </a:stretch>
        </p:blipFill>
        <p:spPr>
          <a:xfrm>
            <a:off x="5603706" y="1633296"/>
            <a:ext cx="5638853" cy="3580671"/>
          </a:xfrm>
          <a:prstGeom prst="rect">
            <a:avLst/>
          </a:prstGeom>
        </p:spPr>
      </p:pic>
      <p:sp>
        <p:nvSpPr>
          <p:cNvPr id="2" name="Title 1"/>
          <p:cNvSpPr>
            <a:spLocks noGrp="1"/>
          </p:cNvSpPr>
          <p:nvPr>
            <p:ph type="title"/>
          </p:nvPr>
        </p:nvSpPr>
        <p:spPr>
          <a:xfrm>
            <a:off x="611960" y="1780688"/>
            <a:ext cx="3413084" cy="1559412"/>
          </a:xfrm>
        </p:spPr>
        <p:txBody>
          <a:bodyPr>
            <a:normAutofit/>
          </a:bodyPr>
          <a:lstStyle/>
          <a:p>
            <a:r>
              <a:rPr lang="en-US" sz="3200" dirty="0"/>
              <a:t>Application to Googles AdWords</a:t>
            </a:r>
          </a:p>
        </p:txBody>
      </p:sp>
    </p:spTree>
    <p:extLst>
      <p:ext uri="{BB962C8B-B14F-4D97-AF65-F5344CB8AC3E}">
        <p14:creationId xmlns:p14="http://schemas.microsoft.com/office/powerpoint/2010/main" val="73986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AdWords System</a:t>
            </a:r>
          </a:p>
        </p:txBody>
      </p:sp>
      <p:pic>
        <p:nvPicPr>
          <p:cNvPr id="4" name="PjOHTFRaBWA"/>
          <p:cNvPicPr>
            <a:picLocks noGrp="1" noRot="1" noChangeAspect="1"/>
          </p:cNvPicPr>
          <p:nvPr>
            <p:ph idx="1"/>
            <a:videoFile r:link="rId1"/>
          </p:nvPr>
        </p:nvPicPr>
        <p:blipFill>
          <a:blip r:embed="rId3"/>
          <a:stretch>
            <a:fillRect/>
          </a:stretch>
        </p:blipFill>
        <p:spPr>
          <a:xfrm>
            <a:off x="2555358" y="2350276"/>
            <a:ext cx="6811879" cy="3831682"/>
          </a:xfrm>
          <a:prstGeom prst="rect">
            <a:avLst/>
          </a:prstGeom>
        </p:spPr>
      </p:pic>
    </p:spTree>
    <p:extLst>
      <p:ext uri="{BB962C8B-B14F-4D97-AF65-F5344CB8AC3E}">
        <p14:creationId xmlns:p14="http://schemas.microsoft.com/office/powerpoint/2010/main" val="2643446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ounded 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389487" y="2000041"/>
            <a:ext cx="6048506" cy="2857918"/>
          </a:xfrm>
          <a:prstGeom prst="rect">
            <a:avLst/>
          </a:prstGeom>
        </p:spPr>
      </p:pic>
      <p:sp>
        <p:nvSpPr>
          <p:cNvPr id="2" name="Title 1"/>
          <p:cNvSpPr>
            <a:spLocks noGrp="1"/>
          </p:cNvSpPr>
          <p:nvPr>
            <p:ph type="title"/>
          </p:nvPr>
        </p:nvSpPr>
        <p:spPr>
          <a:xfrm>
            <a:off x="969659" y="2091453"/>
            <a:ext cx="3413084" cy="1559412"/>
          </a:xfrm>
        </p:spPr>
        <p:txBody>
          <a:bodyPr>
            <a:normAutofit/>
          </a:bodyPr>
          <a:lstStyle/>
          <a:p>
            <a:r>
              <a:rPr lang="en-US" sz="3200" dirty="0"/>
              <a:t>Model Setup</a:t>
            </a:r>
          </a:p>
        </p:txBody>
      </p:sp>
    </p:spTree>
    <p:extLst>
      <p:ext uri="{BB962C8B-B14F-4D97-AF65-F5344CB8AC3E}">
        <p14:creationId xmlns:p14="http://schemas.microsoft.com/office/powerpoint/2010/main" val="3310909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p:cNvPicPr>
            <a:picLocks noChangeAspect="1"/>
          </p:cNvPicPr>
          <p:nvPr/>
        </p:nvPicPr>
        <p:blipFill>
          <a:blip r:embed="rId3"/>
          <a:stretch>
            <a:fillRect/>
          </a:stretch>
        </p:blipFill>
        <p:spPr>
          <a:xfrm>
            <a:off x="5035950" y="2421023"/>
            <a:ext cx="6755580" cy="1672006"/>
          </a:xfrm>
          <a:prstGeom prst="rect">
            <a:avLst/>
          </a:prstGeom>
        </p:spPr>
      </p:pic>
      <p:sp>
        <p:nvSpPr>
          <p:cNvPr id="4" name="TextBox 3"/>
          <p:cNvSpPr txBox="1"/>
          <p:nvPr/>
        </p:nvSpPr>
        <p:spPr>
          <a:xfrm>
            <a:off x="322788" y="1513091"/>
            <a:ext cx="3991428"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If agent 3 wanted to move up by one position, it would have to bid at least b2, the bid of agent 2. </a:t>
            </a:r>
          </a:p>
          <a:p>
            <a:pPr marL="285750" indent="-285750">
              <a:lnSpc>
                <a:spcPct val="150000"/>
              </a:lnSpc>
              <a:buFont typeface="Arial" panose="020B0604020202020204" pitchFamily="34" charset="0"/>
              <a:buChar char="•"/>
            </a:pPr>
            <a:r>
              <a:rPr lang="en-US" dirty="0"/>
              <a:t>But if agent 2 wanted to move down by one position it would only have bid at least b4=p3, the bid of agent 4. </a:t>
            </a:r>
          </a:p>
          <a:p>
            <a:pPr>
              <a:lnSpc>
                <a:spcPct val="150000"/>
              </a:lnSpc>
            </a:pPr>
            <a:endParaRPr lang="en-US" dirty="0"/>
          </a:p>
        </p:txBody>
      </p:sp>
    </p:spTree>
    <p:extLst>
      <p:ext uri="{BB962C8B-B14F-4D97-AF65-F5344CB8AC3E}">
        <p14:creationId xmlns:p14="http://schemas.microsoft.com/office/powerpoint/2010/main" val="10339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Nash </a:t>
            </a:r>
            <a:r>
              <a:rPr lang="en-US" dirty="0" err="1"/>
              <a:t>Equilibirum</a:t>
            </a:r>
            <a:endParaRPr lang="en-US" dirty="0"/>
          </a:p>
        </p:txBody>
      </p:sp>
      <p:pic>
        <p:nvPicPr>
          <p:cNvPr id="4" name="Content Placeholder 3"/>
          <p:cNvPicPr>
            <a:picLocks noGrp="1" noChangeAspect="1"/>
          </p:cNvPicPr>
          <p:nvPr>
            <p:ph idx="1"/>
          </p:nvPr>
        </p:nvPicPr>
        <p:blipFill>
          <a:blip r:embed="rId3"/>
          <a:stretch>
            <a:fillRect/>
          </a:stretch>
        </p:blipFill>
        <p:spPr>
          <a:xfrm>
            <a:off x="2495550" y="2936081"/>
            <a:ext cx="7200900" cy="2209800"/>
          </a:xfrm>
          <a:prstGeom prst="rect">
            <a:avLst/>
          </a:prstGeom>
        </p:spPr>
      </p:pic>
    </p:spTree>
    <p:extLst>
      <p:ext uri="{BB962C8B-B14F-4D97-AF65-F5344CB8AC3E}">
        <p14:creationId xmlns:p14="http://schemas.microsoft.com/office/powerpoint/2010/main" val="242347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Nash </a:t>
            </a:r>
            <a:r>
              <a:rPr lang="en-US" dirty="0" err="1"/>
              <a:t>Equilibirum</a:t>
            </a:r>
            <a:endParaRPr lang="en-US" dirty="0"/>
          </a:p>
        </p:txBody>
      </p:sp>
      <p:pic>
        <p:nvPicPr>
          <p:cNvPr id="5" name="Content Placeholder 4"/>
          <p:cNvPicPr>
            <a:picLocks noGrp="1" noChangeAspect="1"/>
          </p:cNvPicPr>
          <p:nvPr>
            <p:ph idx="1"/>
          </p:nvPr>
        </p:nvPicPr>
        <p:blipFill>
          <a:blip r:embed="rId3"/>
          <a:stretch>
            <a:fillRect/>
          </a:stretch>
        </p:blipFill>
        <p:spPr>
          <a:xfrm>
            <a:off x="1766887" y="2878931"/>
            <a:ext cx="8658225" cy="2324100"/>
          </a:xfrm>
          <a:prstGeom prst="rect">
            <a:avLst/>
          </a:prstGeom>
        </p:spPr>
      </p:pic>
    </p:spTree>
    <p:extLst>
      <p:ext uri="{BB962C8B-B14F-4D97-AF65-F5344CB8AC3E}">
        <p14:creationId xmlns:p14="http://schemas.microsoft.com/office/powerpoint/2010/main" val="295682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p:cNvPicPr>
            <a:picLocks noChangeAspect="1"/>
          </p:cNvPicPr>
          <p:nvPr/>
        </p:nvPicPr>
        <p:blipFill>
          <a:blip r:embed="rId3"/>
          <a:stretch>
            <a:fillRect/>
          </a:stretch>
        </p:blipFill>
        <p:spPr>
          <a:xfrm>
            <a:off x="5603706" y="1929335"/>
            <a:ext cx="5638853" cy="2988592"/>
          </a:xfrm>
          <a:prstGeom prst="rect">
            <a:avLst/>
          </a:prstGeom>
        </p:spPr>
      </p:pic>
      <p:sp>
        <p:nvSpPr>
          <p:cNvPr id="2" name="Title 1"/>
          <p:cNvSpPr>
            <a:spLocks noGrp="1"/>
          </p:cNvSpPr>
          <p:nvPr>
            <p:ph type="title"/>
          </p:nvPr>
        </p:nvSpPr>
        <p:spPr>
          <a:xfrm>
            <a:off x="595085" y="1929335"/>
            <a:ext cx="3729599" cy="1942497"/>
          </a:xfrm>
        </p:spPr>
        <p:txBody>
          <a:bodyPr>
            <a:normAutofit/>
          </a:bodyPr>
          <a:lstStyle/>
          <a:p>
            <a:r>
              <a:rPr lang="en-US" sz="3200" dirty="0"/>
              <a:t>Facts of this model</a:t>
            </a:r>
          </a:p>
        </p:txBody>
      </p:sp>
    </p:spTree>
    <p:extLst>
      <p:ext uri="{BB962C8B-B14F-4D97-AF65-F5344CB8AC3E}">
        <p14:creationId xmlns:p14="http://schemas.microsoft.com/office/powerpoint/2010/main" val="396221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085" y="1929335"/>
            <a:ext cx="3729599" cy="1942497"/>
          </a:xfrm>
        </p:spPr>
        <p:txBody>
          <a:bodyPr>
            <a:normAutofit/>
          </a:bodyPr>
          <a:lstStyle/>
          <a:p>
            <a:r>
              <a:rPr lang="en-US" sz="3200" dirty="0"/>
              <a:t>Facts of this model</a:t>
            </a:r>
          </a:p>
        </p:txBody>
      </p:sp>
      <p:pic>
        <p:nvPicPr>
          <p:cNvPr id="4" name="Picture 3"/>
          <p:cNvPicPr>
            <a:picLocks noChangeAspect="1"/>
          </p:cNvPicPr>
          <p:nvPr/>
        </p:nvPicPr>
        <p:blipFill>
          <a:blip r:embed="rId3"/>
          <a:stretch>
            <a:fillRect/>
          </a:stretch>
        </p:blipFill>
        <p:spPr>
          <a:xfrm>
            <a:off x="5498410" y="1271823"/>
            <a:ext cx="3524250" cy="1133475"/>
          </a:xfrm>
          <a:prstGeom prst="rect">
            <a:avLst/>
          </a:prstGeom>
        </p:spPr>
      </p:pic>
      <p:pic>
        <p:nvPicPr>
          <p:cNvPr id="5" name="Picture 4"/>
          <p:cNvPicPr>
            <a:picLocks noChangeAspect="1"/>
          </p:cNvPicPr>
          <p:nvPr/>
        </p:nvPicPr>
        <p:blipFill>
          <a:blip r:embed="rId4"/>
          <a:stretch>
            <a:fillRect/>
          </a:stretch>
        </p:blipFill>
        <p:spPr>
          <a:xfrm>
            <a:off x="5498410" y="2718480"/>
            <a:ext cx="5830660" cy="2688346"/>
          </a:xfrm>
          <a:prstGeom prst="rect">
            <a:avLst/>
          </a:prstGeom>
        </p:spPr>
      </p:pic>
    </p:spTree>
    <p:extLst>
      <p:ext uri="{BB962C8B-B14F-4D97-AF65-F5344CB8AC3E}">
        <p14:creationId xmlns:p14="http://schemas.microsoft.com/office/powerpoint/2010/main" val="178395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p:cNvPicPr>
            <a:picLocks noChangeAspect="1"/>
          </p:cNvPicPr>
          <p:nvPr/>
        </p:nvPicPr>
        <p:blipFill>
          <a:blip r:embed="rId2"/>
          <a:stretch>
            <a:fillRect/>
          </a:stretch>
        </p:blipFill>
        <p:spPr>
          <a:xfrm>
            <a:off x="5298105" y="1933496"/>
            <a:ext cx="6231269" cy="2991008"/>
          </a:xfrm>
          <a:prstGeom prst="rect">
            <a:avLst/>
          </a:prstGeom>
        </p:spPr>
      </p:pic>
      <p:sp>
        <p:nvSpPr>
          <p:cNvPr id="11" name="Title 1"/>
          <p:cNvSpPr>
            <a:spLocks noGrp="1"/>
          </p:cNvSpPr>
          <p:nvPr>
            <p:ph type="title"/>
          </p:nvPr>
        </p:nvSpPr>
        <p:spPr>
          <a:xfrm>
            <a:off x="595085" y="1929335"/>
            <a:ext cx="3729599" cy="1942497"/>
          </a:xfrm>
        </p:spPr>
        <p:txBody>
          <a:bodyPr>
            <a:normAutofit/>
          </a:bodyPr>
          <a:lstStyle/>
          <a:p>
            <a:r>
              <a:rPr lang="en-US" sz="3200" dirty="0"/>
              <a:t>Facts of this model</a:t>
            </a:r>
          </a:p>
        </p:txBody>
      </p:sp>
    </p:spTree>
    <p:extLst>
      <p:ext uri="{BB962C8B-B14F-4D97-AF65-F5344CB8AC3E}">
        <p14:creationId xmlns:p14="http://schemas.microsoft.com/office/powerpoint/2010/main" val="1989852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779</TotalTime>
  <Words>705</Words>
  <Application>Microsoft Office PowerPoint</Application>
  <PresentationFormat>Widescreen</PresentationFormat>
  <Paragraphs>59</Paragraphs>
  <Slides>19</Slides>
  <Notes>10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2</vt:lpstr>
      <vt:lpstr>Quotable</vt:lpstr>
      <vt:lpstr>Google AdWords  and Generalized Second-Price Auction</vt:lpstr>
      <vt:lpstr>Google AdWords System</vt:lpstr>
      <vt:lpstr>Model Setup</vt:lpstr>
      <vt:lpstr>PowerPoint Presentation</vt:lpstr>
      <vt:lpstr>Nash Equilibirum</vt:lpstr>
      <vt:lpstr>Nash Equilibirum</vt:lpstr>
      <vt:lpstr>Facts of this model</vt:lpstr>
      <vt:lpstr>Facts of this model</vt:lpstr>
      <vt:lpstr>Facts of this model</vt:lpstr>
      <vt:lpstr>Facts of this model</vt:lpstr>
      <vt:lpstr>Facts of this model</vt:lpstr>
      <vt:lpstr>NE solution</vt:lpstr>
      <vt:lpstr>NE solution</vt:lpstr>
      <vt:lpstr>Logic of the bounds</vt:lpstr>
      <vt:lpstr>Facts of this model</vt:lpstr>
      <vt:lpstr>Bounds on values</vt:lpstr>
      <vt:lpstr>Graph Illustration</vt:lpstr>
      <vt:lpstr>Application to Googles AdWords</vt:lpstr>
      <vt:lpstr>Application to Googles AdWords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AdWords  and Generalized Second-Price Auction</dc:title>
  <dc:creator>Antony Yan</dc:creator>
  <cp:lastModifiedBy>Antony Yan</cp:lastModifiedBy>
  <cp:revision>28</cp:revision>
  <dcterms:created xsi:type="dcterms:W3CDTF">2016-04-28T04:15:21Z</dcterms:created>
  <dcterms:modified xsi:type="dcterms:W3CDTF">2016-04-28T17:14:38Z</dcterms:modified>
</cp:coreProperties>
</file>