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18febd22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18febd22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18febd22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18febd22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18febd22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18febd22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18febd22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18febd22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18febd22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18febd2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18febd22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18febd22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8febd22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8febd22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8febd22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8febd22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18febd22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18febd22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18febd22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18febd22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323e553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323e553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8febd2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8febd2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18febd22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18febd22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8febd22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8febd22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simislam/30-yrs-stock-market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Indices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Dzik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4294967295" type="body"/>
          </p:nvPr>
        </p:nvSpPr>
        <p:spPr>
          <a:xfrm>
            <a:off x="47925" y="4538400"/>
            <a:ext cx="9096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Metals</a:t>
            </a:r>
            <a:r>
              <a:rPr lang="en">
                <a:solidFill>
                  <a:schemeClr val="dk1"/>
                </a:solidFill>
              </a:rPr>
              <a:t> January 2003 - January 2023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38" y="0"/>
            <a:ext cx="7721174" cy="4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4294967295" type="body"/>
          </p:nvPr>
        </p:nvSpPr>
        <p:spPr>
          <a:xfrm>
            <a:off x="47925" y="4538400"/>
            <a:ext cx="9096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Treasury </a:t>
            </a:r>
            <a:r>
              <a:rPr lang="en">
                <a:solidFill>
                  <a:schemeClr val="dk1"/>
                </a:solidFill>
              </a:rPr>
              <a:t>January 2003 - January 2023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8" y="0"/>
            <a:ext cx="8723814" cy="4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 rot="-5400000">
            <a:off x="-2261700" y="2261625"/>
            <a:ext cx="5128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Distribution </a:t>
            </a:r>
            <a:r>
              <a:rPr lang="en">
                <a:solidFill>
                  <a:schemeClr val="dk1"/>
                </a:solidFill>
              </a:rPr>
              <a:t>January 2003 - January 2023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50" y="0"/>
            <a:ext cx="80286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Insight: The Penny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Pre-1982: 95% Copper and 5% Zinc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1982-Present: 2.5% Copper and 97.5% Zinc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However, the price of zinc has also been increasing over the years relative to the US Dollar.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has the price of the resources in a penny changed in relation to the penny's printed value of one cent?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(Disclaimer: Do not melt down pennies for their raw materials, it is illegal.)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stock market index that generated the most revenue from 2003-2023 was the Nasdaq which accrued an approximate 354% change in those 2 decades.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Stock Indices on average do not </a:t>
            </a:r>
            <a:r>
              <a:rPr lang="en">
                <a:solidFill>
                  <a:schemeClr val="dk1"/>
                </a:solidFill>
              </a:rPr>
              <a:t>perform</a:t>
            </a:r>
            <a:r>
              <a:rPr lang="en">
                <a:solidFill>
                  <a:schemeClr val="dk1"/>
                </a:solidFill>
              </a:rPr>
              <a:t> as well as most metals long-term, however, they </a:t>
            </a:r>
            <a:r>
              <a:rPr lang="en">
                <a:solidFill>
                  <a:schemeClr val="dk1"/>
                </a:solidFill>
              </a:rPr>
              <a:t>perform</a:t>
            </a:r>
            <a:r>
              <a:rPr lang="en">
                <a:solidFill>
                  <a:schemeClr val="dk1"/>
                </a:solidFill>
              </a:rPr>
              <a:t> better than most resources and treasuries.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was made using observations of two decades, more investigation is needed to confirm these claims.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What Stock Market Index has </a:t>
            </a:r>
            <a:r>
              <a:rPr lang="en" sz="1800">
                <a:solidFill>
                  <a:schemeClr val="dk1"/>
                </a:solidFill>
              </a:rPr>
              <a:t>performed</a:t>
            </a:r>
            <a:r>
              <a:rPr lang="en" sz="1800">
                <a:solidFill>
                  <a:schemeClr val="dk1"/>
                </a:solidFill>
              </a:rPr>
              <a:t> the best over the last 2 decades?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Are Indices worth buying over other types of stocks?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500" y="1995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99425"/>
            <a:ext cx="83568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Getting the Data</a:t>
            </a:r>
            <a:endParaRPr sz="4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5380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Data was sourced from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https://www.kaggle.com/datasets/asimislam/30-yrs-stock-market-data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Contained a CSV of 30 years of daily stock data.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Includes stock market indices, resources, metals, and treasury notes.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Initial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838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99425"/>
            <a:ext cx="83568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Exploring</a:t>
            </a:r>
            <a:r>
              <a:rPr lang="en" sz="4800"/>
              <a:t> </a:t>
            </a:r>
            <a:r>
              <a:rPr lang="en" sz="4800"/>
              <a:t>the Data</a:t>
            </a:r>
            <a:endParaRPr sz="4800"/>
          </a:p>
        </p:txBody>
      </p:sp>
      <p:sp>
        <p:nvSpPr>
          <p:cNvPr id="80" name="Google Shape;80;p17"/>
          <p:cNvSpPr/>
          <p:nvPr/>
        </p:nvSpPr>
        <p:spPr>
          <a:xfrm>
            <a:off x="6087425" y="3074800"/>
            <a:ext cx="2355000" cy="687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89600"/>
            <a:ext cx="5380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simplify: Find the % change between a beginning and ending date.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(((latest/</a:t>
            </a:r>
            <a:r>
              <a:rPr lang="en" sz="2400" u="sng">
                <a:solidFill>
                  <a:srgbClr val="FF0000"/>
                </a:solidFill>
              </a:rPr>
              <a:t>1.65</a:t>
            </a:r>
            <a:r>
              <a:rPr lang="en" sz="2400">
                <a:solidFill>
                  <a:schemeClr val="dk1"/>
                </a:solidFill>
              </a:rPr>
              <a:t>) / original) - 1)*100 = % change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Organize: Categorize stocks and sort the datasets in descending order.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078000" y="3055950"/>
            <a:ext cx="22326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Total Inflation Over 20 Year Gap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83" name="Google Shape;83;p17"/>
          <p:cNvCxnSpPr>
            <a:stCxn id="82" idx="1"/>
          </p:cNvCxnSpPr>
          <p:nvPr/>
        </p:nvCxnSpPr>
        <p:spPr>
          <a:xfrm rot="10800000">
            <a:off x="2112000" y="2669850"/>
            <a:ext cx="3966000" cy="72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Cleaned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622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025" y="152400"/>
            <a:ext cx="2324100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525" y="152400"/>
            <a:ext cx="20764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3525" y="2076450"/>
            <a:ext cx="29432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4294967295" type="body"/>
          </p:nvPr>
        </p:nvSpPr>
        <p:spPr>
          <a:xfrm>
            <a:off x="47925" y="4538400"/>
            <a:ext cx="9096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Stock Market Indices January 2003 - January 2023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98" y="0"/>
            <a:ext cx="7626214" cy="4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4294967295" type="body"/>
          </p:nvPr>
        </p:nvSpPr>
        <p:spPr>
          <a:xfrm>
            <a:off x="47925" y="4538400"/>
            <a:ext cx="9096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Resources </a:t>
            </a:r>
            <a:r>
              <a:rPr lang="en">
                <a:solidFill>
                  <a:schemeClr val="dk1"/>
                </a:solidFill>
              </a:rPr>
              <a:t>January 2003 - January 2023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628" y="0"/>
            <a:ext cx="6156745" cy="45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