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9076-4FBA-4B70-A783-148222572B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6049A-C669-4EC3-9E18-4FA46C7FF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6A01E1-0CA7-4808-A824-6A7631EE8C98}"/>
              </a:ext>
            </a:extLst>
          </p:cNvPr>
          <p:cNvSpPr>
            <a:spLocks noGrp="1"/>
          </p:cNvSpPr>
          <p:nvPr>
            <p:ph type="dt" sz="half" idx="10"/>
          </p:nvPr>
        </p:nvSpPr>
        <p:spPr/>
        <p:txBody>
          <a:bodyPr/>
          <a:lstStyle/>
          <a:p>
            <a:fld id="{0AB40213-5084-43E5-B24A-40DA3D61C78A}" type="datetimeFigureOut">
              <a:rPr lang="en-US" smtClean="0"/>
              <a:t>3/4/2021</a:t>
            </a:fld>
            <a:endParaRPr lang="en-US"/>
          </a:p>
        </p:txBody>
      </p:sp>
      <p:sp>
        <p:nvSpPr>
          <p:cNvPr id="5" name="Footer Placeholder 4">
            <a:extLst>
              <a:ext uri="{FF2B5EF4-FFF2-40B4-BE49-F238E27FC236}">
                <a16:creationId xmlns:a16="http://schemas.microsoft.com/office/drawing/2014/main" id="{F7E1A0BD-3E7E-411E-BE7F-711DB622A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D4AA3-F01E-40F7-9110-90938BB51953}"/>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01506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738A-B828-48C5-86A3-284D6F539B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D90E16-6500-4FAE-8164-3A8F98703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9FE26-2273-4383-B03F-F4C9680739B8}"/>
              </a:ext>
            </a:extLst>
          </p:cNvPr>
          <p:cNvSpPr>
            <a:spLocks noGrp="1"/>
          </p:cNvSpPr>
          <p:nvPr>
            <p:ph type="dt" sz="half" idx="10"/>
          </p:nvPr>
        </p:nvSpPr>
        <p:spPr/>
        <p:txBody>
          <a:bodyPr/>
          <a:lstStyle/>
          <a:p>
            <a:fld id="{0AB40213-5084-43E5-B24A-40DA3D61C78A}" type="datetimeFigureOut">
              <a:rPr lang="en-US" smtClean="0"/>
              <a:t>3/4/2021</a:t>
            </a:fld>
            <a:endParaRPr lang="en-US"/>
          </a:p>
        </p:txBody>
      </p:sp>
      <p:sp>
        <p:nvSpPr>
          <p:cNvPr id="5" name="Footer Placeholder 4">
            <a:extLst>
              <a:ext uri="{FF2B5EF4-FFF2-40B4-BE49-F238E27FC236}">
                <a16:creationId xmlns:a16="http://schemas.microsoft.com/office/drawing/2014/main" id="{D4A23B63-CF0C-487C-8F8E-23FF98249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12473-B261-4BBA-A907-13C17EB0CB5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59789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B4EDB-59EB-40B8-94FD-BB7A097F8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3B590-9486-4317-8A1B-EECBBB6DC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1A104-8B23-44E6-8447-483F83C43915}"/>
              </a:ext>
            </a:extLst>
          </p:cNvPr>
          <p:cNvSpPr>
            <a:spLocks noGrp="1"/>
          </p:cNvSpPr>
          <p:nvPr>
            <p:ph type="dt" sz="half" idx="10"/>
          </p:nvPr>
        </p:nvSpPr>
        <p:spPr/>
        <p:txBody>
          <a:bodyPr/>
          <a:lstStyle/>
          <a:p>
            <a:fld id="{0AB40213-5084-43E5-B24A-40DA3D61C78A}" type="datetimeFigureOut">
              <a:rPr lang="en-US" smtClean="0"/>
              <a:t>3/4/2021</a:t>
            </a:fld>
            <a:endParaRPr lang="en-US"/>
          </a:p>
        </p:txBody>
      </p:sp>
      <p:sp>
        <p:nvSpPr>
          <p:cNvPr id="5" name="Footer Placeholder 4">
            <a:extLst>
              <a:ext uri="{FF2B5EF4-FFF2-40B4-BE49-F238E27FC236}">
                <a16:creationId xmlns:a16="http://schemas.microsoft.com/office/drawing/2014/main" id="{1FF5564E-F21F-467B-A944-0B7995A7B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AB95A-EB5D-46E7-AAC7-990382443FEF}"/>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19825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01C4-CC0A-410C-8F1D-34F464316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E4B57-ECC9-48D8-8BEA-0824BAA70F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84030-DFE9-4797-9BF6-371744917C9A}"/>
              </a:ext>
            </a:extLst>
          </p:cNvPr>
          <p:cNvSpPr>
            <a:spLocks noGrp="1"/>
          </p:cNvSpPr>
          <p:nvPr>
            <p:ph type="dt" sz="half" idx="10"/>
          </p:nvPr>
        </p:nvSpPr>
        <p:spPr/>
        <p:txBody>
          <a:bodyPr/>
          <a:lstStyle/>
          <a:p>
            <a:fld id="{0AB40213-5084-43E5-B24A-40DA3D61C78A}" type="datetimeFigureOut">
              <a:rPr lang="en-US" smtClean="0"/>
              <a:t>3/4/2021</a:t>
            </a:fld>
            <a:endParaRPr lang="en-US"/>
          </a:p>
        </p:txBody>
      </p:sp>
      <p:sp>
        <p:nvSpPr>
          <p:cNvPr id="5" name="Footer Placeholder 4">
            <a:extLst>
              <a:ext uri="{FF2B5EF4-FFF2-40B4-BE49-F238E27FC236}">
                <a16:creationId xmlns:a16="http://schemas.microsoft.com/office/drawing/2014/main" id="{3011899A-F962-49F3-B84F-B6CA9F1B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5116-F5E7-4A1B-B2FF-C5F1B6D7664D}"/>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2706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36AC-E29D-46EC-8E1C-9B10EE8B7A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69367-CEFD-4629-BFAE-34B767B0C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2E1A27-E01D-4496-A128-AEAA391A8651}"/>
              </a:ext>
            </a:extLst>
          </p:cNvPr>
          <p:cNvSpPr>
            <a:spLocks noGrp="1"/>
          </p:cNvSpPr>
          <p:nvPr>
            <p:ph type="dt" sz="half" idx="10"/>
          </p:nvPr>
        </p:nvSpPr>
        <p:spPr/>
        <p:txBody>
          <a:bodyPr/>
          <a:lstStyle/>
          <a:p>
            <a:fld id="{0AB40213-5084-43E5-B24A-40DA3D61C78A}" type="datetimeFigureOut">
              <a:rPr lang="en-US" smtClean="0"/>
              <a:t>3/4/2021</a:t>
            </a:fld>
            <a:endParaRPr lang="en-US"/>
          </a:p>
        </p:txBody>
      </p:sp>
      <p:sp>
        <p:nvSpPr>
          <p:cNvPr id="5" name="Footer Placeholder 4">
            <a:extLst>
              <a:ext uri="{FF2B5EF4-FFF2-40B4-BE49-F238E27FC236}">
                <a16:creationId xmlns:a16="http://schemas.microsoft.com/office/drawing/2014/main" id="{824D531B-21E3-4647-A61E-1CAE2ACBA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2DED1-C55F-4C1C-B58D-B34B1F29414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719636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B33B-2849-4AD9-904C-1E7B18DBF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3F3EC-9F27-4D84-B4DC-BEA5F467B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F54990-64F7-4A5B-8DA3-D9DA47C29E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C3C6D-FBCA-4723-9C36-568609AC8709}"/>
              </a:ext>
            </a:extLst>
          </p:cNvPr>
          <p:cNvSpPr>
            <a:spLocks noGrp="1"/>
          </p:cNvSpPr>
          <p:nvPr>
            <p:ph type="dt" sz="half" idx="10"/>
          </p:nvPr>
        </p:nvSpPr>
        <p:spPr/>
        <p:txBody>
          <a:bodyPr/>
          <a:lstStyle/>
          <a:p>
            <a:fld id="{0AB40213-5084-43E5-B24A-40DA3D61C78A}" type="datetimeFigureOut">
              <a:rPr lang="en-US" smtClean="0"/>
              <a:t>3/4/2021</a:t>
            </a:fld>
            <a:endParaRPr lang="en-US"/>
          </a:p>
        </p:txBody>
      </p:sp>
      <p:sp>
        <p:nvSpPr>
          <p:cNvPr id="6" name="Footer Placeholder 5">
            <a:extLst>
              <a:ext uri="{FF2B5EF4-FFF2-40B4-BE49-F238E27FC236}">
                <a16:creationId xmlns:a16="http://schemas.microsoft.com/office/drawing/2014/main" id="{0384A0D1-AE96-4E59-A1B8-D203B1F19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DF7DA-3070-4145-A4BF-7E8A5EC2349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423865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F065-42B1-42AF-9F7D-5AA041DAF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791C7-7539-4ED2-AE54-5A866A151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A74CF-7C06-4EEC-BEBA-2CA7BAB94F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AF0C77-D99F-45B6-9BF8-7DCD98EF07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12974-2831-40E3-93CB-B03890915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F52083-A895-4C8F-8F31-6D629E93268E}"/>
              </a:ext>
            </a:extLst>
          </p:cNvPr>
          <p:cNvSpPr>
            <a:spLocks noGrp="1"/>
          </p:cNvSpPr>
          <p:nvPr>
            <p:ph type="dt" sz="half" idx="10"/>
          </p:nvPr>
        </p:nvSpPr>
        <p:spPr/>
        <p:txBody>
          <a:bodyPr/>
          <a:lstStyle/>
          <a:p>
            <a:fld id="{0AB40213-5084-43E5-B24A-40DA3D61C78A}" type="datetimeFigureOut">
              <a:rPr lang="en-US" smtClean="0"/>
              <a:t>3/4/2021</a:t>
            </a:fld>
            <a:endParaRPr lang="en-US"/>
          </a:p>
        </p:txBody>
      </p:sp>
      <p:sp>
        <p:nvSpPr>
          <p:cNvPr id="8" name="Footer Placeholder 7">
            <a:extLst>
              <a:ext uri="{FF2B5EF4-FFF2-40B4-BE49-F238E27FC236}">
                <a16:creationId xmlns:a16="http://schemas.microsoft.com/office/drawing/2014/main" id="{09698140-0959-4C3E-A890-8C3965B45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1680B-B464-47AC-B432-2BCCBF18E671}"/>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63606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32B5-8E06-4B7C-BFD0-395A4DBA5D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06EB5-F82D-4DF8-80F5-FC90667FB0FC}"/>
              </a:ext>
            </a:extLst>
          </p:cNvPr>
          <p:cNvSpPr>
            <a:spLocks noGrp="1"/>
          </p:cNvSpPr>
          <p:nvPr>
            <p:ph type="dt" sz="half" idx="10"/>
          </p:nvPr>
        </p:nvSpPr>
        <p:spPr/>
        <p:txBody>
          <a:bodyPr/>
          <a:lstStyle/>
          <a:p>
            <a:fld id="{0AB40213-5084-43E5-B24A-40DA3D61C78A}" type="datetimeFigureOut">
              <a:rPr lang="en-US" smtClean="0"/>
              <a:t>3/4/2021</a:t>
            </a:fld>
            <a:endParaRPr lang="en-US"/>
          </a:p>
        </p:txBody>
      </p:sp>
      <p:sp>
        <p:nvSpPr>
          <p:cNvPr id="4" name="Footer Placeholder 3">
            <a:extLst>
              <a:ext uri="{FF2B5EF4-FFF2-40B4-BE49-F238E27FC236}">
                <a16:creationId xmlns:a16="http://schemas.microsoft.com/office/drawing/2014/main" id="{F7FEE1AE-977E-409F-93C5-7C39BA924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0BC34A-AE8F-431F-BCB3-937A2F7EF4D6}"/>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77244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37EA8-2825-4E7D-ABC4-D812827F3BB8}"/>
              </a:ext>
            </a:extLst>
          </p:cNvPr>
          <p:cNvSpPr>
            <a:spLocks noGrp="1"/>
          </p:cNvSpPr>
          <p:nvPr>
            <p:ph type="dt" sz="half" idx="10"/>
          </p:nvPr>
        </p:nvSpPr>
        <p:spPr/>
        <p:txBody>
          <a:bodyPr/>
          <a:lstStyle/>
          <a:p>
            <a:fld id="{0AB40213-5084-43E5-B24A-40DA3D61C78A}" type="datetimeFigureOut">
              <a:rPr lang="en-US" smtClean="0"/>
              <a:t>3/4/2021</a:t>
            </a:fld>
            <a:endParaRPr lang="en-US"/>
          </a:p>
        </p:txBody>
      </p:sp>
      <p:sp>
        <p:nvSpPr>
          <p:cNvPr id="3" name="Footer Placeholder 2">
            <a:extLst>
              <a:ext uri="{FF2B5EF4-FFF2-40B4-BE49-F238E27FC236}">
                <a16:creationId xmlns:a16="http://schemas.microsoft.com/office/drawing/2014/main" id="{D450E16D-9557-46DB-BCE5-1A382029DB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07F47-7488-44C3-94C1-30B7A757933E}"/>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33231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D3BA-3EB1-4143-98EC-3AE11905E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7A5DC-99DA-4BB4-AFD2-C7B1D4684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0C1CF6-F6EE-4C01-B25B-DADD3B67F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8D872-C8BE-41C1-95F8-195AB13B0840}"/>
              </a:ext>
            </a:extLst>
          </p:cNvPr>
          <p:cNvSpPr>
            <a:spLocks noGrp="1"/>
          </p:cNvSpPr>
          <p:nvPr>
            <p:ph type="dt" sz="half" idx="10"/>
          </p:nvPr>
        </p:nvSpPr>
        <p:spPr/>
        <p:txBody>
          <a:bodyPr/>
          <a:lstStyle/>
          <a:p>
            <a:fld id="{0AB40213-5084-43E5-B24A-40DA3D61C78A}" type="datetimeFigureOut">
              <a:rPr lang="en-US" smtClean="0"/>
              <a:t>3/4/2021</a:t>
            </a:fld>
            <a:endParaRPr lang="en-US"/>
          </a:p>
        </p:txBody>
      </p:sp>
      <p:sp>
        <p:nvSpPr>
          <p:cNvPr id="6" name="Footer Placeholder 5">
            <a:extLst>
              <a:ext uri="{FF2B5EF4-FFF2-40B4-BE49-F238E27FC236}">
                <a16:creationId xmlns:a16="http://schemas.microsoft.com/office/drawing/2014/main" id="{3B22325D-BDA6-4186-BD9B-01162C36D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65E77-0B27-4E8B-B6F9-4B6D3BFEFB62}"/>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36397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04EC-FC48-47AF-ADBB-1DAD6D035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36DA31-9154-41F3-A524-EA4810D71C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19F12-BF33-425E-9641-A200ABCF9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E5388-CE70-4AC7-9F66-B88A29ACEE03}"/>
              </a:ext>
            </a:extLst>
          </p:cNvPr>
          <p:cNvSpPr>
            <a:spLocks noGrp="1"/>
          </p:cNvSpPr>
          <p:nvPr>
            <p:ph type="dt" sz="half" idx="10"/>
          </p:nvPr>
        </p:nvSpPr>
        <p:spPr/>
        <p:txBody>
          <a:bodyPr/>
          <a:lstStyle/>
          <a:p>
            <a:fld id="{0AB40213-5084-43E5-B24A-40DA3D61C78A}" type="datetimeFigureOut">
              <a:rPr lang="en-US" smtClean="0"/>
              <a:t>3/4/2021</a:t>
            </a:fld>
            <a:endParaRPr lang="en-US"/>
          </a:p>
        </p:txBody>
      </p:sp>
      <p:sp>
        <p:nvSpPr>
          <p:cNvPr id="6" name="Footer Placeholder 5">
            <a:extLst>
              <a:ext uri="{FF2B5EF4-FFF2-40B4-BE49-F238E27FC236}">
                <a16:creationId xmlns:a16="http://schemas.microsoft.com/office/drawing/2014/main" id="{DB7C737D-6A28-40EA-B353-771914045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3A203-BA60-4889-B529-5C4B7BBD6868}"/>
              </a:ext>
            </a:extLst>
          </p:cNvPr>
          <p:cNvSpPr>
            <a:spLocks noGrp="1"/>
          </p:cNvSpPr>
          <p:nvPr>
            <p:ph type="sldNum" sz="quarter" idx="12"/>
          </p:nvPr>
        </p:nvSpPr>
        <p:spPr/>
        <p:txBody>
          <a:bodyPr/>
          <a:lstStyle/>
          <a:p>
            <a:fld id="{D5C1D214-14E4-4874-90EB-9603C2330B1A}" type="slidenum">
              <a:rPr lang="en-US" smtClean="0"/>
              <a:t>‹#›</a:t>
            </a:fld>
            <a:endParaRPr lang="en-US"/>
          </a:p>
        </p:txBody>
      </p:sp>
    </p:spTree>
    <p:extLst>
      <p:ext uri="{BB962C8B-B14F-4D97-AF65-F5344CB8AC3E}">
        <p14:creationId xmlns:p14="http://schemas.microsoft.com/office/powerpoint/2010/main" val="299341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CF75B-A6D2-4206-A112-923F7428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B553DB-FB68-49F1-8924-8AC7C8980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50337-C865-4E30-8BB2-0394DC057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40213-5084-43E5-B24A-40DA3D61C78A}" type="datetimeFigureOut">
              <a:rPr lang="en-US" smtClean="0"/>
              <a:t>3/4/2021</a:t>
            </a:fld>
            <a:endParaRPr lang="en-US"/>
          </a:p>
        </p:txBody>
      </p:sp>
      <p:sp>
        <p:nvSpPr>
          <p:cNvPr id="5" name="Footer Placeholder 4">
            <a:extLst>
              <a:ext uri="{FF2B5EF4-FFF2-40B4-BE49-F238E27FC236}">
                <a16:creationId xmlns:a16="http://schemas.microsoft.com/office/drawing/2014/main" id="{2CFD9E0E-A47D-4875-81B0-97310DEFCD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BA8D5-D42B-41D0-9855-D1B1B40CC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1D214-14E4-4874-90EB-9603C2330B1A}" type="slidenum">
              <a:rPr lang="en-US" smtClean="0"/>
              <a:t>‹#›</a:t>
            </a:fld>
            <a:endParaRPr lang="en-US"/>
          </a:p>
        </p:txBody>
      </p:sp>
    </p:spTree>
    <p:extLst>
      <p:ext uri="{BB962C8B-B14F-4D97-AF65-F5344CB8AC3E}">
        <p14:creationId xmlns:p14="http://schemas.microsoft.com/office/powerpoint/2010/main" val="2773416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BD22-3F5A-4C0D-A62C-437D9C27469F}"/>
              </a:ext>
            </a:extLst>
          </p:cNvPr>
          <p:cNvSpPr>
            <a:spLocks noGrp="1"/>
          </p:cNvSpPr>
          <p:nvPr>
            <p:ph type="title"/>
          </p:nvPr>
        </p:nvSpPr>
        <p:spPr>
          <a:xfrm>
            <a:off x="3365864" y="13953"/>
            <a:ext cx="5477691" cy="1325563"/>
          </a:xfrm>
        </p:spPr>
        <p:txBody>
          <a:bodyPr/>
          <a:lstStyle/>
          <a:p>
            <a:pPr algn="ctr"/>
            <a:r>
              <a:rPr lang="en-US" dirty="0"/>
              <a:t>Deception Detective</a:t>
            </a:r>
            <a:br>
              <a:rPr lang="en-US" dirty="0"/>
            </a:br>
            <a:r>
              <a:rPr lang="en-US" dirty="0"/>
              <a:t>Fact-Checker</a:t>
            </a:r>
          </a:p>
        </p:txBody>
      </p:sp>
      <p:sp>
        <p:nvSpPr>
          <p:cNvPr id="3" name="Content Placeholder 2">
            <a:extLst>
              <a:ext uri="{FF2B5EF4-FFF2-40B4-BE49-F238E27FC236}">
                <a16:creationId xmlns:a16="http://schemas.microsoft.com/office/drawing/2014/main" id="{5D371D57-3C84-418A-8097-1E1E8B6A7427}"/>
              </a:ext>
            </a:extLst>
          </p:cNvPr>
          <p:cNvSpPr>
            <a:spLocks noGrp="1"/>
          </p:cNvSpPr>
          <p:nvPr>
            <p:ph sz="half" idx="1"/>
          </p:nvPr>
        </p:nvSpPr>
        <p:spPr>
          <a:xfrm>
            <a:off x="396243" y="684794"/>
            <a:ext cx="3657600" cy="1527183"/>
          </a:xfrm>
          <a:ln>
            <a:solidFill>
              <a:schemeClr val="tx1"/>
            </a:solidFill>
          </a:ln>
        </p:spPr>
        <p:txBody>
          <a:bodyPr>
            <a:normAutofit/>
          </a:bodyPr>
          <a:lstStyle/>
          <a:p>
            <a:pPr marL="0" indent="0">
              <a:buNone/>
            </a:pPr>
            <a:r>
              <a:rPr lang="en-US" sz="1800" dirty="0">
                <a:ln>
                  <a:solidFill>
                    <a:schemeClr val="tx1"/>
                  </a:solidFill>
                </a:ln>
              </a:rPr>
              <a:t>Challenges: </a:t>
            </a:r>
          </a:p>
          <a:p>
            <a:r>
              <a:rPr lang="en-US" sz="1800" dirty="0">
                <a:ln>
                  <a:solidFill>
                    <a:schemeClr val="tx1"/>
                  </a:solidFill>
                </a:ln>
              </a:rPr>
              <a:t>What source to check facts against</a:t>
            </a:r>
          </a:p>
          <a:p>
            <a:r>
              <a:rPr lang="en-US" sz="1800" dirty="0">
                <a:ln>
                  <a:solidFill>
                    <a:schemeClr val="tx1"/>
                  </a:solidFill>
                </a:ln>
              </a:rPr>
              <a:t>Natural language complexity</a:t>
            </a:r>
          </a:p>
          <a:p>
            <a:r>
              <a:rPr lang="en-US" sz="1800" dirty="0">
                <a:ln>
                  <a:solidFill>
                    <a:schemeClr val="tx1"/>
                  </a:solidFill>
                </a:ln>
              </a:rPr>
              <a:t>Etc.</a:t>
            </a:r>
          </a:p>
        </p:txBody>
      </p:sp>
      <p:sp>
        <p:nvSpPr>
          <p:cNvPr id="6" name="Content Placeholder 2">
            <a:extLst>
              <a:ext uri="{FF2B5EF4-FFF2-40B4-BE49-F238E27FC236}">
                <a16:creationId xmlns:a16="http://schemas.microsoft.com/office/drawing/2014/main" id="{36ABE17C-493E-4D75-A036-BB56818F59AF}"/>
              </a:ext>
            </a:extLst>
          </p:cNvPr>
          <p:cNvSpPr txBox="1">
            <a:spLocks/>
          </p:cNvSpPr>
          <p:nvPr/>
        </p:nvSpPr>
        <p:spPr>
          <a:xfrm>
            <a:off x="4267200" y="1246455"/>
            <a:ext cx="3657600" cy="183637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n>
                  <a:solidFill>
                    <a:schemeClr val="tx1"/>
                  </a:solidFill>
                </a:ln>
              </a:rPr>
              <a:t>Team:</a:t>
            </a:r>
          </a:p>
          <a:p>
            <a:r>
              <a:rPr lang="en-US" sz="1800" dirty="0">
                <a:ln>
                  <a:solidFill>
                    <a:schemeClr val="tx1"/>
                  </a:solidFill>
                </a:ln>
              </a:rPr>
              <a:t>Andrew </a:t>
            </a:r>
            <a:r>
              <a:rPr lang="en-US" sz="1800" dirty="0" err="1">
                <a:ln>
                  <a:solidFill>
                    <a:schemeClr val="tx1"/>
                  </a:solidFill>
                </a:ln>
              </a:rPr>
              <a:t>Nease</a:t>
            </a:r>
            <a:endParaRPr lang="en-US" sz="1800" dirty="0">
              <a:ln>
                <a:solidFill>
                  <a:schemeClr val="tx1"/>
                </a:solidFill>
              </a:ln>
            </a:endParaRPr>
          </a:p>
          <a:p>
            <a:r>
              <a:rPr lang="en-US" sz="1800" dirty="0" err="1">
                <a:ln>
                  <a:solidFill>
                    <a:schemeClr val="tx1"/>
                  </a:solidFill>
                </a:ln>
              </a:rPr>
              <a:t>Lando</a:t>
            </a:r>
            <a:r>
              <a:rPr lang="en-US" sz="1800" dirty="0">
                <a:ln>
                  <a:solidFill>
                    <a:schemeClr val="tx1"/>
                  </a:solidFill>
                </a:ln>
              </a:rPr>
              <a:t> Slack</a:t>
            </a:r>
          </a:p>
          <a:p>
            <a:r>
              <a:rPr lang="en-US" sz="1800" dirty="0">
                <a:ln>
                  <a:solidFill>
                    <a:schemeClr val="tx1"/>
                  </a:solidFill>
                </a:ln>
              </a:rPr>
              <a:t>Daniel Wood</a:t>
            </a:r>
          </a:p>
          <a:p>
            <a:pPr marL="0" indent="0">
              <a:buNone/>
            </a:pPr>
            <a:r>
              <a:rPr lang="en-US" sz="1800" dirty="0">
                <a:ln>
                  <a:solidFill>
                    <a:schemeClr val="tx1"/>
                  </a:solidFill>
                </a:ln>
              </a:rPr>
              <a:t>Advisor: Prof. </a:t>
            </a:r>
            <a:r>
              <a:rPr lang="en-US" sz="1800" dirty="0" err="1">
                <a:ln>
                  <a:solidFill>
                    <a:schemeClr val="tx1"/>
                  </a:solidFill>
                </a:ln>
              </a:rPr>
              <a:t>Yiming</a:t>
            </a:r>
            <a:r>
              <a:rPr lang="en-US" sz="1800" dirty="0">
                <a:ln>
                  <a:solidFill>
                    <a:schemeClr val="tx1"/>
                  </a:solidFill>
                </a:ln>
              </a:rPr>
              <a:t> Hu</a:t>
            </a:r>
          </a:p>
        </p:txBody>
      </p:sp>
      <p:sp>
        <p:nvSpPr>
          <p:cNvPr id="7" name="Content Placeholder 2">
            <a:extLst>
              <a:ext uri="{FF2B5EF4-FFF2-40B4-BE49-F238E27FC236}">
                <a16:creationId xmlns:a16="http://schemas.microsoft.com/office/drawing/2014/main" id="{3B77DE81-60C6-49AD-A8CF-37A9A8114800}"/>
              </a:ext>
            </a:extLst>
          </p:cNvPr>
          <p:cNvSpPr txBox="1">
            <a:spLocks/>
          </p:cNvSpPr>
          <p:nvPr/>
        </p:nvSpPr>
        <p:spPr>
          <a:xfrm>
            <a:off x="8155577" y="684798"/>
            <a:ext cx="3657600" cy="530169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ln>
                  <a:solidFill>
                    <a:schemeClr val="tx1"/>
                  </a:solidFill>
                </a:ln>
              </a:rPr>
              <a:t>Todo</a:t>
            </a:r>
            <a:r>
              <a:rPr lang="en-US" dirty="0">
                <a:ln>
                  <a:solidFill>
                    <a:schemeClr val="tx1"/>
                  </a:solidFill>
                </a:ln>
              </a:rPr>
              <a:t>: add screenshots of web extension activation and results page (with captions for each)</a:t>
            </a:r>
          </a:p>
        </p:txBody>
      </p:sp>
      <p:sp>
        <p:nvSpPr>
          <p:cNvPr id="8" name="Content Placeholder 2">
            <a:extLst>
              <a:ext uri="{FF2B5EF4-FFF2-40B4-BE49-F238E27FC236}">
                <a16:creationId xmlns:a16="http://schemas.microsoft.com/office/drawing/2014/main" id="{96F712D3-17A2-4505-9B31-67C72FE9C931}"/>
              </a:ext>
            </a:extLst>
          </p:cNvPr>
          <p:cNvSpPr txBox="1">
            <a:spLocks/>
          </p:cNvSpPr>
          <p:nvPr/>
        </p:nvSpPr>
        <p:spPr>
          <a:xfrm>
            <a:off x="4267200" y="3199754"/>
            <a:ext cx="3657600" cy="84102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n>
                  <a:solidFill>
                    <a:schemeClr val="tx1"/>
                  </a:solidFill>
                </a:ln>
              </a:rPr>
              <a:t>Overview: Our tool enables user to quickly and accurately fact check all or some of the text on a webpage </a:t>
            </a:r>
          </a:p>
        </p:txBody>
      </p:sp>
      <p:sp>
        <p:nvSpPr>
          <p:cNvPr id="9" name="Content Placeholder 2">
            <a:extLst>
              <a:ext uri="{FF2B5EF4-FFF2-40B4-BE49-F238E27FC236}">
                <a16:creationId xmlns:a16="http://schemas.microsoft.com/office/drawing/2014/main" id="{F3C090B5-41FA-48EB-A679-32EC12B532D7}"/>
              </a:ext>
            </a:extLst>
          </p:cNvPr>
          <p:cNvSpPr txBox="1">
            <a:spLocks/>
          </p:cNvSpPr>
          <p:nvPr/>
        </p:nvSpPr>
        <p:spPr>
          <a:xfrm>
            <a:off x="4267200" y="4161404"/>
            <a:ext cx="3657600" cy="182509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n>
                  <a:solidFill>
                    <a:schemeClr val="tx1"/>
                  </a:solidFill>
                </a:ln>
              </a:rPr>
              <a:t>Purpose: We want to enable anyone to be able to fact-check content on the web with as little effort as possible. By doing so, we encourage users to verify anything they read online. This will ideally limit the spread of misinformation online.</a:t>
            </a:r>
          </a:p>
        </p:txBody>
      </p:sp>
      <p:sp>
        <p:nvSpPr>
          <p:cNvPr id="10" name="Content Placeholder 2">
            <a:extLst>
              <a:ext uri="{FF2B5EF4-FFF2-40B4-BE49-F238E27FC236}">
                <a16:creationId xmlns:a16="http://schemas.microsoft.com/office/drawing/2014/main" id="{72B6592E-0F5C-4E07-A234-418F2856DA51}"/>
              </a:ext>
            </a:extLst>
          </p:cNvPr>
          <p:cNvSpPr txBox="1">
            <a:spLocks/>
          </p:cNvSpPr>
          <p:nvPr/>
        </p:nvSpPr>
        <p:spPr>
          <a:xfrm>
            <a:off x="396243" y="2319242"/>
            <a:ext cx="3657600" cy="2714312"/>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n>
                  <a:solidFill>
                    <a:schemeClr val="tx1"/>
                  </a:solidFill>
                </a:ln>
              </a:rPr>
              <a:t>Design:</a:t>
            </a:r>
          </a:p>
          <a:p>
            <a:r>
              <a:rPr lang="en-US" sz="1800" dirty="0">
                <a:ln>
                  <a:solidFill>
                    <a:schemeClr val="tx1"/>
                  </a:solidFill>
                </a:ln>
              </a:rPr>
              <a:t>Use </a:t>
            </a:r>
            <a:r>
              <a:rPr lang="en-US" sz="1800" dirty="0" err="1">
                <a:ln>
                  <a:solidFill>
                    <a:schemeClr val="tx1"/>
                  </a:solidFill>
                </a:ln>
              </a:rPr>
              <a:t>neuralcoref</a:t>
            </a:r>
            <a:r>
              <a:rPr lang="en-US" sz="1800" dirty="0">
                <a:ln>
                  <a:solidFill>
                    <a:schemeClr val="tx1"/>
                  </a:solidFill>
                </a:ln>
              </a:rPr>
              <a:t> library as our method for pronoun replacement. This allowed us to implement pronoun replacement without going beyond the scope of our project.</a:t>
            </a:r>
          </a:p>
          <a:p>
            <a:r>
              <a:rPr lang="en-US" sz="1800" dirty="0">
                <a:ln>
                  <a:solidFill>
                    <a:schemeClr val="tx1"/>
                  </a:solidFill>
                </a:ln>
              </a:rPr>
              <a:t>Use Snopes, Wikipedia, and [others] to check facts against: We believe that checking against a variety of trustworthy sites will provide us with results we can be confident in.</a:t>
            </a:r>
          </a:p>
          <a:p>
            <a:pPr marL="0" indent="0">
              <a:buNone/>
            </a:pPr>
            <a:endParaRPr lang="en-US" sz="1800" dirty="0">
              <a:ln>
                <a:solidFill>
                  <a:schemeClr val="tx1"/>
                </a:solidFill>
              </a:ln>
            </a:endParaRPr>
          </a:p>
        </p:txBody>
      </p:sp>
      <p:sp>
        <p:nvSpPr>
          <p:cNvPr id="11" name="Content Placeholder 2">
            <a:extLst>
              <a:ext uri="{FF2B5EF4-FFF2-40B4-BE49-F238E27FC236}">
                <a16:creationId xmlns:a16="http://schemas.microsoft.com/office/drawing/2014/main" id="{A3018B26-1330-41FD-BC70-D910BDCD8A00}"/>
              </a:ext>
            </a:extLst>
          </p:cNvPr>
          <p:cNvSpPr txBox="1">
            <a:spLocks/>
          </p:cNvSpPr>
          <p:nvPr/>
        </p:nvSpPr>
        <p:spPr>
          <a:xfrm>
            <a:off x="396243" y="5140819"/>
            <a:ext cx="3657600" cy="133900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n>
                  <a:solidFill>
                    <a:schemeClr val="tx1"/>
                  </a:solidFill>
                </a:ln>
              </a:rPr>
              <a:t>Improvements:</a:t>
            </a:r>
          </a:p>
          <a:p>
            <a:r>
              <a:rPr lang="en-US" sz="1800" dirty="0">
                <a:ln>
                  <a:solidFill>
                    <a:schemeClr val="tx1"/>
                  </a:solidFill>
                </a:ln>
              </a:rPr>
              <a:t>Develop a pronoun replacement tool from the ground up to deliver better results</a:t>
            </a:r>
          </a:p>
        </p:txBody>
      </p:sp>
    </p:spTree>
    <p:extLst>
      <p:ext uri="{BB962C8B-B14F-4D97-AF65-F5344CB8AC3E}">
        <p14:creationId xmlns:p14="http://schemas.microsoft.com/office/powerpoint/2010/main" val="176004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194</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Deception Detective Fact-Checker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Deception Detective Fact-Checker</dc:title>
  <dc:creator>Daniel Wood</dc:creator>
  <cp:lastModifiedBy>Daniel Wood</cp:lastModifiedBy>
  <cp:revision>5</cp:revision>
  <dcterms:created xsi:type="dcterms:W3CDTF">2021-03-04T15:35:01Z</dcterms:created>
  <dcterms:modified xsi:type="dcterms:W3CDTF">2021-03-04T20:47:32Z</dcterms:modified>
</cp:coreProperties>
</file>