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1" r:id="rId3"/>
    <p:sldId id="285" r:id="rId4"/>
    <p:sldId id="304" r:id="rId5"/>
    <p:sldId id="305" r:id="rId6"/>
    <p:sldId id="295" r:id="rId7"/>
    <p:sldId id="293" r:id="rId8"/>
    <p:sldId id="294" r:id="rId9"/>
    <p:sldId id="308" r:id="rId10"/>
    <p:sldId id="306" r:id="rId11"/>
    <p:sldId id="307" r:id="rId12"/>
    <p:sldId id="309" r:id="rId13"/>
    <p:sldId id="263" r:id="rId14"/>
    <p:sldId id="301" r:id="rId15"/>
  </p:sldIdLst>
  <p:sldSz cx="9144000" cy="5143500" type="screen16x9"/>
  <p:notesSz cx="6858000" cy="9144000"/>
  <p:embeddedFontLst>
    <p:embeddedFont>
      <p:font typeface="Barlow Light" panose="020B0604020202020204" charset="0"/>
      <p:regular r:id="rId17"/>
      <p:bold r:id="rId18"/>
      <p:italic r:id="rId19"/>
      <p:boldItalic r:id="rId20"/>
    </p:embeddedFont>
    <p:embeddedFont>
      <p:font typeface="Barlow SemiBold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F5EB3B-7953-41B7-89E6-196873AB89EF}">
  <a:tblStyle styleId="{D8F5EB3B-7953-41B7-89E6-196873AB8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90"/>
    <p:restoredTop sz="94720"/>
  </p:normalViewPr>
  <p:slideViewPr>
    <p:cSldViewPr snapToGrid="0" snapToObjects="1">
      <p:cViewPr varScale="1">
        <p:scale>
          <a:sx n="142" d="100"/>
          <a:sy n="142" d="100"/>
        </p:scale>
        <p:origin x="3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84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4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12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16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64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1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7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0"/>
          <p:cNvSpPr/>
          <p:nvPr/>
        </p:nvSpPr>
        <p:spPr>
          <a:xfrm>
            <a:off x="322375" y="4489799"/>
            <a:ext cx="7524000" cy="33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" name="Google Shape;451;p10"/>
          <p:cNvSpPr txBox="1">
            <a:spLocks noGrp="1"/>
          </p:cNvSpPr>
          <p:nvPr>
            <p:ph type="body" idx="1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52" name="Google Shape;452;p1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easeaw@mail.uc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huyg@ucmail.uc.edu" TargetMode="External"/><Relationship Id="rId5" Type="http://schemas.openxmlformats.org/officeDocument/2006/relationships/hyperlink" Target="mailto:slacklj@mail.uc.edu" TargetMode="External"/><Relationship Id="rId4" Type="http://schemas.openxmlformats.org/officeDocument/2006/relationships/hyperlink" Target="mailto:wooddj@mail.uc.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Deception Detective</a:t>
            </a:r>
            <a:br>
              <a:rPr lang="en" dirty="0"/>
            </a:br>
            <a:r>
              <a:rPr lang="en" dirty="0"/>
              <a:t>Fact - Checker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FADC0-5420-7541-AA41-0A6B6C2B6E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386" y="2678568"/>
            <a:ext cx="826935" cy="8269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6499-A3CB-C347-924D-423558F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61154"/>
            <a:ext cx="7843154" cy="3024545"/>
          </a:xfrm>
        </p:spPr>
        <p:txBody>
          <a:bodyPr/>
          <a:lstStyle/>
          <a:p>
            <a:r>
              <a:rPr lang="en-US" sz="1800" dirty="0" err="1"/>
              <a:t>neuralcoref</a:t>
            </a:r>
            <a:r>
              <a:rPr lang="en-US" sz="1800" dirty="0"/>
              <a:t>: a Python library that provides tools for coreference resolution. We used this to develop a simple method for pronoun replacement</a:t>
            </a:r>
          </a:p>
          <a:p>
            <a:r>
              <a:rPr lang="en-US" sz="1800" dirty="0"/>
              <a:t>Natural Language Toolkit (</a:t>
            </a:r>
            <a:r>
              <a:rPr lang="en-US" sz="1800" dirty="0" err="1"/>
              <a:t>nltk</a:t>
            </a:r>
            <a:r>
              <a:rPr lang="en-US" sz="1800" dirty="0"/>
              <a:t>): Python library with natural language processing methods. We used this for preprocessing our text data before running it through our statement-finder function</a:t>
            </a:r>
          </a:p>
          <a:p>
            <a:r>
              <a:rPr lang="en-US" sz="1800" dirty="0"/>
              <a:t>Spacy: Another natural language processing library in Python. We used this for part-of-speech tagging in our atomic statement finder function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862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6499-A3CB-C347-924D-423558F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61154"/>
            <a:ext cx="7843154" cy="3024545"/>
          </a:xfrm>
        </p:spPr>
        <p:txBody>
          <a:bodyPr/>
          <a:lstStyle/>
          <a:p>
            <a:r>
              <a:rPr lang="en-US" sz="1800" dirty="0"/>
              <a:t>To do – Lando Slide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431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DEE348-B512-7A47-BB27-459620C22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131189"/>
              </p:ext>
            </p:extLst>
          </p:nvPr>
        </p:nvGraphicFramePr>
        <p:xfrm>
          <a:off x="852332" y="1760480"/>
          <a:ext cx="7843200" cy="2475549"/>
        </p:xfrm>
        <a:graphic>
          <a:graphicData uri="http://schemas.openxmlformats.org/drawingml/2006/table">
            <a:tbl>
              <a:tblPr/>
              <a:tblGrid>
                <a:gridCol w="2614400">
                  <a:extLst>
                    <a:ext uri="{9D8B030D-6E8A-4147-A177-3AD203B41FA5}">
                      <a16:colId xmlns:a16="http://schemas.microsoft.com/office/drawing/2014/main" val="118493852"/>
                    </a:ext>
                  </a:extLst>
                </a:gridCol>
                <a:gridCol w="2614400">
                  <a:extLst>
                    <a:ext uri="{9D8B030D-6E8A-4147-A177-3AD203B41FA5}">
                      <a16:colId xmlns:a16="http://schemas.microsoft.com/office/drawing/2014/main" val="2860672238"/>
                    </a:ext>
                  </a:extLst>
                </a:gridCol>
                <a:gridCol w="2614400">
                  <a:extLst>
                    <a:ext uri="{9D8B030D-6E8A-4147-A177-3AD203B41FA5}">
                      <a16:colId xmlns:a16="http://schemas.microsoft.com/office/drawing/2014/main" val="4046194018"/>
                    </a:ext>
                  </a:extLst>
                </a:gridCol>
              </a:tblGrid>
              <a:tr h="404552">
                <a:tc>
                  <a:txBody>
                    <a:bodyPr/>
                    <a:lstStyle/>
                    <a:p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Start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Finish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887425"/>
                  </a:ext>
                </a:extLst>
              </a:tr>
              <a:tr h="404552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Research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October 2020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January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769902"/>
                  </a:ext>
                </a:extLst>
              </a:tr>
              <a:tr h="452789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Back-End Design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January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March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613781"/>
                  </a:ext>
                </a:extLst>
              </a:tr>
              <a:tr h="404552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Front-End Design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January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February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244299"/>
                  </a:ext>
                </a:extLst>
              </a:tr>
              <a:tr h="404552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Testing and Refactoring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March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April 2021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489892"/>
                  </a:ext>
                </a:extLst>
              </a:tr>
              <a:tr h="404552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83887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34D02EB-DE13-894C-A10C-03FAB2AFF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8283" y="1210254"/>
            <a:ext cx="7843838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9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4DF210A-E0A9-E642-988B-884E5DDD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532229"/>
            <a:ext cx="4185424" cy="3062253"/>
          </a:xfrm>
        </p:spPr>
        <p:txBody>
          <a:bodyPr/>
          <a:lstStyle/>
          <a:p>
            <a:r>
              <a:rPr lang="en-US" sz="1800" dirty="0"/>
              <a:t>Manual fact-checking interface on Google Chrome</a:t>
            </a:r>
          </a:p>
          <a:p>
            <a:r>
              <a:rPr lang="en-US" sz="1800" dirty="0"/>
              <a:t>Atomic statement finder that returns all statements that meet the syntax criteria</a:t>
            </a:r>
          </a:p>
          <a:p>
            <a:r>
              <a:rPr lang="en-US" sz="1800" dirty="0"/>
              <a:t>To-do – specifics on back-end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343E0-0A17-3A41-A1DC-A6DA53071D9D}"/>
              </a:ext>
            </a:extLst>
          </p:cNvPr>
          <p:cNvSpPr/>
          <p:nvPr/>
        </p:nvSpPr>
        <p:spPr>
          <a:xfrm>
            <a:off x="6381946" y="2261986"/>
            <a:ext cx="1187778" cy="632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740;p34">
            <a:extLst>
              <a:ext uri="{FF2B5EF4-FFF2-40B4-BE49-F238E27FC236}">
                <a16:creationId xmlns:a16="http://schemas.microsoft.com/office/drawing/2014/main" id="{3193D9A9-D68E-E84D-ADA7-7B7CD96A9572}"/>
              </a:ext>
            </a:extLst>
          </p:cNvPr>
          <p:cNvSpPr/>
          <p:nvPr/>
        </p:nvSpPr>
        <p:spPr>
          <a:xfrm>
            <a:off x="5251929" y="1977305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Coming soon…</a:t>
            </a:r>
            <a:endParaRPr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F78B0D-1E82-0D47-B0A1-03D0C8B7D176}"/>
              </a:ext>
            </a:extLst>
          </p:cNvPr>
          <p:cNvGrpSpPr/>
          <p:nvPr/>
        </p:nvGrpSpPr>
        <p:grpSpPr>
          <a:xfrm>
            <a:off x="5003240" y="1886699"/>
            <a:ext cx="4037354" cy="2389184"/>
            <a:chOff x="5003240" y="1886699"/>
            <a:chExt cx="4037354" cy="2389184"/>
          </a:xfrm>
        </p:grpSpPr>
        <p:grpSp>
          <p:nvGrpSpPr>
            <p:cNvPr id="9" name="Google Shape;742;p34">
              <a:extLst>
                <a:ext uri="{FF2B5EF4-FFF2-40B4-BE49-F238E27FC236}">
                  <a16:creationId xmlns:a16="http://schemas.microsoft.com/office/drawing/2014/main" id="{3858508F-6AB6-5B44-8DCF-6B891D265B5D}"/>
                </a:ext>
              </a:extLst>
            </p:cNvPr>
            <p:cNvGrpSpPr/>
            <p:nvPr/>
          </p:nvGrpSpPr>
          <p:grpSpPr>
            <a:xfrm>
              <a:off x="5003240" y="1886699"/>
              <a:ext cx="4037354" cy="2389184"/>
              <a:chOff x="1177450" y="241631"/>
              <a:chExt cx="6173152" cy="3616776"/>
            </a:xfrm>
          </p:grpSpPr>
          <p:sp>
            <p:nvSpPr>
              <p:cNvPr id="10" name="Google Shape;743;p34">
                <a:extLst>
                  <a:ext uri="{FF2B5EF4-FFF2-40B4-BE49-F238E27FC236}">
                    <a16:creationId xmlns:a16="http://schemas.microsoft.com/office/drawing/2014/main" id="{C1AA3291-D938-6943-96A7-F5B99234F387}"/>
                  </a:ext>
                </a:extLst>
              </p:cNvPr>
              <p:cNvSpPr/>
              <p:nvPr/>
            </p:nvSpPr>
            <p:spPr>
              <a:xfrm>
                <a:off x="1682275" y="241631"/>
                <a:ext cx="5161606" cy="3454973"/>
              </a:xfrm>
              <a:custGeom>
                <a:avLst/>
                <a:gdLst/>
                <a:ahLst/>
                <a:cxnLst/>
                <a:rect l="l" t="t" r="r" b="b"/>
                <a:pathLst>
                  <a:path w="5161606" h="3454973" extrusionOk="0">
                    <a:moveTo>
                      <a:pt x="4992053" y="0"/>
                    </a:moveTo>
                    <a:lnTo>
                      <a:pt x="170498" y="0"/>
                    </a:lnTo>
                    <a:cubicBezTo>
                      <a:pt x="76200" y="0"/>
                      <a:pt x="0" y="76143"/>
                      <a:pt x="0" y="170369"/>
                    </a:cubicBezTo>
                    <a:lnTo>
                      <a:pt x="0" y="3396915"/>
                    </a:lnTo>
                    <a:cubicBezTo>
                      <a:pt x="0" y="3429275"/>
                      <a:pt x="26670" y="3454973"/>
                      <a:pt x="58102" y="3454973"/>
                    </a:cubicBezTo>
                    <a:lnTo>
                      <a:pt x="5103495" y="3454973"/>
                    </a:lnTo>
                    <a:cubicBezTo>
                      <a:pt x="5135880" y="3454973"/>
                      <a:pt x="5161598" y="3428324"/>
                      <a:pt x="5161598" y="3396915"/>
                    </a:cubicBezTo>
                    <a:lnTo>
                      <a:pt x="5161598" y="170369"/>
                    </a:lnTo>
                    <a:cubicBezTo>
                      <a:pt x="5162550" y="76143"/>
                      <a:pt x="5086350" y="0"/>
                      <a:pt x="4992053" y="0"/>
                    </a:cubicBezTo>
                    <a:close/>
                    <a:moveTo>
                      <a:pt x="4981575" y="3245581"/>
                    </a:moveTo>
                    <a:lnTo>
                      <a:pt x="190500" y="3245581"/>
                    </a:lnTo>
                    <a:lnTo>
                      <a:pt x="190500" y="199874"/>
                    </a:lnTo>
                    <a:lnTo>
                      <a:pt x="4981575" y="199874"/>
                    </a:lnTo>
                    <a:lnTo>
                      <a:pt x="4981575" y="324558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744;p34">
                <a:extLst>
                  <a:ext uri="{FF2B5EF4-FFF2-40B4-BE49-F238E27FC236}">
                    <a16:creationId xmlns:a16="http://schemas.microsoft.com/office/drawing/2014/main" id="{704B8EDD-EE69-0941-80C5-F2A60DBC22CD}"/>
                  </a:ext>
                </a:extLst>
              </p:cNvPr>
              <p:cNvSpPr/>
              <p:nvPr/>
            </p:nvSpPr>
            <p:spPr>
              <a:xfrm>
                <a:off x="1177450" y="3763229"/>
                <a:ext cx="6173152" cy="95178"/>
              </a:xfrm>
              <a:custGeom>
                <a:avLst/>
                <a:gdLst/>
                <a:ahLst/>
                <a:cxnLst/>
                <a:rect l="l" t="t" r="r" b="b"/>
                <a:pathLst>
                  <a:path w="6173152" h="95178" extrusionOk="0">
                    <a:moveTo>
                      <a:pt x="0" y="0"/>
                    </a:moveTo>
                    <a:cubicBezTo>
                      <a:pt x="0" y="0"/>
                      <a:pt x="129540" y="95178"/>
                      <a:pt x="450533" y="95178"/>
                    </a:cubicBezTo>
                    <a:lnTo>
                      <a:pt x="5817870" y="95178"/>
                    </a:lnTo>
                    <a:cubicBezTo>
                      <a:pt x="5948363" y="95178"/>
                      <a:pt x="6173153" y="0"/>
                      <a:pt x="61731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745;p34">
                <a:extLst>
                  <a:ext uri="{FF2B5EF4-FFF2-40B4-BE49-F238E27FC236}">
                    <a16:creationId xmlns:a16="http://schemas.microsoft.com/office/drawing/2014/main" id="{93AE8D39-4804-CB4C-B72E-8429CA4F21A8}"/>
                  </a:ext>
                </a:extLst>
              </p:cNvPr>
              <p:cNvSpPr/>
              <p:nvPr/>
            </p:nvSpPr>
            <p:spPr>
              <a:xfrm>
                <a:off x="1177450" y="3687086"/>
                <a:ext cx="6172200" cy="76142"/>
              </a:xfrm>
              <a:custGeom>
                <a:avLst/>
                <a:gdLst/>
                <a:ahLst/>
                <a:cxnLst/>
                <a:rect l="l" t="t" r="r" b="b"/>
                <a:pathLst>
                  <a:path w="6172200" h="76142" extrusionOk="0">
                    <a:moveTo>
                      <a:pt x="0" y="76143"/>
                    </a:moveTo>
                    <a:lnTo>
                      <a:pt x="6172200" y="76143"/>
                    </a:lnTo>
                    <a:lnTo>
                      <a:pt x="6172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746;p34">
                <a:extLst>
                  <a:ext uri="{FF2B5EF4-FFF2-40B4-BE49-F238E27FC236}">
                    <a16:creationId xmlns:a16="http://schemas.microsoft.com/office/drawing/2014/main" id="{0A54B4D6-1ADD-044F-B086-6D210A742346}"/>
                  </a:ext>
                </a:extLst>
              </p:cNvPr>
              <p:cNvSpPr/>
              <p:nvPr/>
            </p:nvSpPr>
            <p:spPr>
              <a:xfrm>
                <a:off x="3806350" y="3687086"/>
                <a:ext cx="903922" cy="47589"/>
              </a:xfrm>
              <a:custGeom>
                <a:avLst/>
                <a:gdLst/>
                <a:ahLst/>
                <a:cxnLst/>
                <a:rect l="l" t="t" r="r" b="b"/>
                <a:pathLst>
                  <a:path w="903922" h="47589" extrusionOk="0">
                    <a:moveTo>
                      <a:pt x="0" y="0"/>
                    </a:moveTo>
                    <a:cubicBezTo>
                      <a:pt x="0" y="0"/>
                      <a:pt x="26670" y="47589"/>
                      <a:pt x="53340" y="47589"/>
                    </a:cubicBezTo>
                    <a:lnTo>
                      <a:pt x="850582" y="47589"/>
                    </a:lnTo>
                    <a:cubicBezTo>
                      <a:pt x="877253" y="47589"/>
                      <a:pt x="903922" y="0"/>
                      <a:pt x="9039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C7CF886-65FE-1640-82CA-1B548AF3A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7607" y="2016518"/>
              <a:ext cx="3149486" cy="20068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5CDB-85EC-D642-8526-AD858088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4FE0F-39A6-C54A-99C0-F48970B60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728" y="1599700"/>
            <a:ext cx="7433187" cy="2886000"/>
          </a:xfrm>
        </p:spPr>
        <p:txBody>
          <a:bodyPr/>
          <a:lstStyle/>
          <a:p>
            <a:r>
              <a:rPr lang="en-US" sz="1800" dirty="0"/>
              <a:t>Automated fact-check</a:t>
            </a:r>
          </a:p>
          <a:p>
            <a:r>
              <a:rPr lang="en-US" sz="1800" dirty="0"/>
              <a:t>What to do when our algo fails</a:t>
            </a:r>
          </a:p>
          <a:p>
            <a:r>
              <a:rPr lang="en-US" sz="1800" dirty="0"/>
              <a:t>Deeper web crawling?</a:t>
            </a:r>
          </a:p>
          <a:p>
            <a:r>
              <a:rPr lang="en-US" sz="1800" dirty="0"/>
              <a:t>Natural language complexity complicates programmatic statement finding</a:t>
            </a:r>
          </a:p>
          <a:p>
            <a:pPr lvl="1"/>
            <a:r>
              <a:rPr lang="en-US" sz="1600" dirty="0"/>
              <a:t>We were able to define some base statement structures to work from. We plan to build upon these to increase the effectiveness of the tool</a:t>
            </a:r>
          </a:p>
          <a:p>
            <a:r>
              <a:rPr lang="en-US" sz="1800" dirty="0"/>
              <a:t>To-do….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10FB8-1351-5E4C-8F96-16AD2ADBDD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353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" dirty="0"/>
              <a:t>Andrew Nease: </a:t>
            </a:r>
            <a:r>
              <a:rPr lang="en" i="1" dirty="0">
                <a:hlinkClick r:id="rId3"/>
              </a:rPr>
              <a:t>neaseaw@mail.uc.edu</a:t>
            </a:r>
            <a:endParaRPr lang="en" i="1" dirty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Daniel Wood: </a:t>
            </a:r>
            <a:r>
              <a:rPr lang="en-US" i="1" dirty="0">
                <a:hlinkClick r:id="rId4"/>
              </a:rPr>
              <a:t>wooddj@mail.uc.edu</a:t>
            </a:r>
            <a:endParaRPr lang="en-US" i="1" dirty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Lando Slack: </a:t>
            </a:r>
            <a:r>
              <a:rPr lang="en-US" i="1" dirty="0">
                <a:hlinkClick r:id="rId5"/>
              </a:rPr>
              <a:t>slacklj@mail.uc.edu</a:t>
            </a:r>
            <a:endParaRPr lang="en-US" i="1" dirty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endParaRPr lang="en-US" dirty="0"/>
          </a:p>
          <a:p>
            <a:pPr marL="76200" indent="0">
              <a:spcBef>
                <a:spcPts val="0"/>
              </a:spcBef>
              <a:buNone/>
            </a:pPr>
            <a:r>
              <a:rPr lang="en-US" b="1" dirty="0"/>
              <a:t>Advisor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Dr. Yiming Hu: </a:t>
            </a:r>
            <a:r>
              <a:rPr lang="en-US" i="1" dirty="0">
                <a:hlinkClick r:id="rId6"/>
              </a:rPr>
              <a:t>huyg@ucmail.uc.edu</a:t>
            </a:r>
            <a:endParaRPr i="1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6499-A3CB-C347-924D-423558F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61154"/>
            <a:ext cx="7843154" cy="3024545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This project was conceived to address the growing issue of misinformation spread online. Our goals are as follows --</a:t>
            </a:r>
          </a:p>
          <a:p>
            <a:r>
              <a:rPr lang="en-US" sz="1800" dirty="0"/>
              <a:t>Provide a convenient and widely usable fact-checking experience</a:t>
            </a:r>
          </a:p>
          <a:p>
            <a:r>
              <a:rPr lang="en-US" sz="1800" dirty="0"/>
              <a:t>Assign an easily understood factual rating to questionable statements</a:t>
            </a:r>
          </a:p>
          <a:p>
            <a:r>
              <a:rPr lang="en-US" sz="1800" dirty="0"/>
              <a:t>If a factual rating cannot be assigned through our software, applicable resources (pertinent web links) are provided to the user to investigate further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205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Merits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6499-A3CB-C347-924D-423558F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61154"/>
            <a:ext cx="7843154" cy="3024545"/>
          </a:xfrm>
        </p:spPr>
        <p:txBody>
          <a:bodyPr/>
          <a:lstStyle/>
          <a:p>
            <a:r>
              <a:rPr lang="en-US" dirty="0"/>
              <a:t>“Atomic Statement Finding”: </a:t>
            </a:r>
          </a:p>
          <a:p>
            <a:pPr lvl="1"/>
            <a:r>
              <a:rPr lang="en-US" sz="2000" dirty="0"/>
              <a:t>Using part-of-speech tagging and syntax rules, we were able to develop a tool that approximates all the statements made within a body of text</a:t>
            </a:r>
          </a:p>
          <a:p>
            <a:r>
              <a:rPr lang="en-US" dirty="0">
                <a:highlight>
                  <a:srgbClr val="FFFF00"/>
                </a:highlight>
              </a:rPr>
              <a:t>To do: </a:t>
            </a:r>
            <a:r>
              <a:rPr lang="en-US" dirty="0" err="1">
                <a:highlight>
                  <a:srgbClr val="FFFF00"/>
                </a:highlight>
              </a:rPr>
              <a:t>Lando</a:t>
            </a:r>
            <a:r>
              <a:rPr lang="en-US" dirty="0">
                <a:highlight>
                  <a:srgbClr val="FFFF00"/>
                </a:highlight>
              </a:rPr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840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Impacts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6499-A3CB-C347-924D-423558F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41490"/>
            <a:ext cx="7843154" cy="3018046"/>
          </a:xfrm>
        </p:spPr>
        <p:txBody>
          <a:bodyPr/>
          <a:lstStyle/>
          <a:p>
            <a:pPr marL="76200" indent="0">
              <a:buNone/>
            </a:pPr>
            <a:r>
              <a:rPr lang="en-US" sz="2000" dirty="0"/>
              <a:t>Misinformation is a powerful tool used in manipulating populations. We believe that convenient access to the truth can help individuals overcome the novel dangers of today’s Internet experience. </a:t>
            </a:r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With continued development on this project, we envision automated fact-checking that would highlight falsehoods without user input.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190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A432-6979-9240-ADFC-7A627E222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706" y="2332490"/>
            <a:ext cx="5497200" cy="478519"/>
          </a:xfrm>
        </p:spPr>
        <p:txBody>
          <a:bodyPr/>
          <a:lstStyle/>
          <a:p>
            <a:r>
              <a:rPr lang="en-US" dirty="0"/>
              <a:t>Design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60703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E2D45A-0147-B04C-B1E4-F43D56529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Specifications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429370-4708-E244-A2B1-56AB9C6DE4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6C351-6009-4AFC-926A-8BB6B917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65" y="0"/>
            <a:ext cx="6686270" cy="2434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F21A16-7954-4814-AA87-ADE3177F3098}"/>
              </a:ext>
            </a:extLst>
          </p:cNvPr>
          <p:cNvSpPr txBox="1"/>
          <p:nvPr/>
        </p:nvSpPr>
        <p:spPr>
          <a:xfrm>
            <a:off x="1228865" y="2796272"/>
            <a:ext cx="668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Barlow Light" panose="020B0604020202020204" charset="0"/>
              </a:rPr>
              <a:t>Our project consists of three main components: the web extension front-end, the statement-finder backend, and the fact-checker backend. The above design diagram for our project shows how these components work together.</a:t>
            </a:r>
          </a:p>
        </p:txBody>
      </p:sp>
    </p:spTree>
    <p:extLst>
      <p:ext uri="{BB962C8B-B14F-4D97-AF65-F5344CB8AC3E}">
        <p14:creationId xmlns:p14="http://schemas.microsoft.com/office/powerpoint/2010/main" val="369465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E2D45A-0147-B04C-B1E4-F43D56529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Specifications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429370-4708-E244-A2B1-56AB9C6DE4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AA5F7-DCD5-4193-9629-326606D7922B}"/>
              </a:ext>
            </a:extLst>
          </p:cNvPr>
          <p:cNvSpPr txBox="1"/>
          <p:nvPr/>
        </p:nvSpPr>
        <p:spPr>
          <a:xfrm>
            <a:off x="1193343" y="1309866"/>
            <a:ext cx="675731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dirty="0">
                <a:latin typeface="Barlow Light" panose="020B0604020202020204" charset="0"/>
              </a:rPr>
              <a:t>Web extension: The user interacts with the extension to activate the tool</a:t>
            </a:r>
          </a:p>
          <a:p>
            <a:pPr>
              <a:spcBef>
                <a:spcPts val="1200"/>
              </a:spcBef>
            </a:pPr>
            <a:r>
              <a:rPr lang="en-US" sz="1600" dirty="0">
                <a:latin typeface="Barlow Light" panose="020B0604020202020204" charset="0"/>
              </a:rPr>
              <a:t>Statement-finder: The input from the web extension is processed to create a list of statements within the provided text</a:t>
            </a:r>
          </a:p>
          <a:p>
            <a:pPr>
              <a:spcBef>
                <a:spcPts val="1200"/>
              </a:spcBef>
            </a:pPr>
            <a:r>
              <a:rPr lang="en-US" sz="1600" dirty="0">
                <a:latin typeface="Barlow Light" panose="020B0604020202020204" charset="0"/>
              </a:rPr>
              <a:t>Fact-checker: Each statement is checked against one or more online source to determine its factual integrity</a:t>
            </a:r>
          </a:p>
          <a:p>
            <a:pPr>
              <a:spcBef>
                <a:spcPts val="1200"/>
              </a:spcBef>
            </a:pPr>
            <a:r>
              <a:rPr lang="en-US" sz="1600" dirty="0">
                <a:latin typeface="Barlow Light" panose="020B0604020202020204" charset="0"/>
              </a:rPr>
              <a:t>Frontend: Using the statements and their results from the fact-checker tool, a report is displayed to show each statement’s factuality rating and citation links for the user to explore </a:t>
            </a:r>
          </a:p>
        </p:txBody>
      </p:sp>
    </p:spTree>
    <p:extLst>
      <p:ext uri="{BB962C8B-B14F-4D97-AF65-F5344CB8AC3E}">
        <p14:creationId xmlns:p14="http://schemas.microsoft.com/office/powerpoint/2010/main" val="365395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05B2-C704-A243-A7AF-A9BF7200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06499-A3CB-C347-924D-423558FE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0" y="1461154"/>
            <a:ext cx="4535103" cy="3024545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Fact-checking is accomplished by a separate server, so our front-end implementations are quite flexible.  </a:t>
            </a:r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r>
              <a:rPr lang="en-US" sz="1800" dirty="0"/>
              <a:t>We chose to create a Google Chrome extension for maximum end-user simplicity. Communication to the back-end server is accomplished with REST API endpoints.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E57D-664A-3349-946F-630CC9BA3A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9EE063-6E8E-5E4C-950E-1DBB080F475D}"/>
              </a:ext>
            </a:extLst>
          </p:cNvPr>
          <p:cNvGrpSpPr/>
          <p:nvPr/>
        </p:nvGrpSpPr>
        <p:grpSpPr>
          <a:xfrm>
            <a:off x="5106646" y="1931418"/>
            <a:ext cx="4037354" cy="2389184"/>
            <a:chOff x="4944246" y="2098566"/>
            <a:chExt cx="4037354" cy="23891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6C890C-58D2-014B-A3CE-CC048F44C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2557" y="2182762"/>
              <a:ext cx="3204667" cy="2120240"/>
            </a:xfrm>
            <a:prstGeom prst="rect">
              <a:avLst/>
            </a:prstGeom>
          </p:spPr>
        </p:pic>
        <p:grpSp>
          <p:nvGrpSpPr>
            <p:cNvPr id="6" name="Google Shape;742;p34">
              <a:extLst>
                <a:ext uri="{FF2B5EF4-FFF2-40B4-BE49-F238E27FC236}">
                  <a16:creationId xmlns:a16="http://schemas.microsoft.com/office/drawing/2014/main" id="{ADD702F6-212B-2646-9DF2-0E03957E723C}"/>
                </a:ext>
              </a:extLst>
            </p:cNvPr>
            <p:cNvGrpSpPr/>
            <p:nvPr/>
          </p:nvGrpSpPr>
          <p:grpSpPr>
            <a:xfrm>
              <a:off x="4944246" y="2098566"/>
              <a:ext cx="4037354" cy="2389184"/>
              <a:chOff x="1177450" y="241631"/>
              <a:chExt cx="6173152" cy="3616776"/>
            </a:xfrm>
          </p:grpSpPr>
          <p:sp>
            <p:nvSpPr>
              <p:cNvPr id="8" name="Google Shape;743;p34">
                <a:extLst>
                  <a:ext uri="{FF2B5EF4-FFF2-40B4-BE49-F238E27FC236}">
                    <a16:creationId xmlns:a16="http://schemas.microsoft.com/office/drawing/2014/main" id="{0099C387-451E-F14F-9B03-A8196E2C4FB6}"/>
                  </a:ext>
                </a:extLst>
              </p:cNvPr>
              <p:cNvSpPr/>
              <p:nvPr/>
            </p:nvSpPr>
            <p:spPr>
              <a:xfrm>
                <a:off x="1682275" y="241631"/>
                <a:ext cx="5161606" cy="3454973"/>
              </a:xfrm>
              <a:custGeom>
                <a:avLst/>
                <a:gdLst/>
                <a:ahLst/>
                <a:cxnLst/>
                <a:rect l="l" t="t" r="r" b="b"/>
                <a:pathLst>
                  <a:path w="5161606" h="3454973" extrusionOk="0">
                    <a:moveTo>
                      <a:pt x="4992053" y="0"/>
                    </a:moveTo>
                    <a:lnTo>
                      <a:pt x="170498" y="0"/>
                    </a:lnTo>
                    <a:cubicBezTo>
                      <a:pt x="76200" y="0"/>
                      <a:pt x="0" y="76143"/>
                      <a:pt x="0" y="170369"/>
                    </a:cubicBezTo>
                    <a:lnTo>
                      <a:pt x="0" y="3396915"/>
                    </a:lnTo>
                    <a:cubicBezTo>
                      <a:pt x="0" y="3429275"/>
                      <a:pt x="26670" y="3454973"/>
                      <a:pt x="58102" y="3454973"/>
                    </a:cubicBezTo>
                    <a:lnTo>
                      <a:pt x="5103495" y="3454973"/>
                    </a:lnTo>
                    <a:cubicBezTo>
                      <a:pt x="5135880" y="3454973"/>
                      <a:pt x="5161598" y="3428324"/>
                      <a:pt x="5161598" y="3396915"/>
                    </a:cubicBezTo>
                    <a:lnTo>
                      <a:pt x="5161598" y="170369"/>
                    </a:lnTo>
                    <a:cubicBezTo>
                      <a:pt x="5162550" y="76143"/>
                      <a:pt x="5086350" y="0"/>
                      <a:pt x="4992053" y="0"/>
                    </a:cubicBezTo>
                    <a:close/>
                    <a:moveTo>
                      <a:pt x="4981575" y="3245581"/>
                    </a:moveTo>
                    <a:lnTo>
                      <a:pt x="190500" y="3245581"/>
                    </a:lnTo>
                    <a:lnTo>
                      <a:pt x="190500" y="199874"/>
                    </a:lnTo>
                    <a:lnTo>
                      <a:pt x="4981575" y="199874"/>
                    </a:lnTo>
                    <a:lnTo>
                      <a:pt x="4981575" y="324558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744;p34">
                <a:extLst>
                  <a:ext uri="{FF2B5EF4-FFF2-40B4-BE49-F238E27FC236}">
                    <a16:creationId xmlns:a16="http://schemas.microsoft.com/office/drawing/2014/main" id="{B1376843-19F1-F548-9ABE-4EB9E368413B}"/>
                  </a:ext>
                </a:extLst>
              </p:cNvPr>
              <p:cNvSpPr/>
              <p:nvPr/>
            </p:nvSpPr>
            <p:spPr>
              <a:xfrm>
                <a:off x="1177450" y="3763229"/>
                <a:ext cx="6173152" cy="95178"/>
              </a:xfrm>
              <a:custGeom>
                <a:avLst/>
                <a:gdLst/>
                <a:ahLst/>
                <a:cxnLst/>
                <a:rect l="l" t="t" r="r" b="b"/>
                <a:pathLst>
                  <a:path w="6173152" h="95178" extrusionOk="0">
                    <a:moveTo>
                      <a:pt x="0" y="0"/>
                    </a:moveTo>
                    <a:cubicBezTo>
                      <a:pt x="0" y="0"/>
                      <a:pt x="129540" y="95178"/>
                      <a:pt x="450533" y="95178"/>
                    </a:cubicBezTo>
                    <a:lnTo>
                      <a:pt x="5817870" y="95178"/>
                    </a:lnTo>
                    <a:cubicBezTo>
                      <a:pt x="5948363" y="95178"/>
                      <a:pt x="6173153" y="0"/>
                      <a:pt x="61731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745;p34">
                <a:extLst>
                  <a:ext uri="{FF2B5EF4-FFF2-40B4-BE49-F238E27FC236}">
                    <a16:creationId xmlns:a16="http://schemas.microsoft.com/office/drawing/2014/main" id="{750EABF7-FA62-1F4C-AF16-747496D51240}"/>
                  </a:ext>
                </a:extLst>
              </p:cNvPr>
              <p:cNvSpPr/>
              <p:nvPr/>
            </p:nvSpPr>
            <p:spPr>
              <a:xfrm>
                <a:off x="1177450" y="3687086"/>
                <a:ext cx="6172200" cy="76142"/>
              </a:xfrm>
              <a:custGeom>
                <a:avLst/>
                <a:gdLst/>
                <a:ahLst/>
                <a:cxnLst/>
                <a:rect l="l" t="t" r="r" b="b"/>
                <a:pathLst>
                  <a:path w="6172200" h="76142" extrusionOk="0">
                    <a:moveTo>
                      <a:pt x="0" y="76143"/>
                    </a:moveTo>
                    <a:lnTo>
                      <a:pt x="6172200" y="76143"/>
                    </a:lnTo>
                    <a:lnTo>
                      <a:pt x="6172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746;p34">
                <a:extLst>
                  <a:ext uri="{FF2B5EF4-FFF2-40B4-BE49-F238E27FC236}">
                    <a16:creationId xmlns:a16="http://schemas.microsoft.com/office/drawing/2014/main" id="{F4BF0D78-0D89-1E48-A5AF-D72E68A66B6F}"/>
                  </a:ext>
                </a:extLst>
              </p:cNvPr>
              <p:cNvSpPr/>
              <p:nvPr/>
            </p:nvSpPr>
            <p:spPr>
              <a:xfrm>
                <a:off x="3806350" y="3687086"/>
                <a:ext cx="903922" cy="47589"/>
              </a:xfrm>
              <a:custGeom>
                <a:avLst/>
                <a:gdLst/>
                <a:ahLst/>
                <a:cxnLst/>
                <a:rect l="l" t="t" r="r" b="b"/>
                <a:pathLst>
                  <a:path w="903922" h="47589" extrusionOk="0">
                    <a:moveTo>
                      <a:pt x="0" y="0"/>
                    </a:moveTo>
                    <a:cubicBezTo>
                      <a:pt x="0" y="0"/>
                      <a:pt x="26670" y="47589"/>
                      <a:pt x="53340" y="47589"/>
                    </a:cubicBezTo>
                    <a:lnTo>
                      <a:pt x="850582" y="47589"/>
                    </a:lnTo>
                    <a:cubicBezTo>
                      <a:pt x="877253" y="47589"/>
                      <a:pt x="903922" y="0"/>
                      <a:pt x="9039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9309971"/>
      </p:ext>
    </p:extLst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2">
      <a:dk1>
        <a:srgbClr val="000000"/>
      </a:dk1>
      <a:lt1>
        <a:srgbClr val="F8FCFF"/>
      </a:lt1>
      <a:dk2>
        <a:srgbClr val="C0C1C3"/>
      </a:dk2>
      <a:lt2>
        <a:srgbClr val="C1C1C4"/>
      </a:lt2>
      <a:accent1>
        <a:srgbClr val="2FC5FE"/>
      </a:accent1>
      <a:accent2>
        <a:srgbClr val="4364AC"/>
      </a:accent2>
      <a:accent3>
        <a:srgbClr val="F48F29"/>
      </a:accent3>
      <a:accent4>
        <a:srgbClr val="52DD6B"/>
      </a:accent4>
      <a:accent5>
        <a:srgbClr val="2FC5FE"/>
      </a:accent5>
      <a:accent6>
        <a:srgbClr val="F48F29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565</Words>
  <Application>Microsoft Office PowerPoint</Application>
  <PresentationFormat>On-screen Show (16:9)</PresentationFormat>
  <Paragraphs>79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Wingdings</vt:lpstr>
      <vt:lpstr>Arial</vt:lpstr>
      <vt:lpstr>Barlow Light</vt:lpstr>
      <vt:lpstr>Barlow SemiBold</vt:lpstr>
      <vt:lpstr>Lodovico template</vt:lpstr>
      <vt:lpstr>Deception Detective Fact - Checker</vt:lpstr>
      <vt:lpstr>Team Members</vt:lpstr>
      <vt:lpstr>Goals</vt:lpstr>
      <vt:lpstr>Intellectual Merits</vt:lpstr>
      <vt:lpstr>Broader Impacts</vt:lpstr>
      <vt:lpstr>Design Specifications</vt:lpstr>
      <vt:lpstr>PowerPoint Presentation</vt:lpstr>
      <vt:lpstr>PowerPoint Presentation</vt:lpstr>
      <vt:lpstr>Technologies</vt:lpstr>
      <vt:lpstr>Technologies</vt:lpstr>
      <vt:lpstr>Technologies</vt:lpstr>
      <vt:lpstr>Milestones</vt:lpstr>
      <vt:lpstr>Results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Deception Detective Fact - Checker</dc:title>
  <cp:lastModifiedBy>Daniel Wood</cp:lastModifiedBy>
  <cp:revision>21</cp:revision>
  <dcterms:modified xsi:type="dcterms:W3CDTF">2021-02-24T13:36:07Z</dcterms:modified>
</cp:coreProperties>
</file>