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85" r:id="rId4"/>
    <p:sldId id="304" r:id="rId5"/>
    <p:sldId id="305" r:id="rId6"/>
    <p:sldId id="295" r:id="rId7"/>
    <p:sldId id="293" r:id="rId8"/>
    <p:sldId id="294" r:id="rId9"/>
    <p:sldId id="308" r:id="rId10"/>
    <p:sldId id="306" r:id="rId11"/>
    <p:sldId id="307" r:id="rId12"/>
    <p:sldId id="309" r:id="rId13"/>
    <p:sldId id="263" r:id="rId14"/>
    <p:sldId id="301" r:id="rId15"/>
  </p:sldIdLst>
  <p:sldSz cx="9144000" cy="5143500" type="screen16x9"/>
  <p:notesSz cx="6858000" cy="9144000"/>
  <p:embeddedFontLst>
    <p:embeddedFont>
      <p:font typeface="Barlow Light" pitchFamily="2" charset="77"/>
      <p:regular r:id="rId17"/>
      <p:bold r:id="rId18"/>
      <p:italic r:id="rId19"/>
      <p:boldItalic r:id="rId20"/>
    </p:embeddedFont>
    <p:embeddedFont>
      <p:font typeface="Barlow SemiBold" pitchFamily="2" charset="77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5EB3B-7953-41B7-89E6-196873AB89EF}">
  <a:tblStyle styleId="{D8F5EB3B-7953-41B7-89E6-196873AB8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0"/>
    <p:restoredTop sz="94720"/>
  </p:normalViewPr>
  <p:slideViewPr>
    <p:cSldViewPr snapToGrid="0" snapToObjects="1">
      <p:cViewPr>
        <p:scale>
          <a:sx n="130" d="100"/>
          <a:sy n="130" d="100"/>
        </p:scale>
        <p:origin x="120" y="2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8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7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easeaw@mail.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huyg@ucmail.uc.edu" TargetMode="External"/><Relationship Id="rId5" Type="http://schemas.openxmlformats.org/officeDocument/2006/relationships/hyperlink" Target="mailto:slacklj@mail.uc.edu" TargetMode="External"/><Relationship Id="rId4" Type="http://schemas.openxmlformats.org/officeDocument/2006/relationships/hyperlink" Target="mailto:wooddj@mail.uc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Deception Detective</a:t>
            </a:r>
            <a:br>
              <a:rPr lang="en" dirty="0"/>
            </a:br>
            <a:r>
              <a:rPr lang="en" dirty="0"/>
              <a:t>Fact - Checker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FADC0-5420-7541-AA41-0A6B6C2B6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386" y="2678568"/>
            <a:ext cx="826935" cy="826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/>
              <a:t>To do – Daniel Slide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6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/>
              <a:t>To do – Lando Slide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431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EE348-B512-7A47-BB27-459620C22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1189"/>
              </p:ext>
            </p:extLst>
          </p:nvPr>
        </p:nvGraphicFramePr>
        <p:xfrm>
          <a:off x="852332" y="1760480"/>
          <a:ext cx="7843200" cy="2475549"/>
        </p:xfrm>
        <a:graphic>
          <a:graphicData uri="http://schemas.openxmlformats.org/drawingml/2006/table">
            <a:tbl>
              <a:tblPr/>
              <a:tblGrid>
                <a:gridCol w="2614400">
                  <a:extLst>
                    <a:ext uri="{9D8B030D-6E8A-4147-A177-3AD203B41FA5}">
                      <a16:colId xmlns:a16="http://schemas.microsoft.com/office/drawing/2014/main" val="118493852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2860672238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4046194018"/>
                    </a:ext>
                  </a:extLst>
                </a:gridCol>
              </a:tblGrid>
              <a:tr h="404552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Start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Finish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87425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Research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October 2020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9902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Back-End Design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13781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Front-End Design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44299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Testing and Refactoring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489892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3887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34D02EB-DE13-894C-A10C-03FAB2AFF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283" y="1210254"/>
            <a:ext cx="784383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4DF210A-E0A9-E642-988B-884E5DDD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532229"/>
            <a:ext cx="4185424" cy="3062253"/>
          </a:xfrm>
        </p:spPr>
        <p:txBody>
          <a:bodyPr/>
          <a:lstStyle/>
          <a:p>
            <a:r>
              <a:rPr lang="en-US" sz="1800" dirty="0"/>
              <a:t>Manual fact-checking interface on Google Chrome</a:t>
            </a:r>
          </a:p>
          <a:p>
            <a:r>
              <a:rPr lang="en-US" sz="1800" dirty="0"/>
              <a:t>To-do – specifics on back-end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343E0-0A17-3A41-A1DC-A6DA53071D9D}"/>
              </a:ext>
            </a:extLst>
          </p:cNvPr>
          <p:cNvSpPr/>
          <p:nvPr/>
        </p:nvSpPr>
        <p:spPr>
          <a:xfrm>
            <a:off x="6381946" y="2261986"/>
            <a:ext cx="1187778" cy="63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0;p34">
            <a:extLst>
              <a:ext uri="{FF2B5EF4-FFF2-40B4-BE49-F238E27FC236}">
                <a16:creationId xmlns:a16="http://schemas.microsoft.com/office/drawing/2014/main" id="{3193D9A9-D68E-E84D-ADA7-7B7CD96A9572}"/>
              </a:ext>
            </a:extLst>
          </p:cNvPr>
          <p:cNvSpPr/>
          <p:nvPr/>
        </p:nvSpPr>
        <p:spPr>
          <a:xfrm>
            <a:off x="5251929" y="1977305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Coming soon…</a:t>
            </a:r>
            <a:endParaRPr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F78B0D-1E82-0D47-B0A1-03D0C8B7D176}"/>
              </a:ext>
            </a:extLst>
          </p:cNvPr>
          <p:cNvGrpSpPr/>
          <p:nvPr/>
        </p:nvGrpSpPr>
        <p:grpSpPr>
          <a:xfrm>
            <a:off x="5003240" y="1886699"/>
            <a:ext cx="4037354" cy="2389184"/>
            <a:chOff x="5003240" y="1886699"/>
            <a:chExt cx="4037354" cy="2389184"/>
          </a:xfrm>
        </p:grpSpPr>
        <p:grpSp>
          <p:nvGrpSpPr>
            <p:cNvPr id="9" name="Google Shape;742;p34">
              <a:extLst>
                <a:ext uri="{FF2B5EF4-FFF2-40B4-BE49-F238E27FC236}">
                  <a16:creationId xmlns:a16="http://schemas.microsoft.com/office/drawing/2014/main" id="{3858508F-6AB6-5B44-8DCF-6B891D265B5D}"/>
                </a:ext>
              </a:extLst>
            </p:cNvPr>
            <p:cNvGrpSpPr/>
            <p:nvPr/>
          </p:nvGrpSpPr>
          <p:grpSpPr>
            <a:xfrm>
              <a:off x="5003240" y="1886699"/>
              <a:ext cx="4037354" cy="2389184"/>
              <a:chOff x="1177450" y="241631"/>
              <a:chExt cx="6173152" cy="3616776"/>
            </a:xfrm>
          </p:grpSpPr>
          <p:sp>
            <p:nvSpPr>
              <p:cNvPr id="10" name="Google Shape;743;p34">
                <a:extLst>
                  <a:ext uri="{FF2B5EF4-FFF2-40B4-BE49-F238E27FC236}">
                    <a16:creationId xmlns:a16="http://schemas.microsoft.com/office/drawing/2014/main" id="{C1AA3291-D938-6943-96A7-F5B99234F387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4;p34">
                <a:extLst>
                  <a:ext uri="{FF2B5EF4-FFF2-40B4-BE49-F238E27FC236}">
                    <a16:creationId xmlns:a16="http://schemas.microsoft.com/office/drawing/2014/main" id="{704B8EDD-EE69-0941-80C5-F2A60DBC22CD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745;p34">
                <a:extLst>
                  <a:ext uri="{FF2B5EF4-FFF2-40B4-BE49-F238E27FC236}">
                    <a16:creationId xmlns:a16="http://schemas.microsoft.com/office/drawing/2014/main" id="{93AE8D39-4804-CB4C-B72E-8429CA4F21A8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746;p34">
                <a:extLst>
                  <a:ext uri="{FF2B5EF4-FFF2-40B4-BE49-F238E27FC236}">
                    <a16:creationId xmlns:a16="http://schemas.microsoft.com/office/drawing/2014/main" id="{0A54B4D6-1ADD-044F-B086-6D210A742346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7CF886-65FE-1640-82CA-1B548AF3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607" y="2016518"/>
              <a:ext cx="3149486" cy="20068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5CDB-85EC-D642-8526-AD858088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FE0F-39A6-C54A-99C0-F48970B6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728" y="1599700"/>
            <a:ext cx="7433187" cy="2886000"/>
          </a:xfrm>
        </p:spPr>
        <p:txBody>
          <a:bodyPr/>
          <a:lstStyle/>
          <a:p>
            <a:r>
              <a:rPr lang="en-US" sz="1800" dirty="0"/>
              <a:t>Automated fact-check</a:t>
            </a:r>
          </a:p>
          <a:p>
            <a:r>
              <a:rPr lang="en-US" sz="1800" dirty="0"/>
              <a:t>What to do when our algo fails</a:t>
            </a:r>
          </a:p>
          <a:p>
            <a:r>
              <a:rPr lang="en-US" sz="1800" dirty="0"/>
              <a:t>Deeper web crawling?</a:t>
            </a:r>
          </a:p>
          <a:p>
            <a:r>
              <a:rPr lang="en-US" sz="1800" dirty="0"/>
              <a:t>To-do….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0FB8-1351-5E4C-8F96-16AD2ADBD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53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dirty="0"/>
              <a:t>Andrew Nease: </a:t>
            </a:r>
            <a:r>
              <a:rPr lang="en" i="1" dirty="0">
                <a:hlinkClick r:id="rId3"/>
              </a:rPr>
              <a:t>neaseaw@mail.uc.edu</a:t>
            </a:r>
            <a:endParaRPr lang="en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Daniel Wood: </a:t>
            </a:r>
            <a:r>
              <a:rPr lang="en-US" i="1" dirty="0">
                <a:hlinkClick r:id="rId4"/>
              </a:rPr>
              <a:t>wooddj@mail.uc.edu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Lando Slack: </a:t>
            </a:r>
            <a:r>
              <a:rPr lang="en-US" i="1" dirty="0">
                <a:hlinkClick r:id="rId5"/>
              </a:rPr>
              <a:t>slacklj@mail.uc.edu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76200" indent="0">
              <a:spcBef>
                <a:spcPts val="0"/>
              </a:spcBef>
              <a:buNone/>
            </a:pPr>
            <a:r>
              <a:rPr lang="en-US" b="1" dirty="0"/>
              <a:t>Advisor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Dr. Yiming Hu: </a:t>
            </a:r>
            <a:r>
              <a:rPr lang="en-US" i="1" dirty="0">
                <a:hlinkClick r:id="rId6"/>
              </a:rPr>
              <a:t>huyg@ucmail.uc.edu</a:t>
            </a:r>
            <a:endParaRPr i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This project was conceived to address the growing issue of misinformation spread online. Our goals are as follows --</a:t>
            </a:r>
          </a:p>
          <a:p>
            <a:r>
              <a:rPr lang="en-US" sz="1800" dirty="0"/>
              <a:t>Provide a convenient and widely usable fact-checking experience</a:t>
            </a:r>
          </a:p>
          <a:p>
            <a:r>
              <a:rPr lang="en-US" sz="1800" dirty="0"/>
              <a:t>Assign an easily understood factual rating to questionable statements</a:t>
            </a:r>
          </a:p>
          <a:p>
            <a:r>
              <a:rPr lang="en-US" sz="1800" dirty="0"/>
              <a:t>If a factual rating cannot be assigned through our software, applicable resources (pertinent web links) are provided to the user to investigate further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0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4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41490"/>
            <a:ext cx="7843154" cy="3018046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Misinformation is a powerful tool used in manipulating populations. We believe that convenient access to the truth can help individuals overcome the novel dangers of today’s Internet experience. 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With continued development on this project, we envision automated fact-checking that would highlight falsehoods without user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90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A432-6979-9240-ADFC-7A627E222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06" y="2332490"/>
            <a:ext cx="5497200" cy="478519"/>
          </a:xfrm>
        </p:spPr>
        <p:txBody>
          <a:bodyPr/>
          <a:lstStyle/>
          <a:p>
            <a:r>
              <a:rPr lang="en-US" dirty="0"/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7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6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9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4535103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Fact-checking is accomplished by a separate server, so our front-end implementations are quite flexible.  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We chose to create a Google Chrome extension for maximum end-user simplicity. Communication to the back-end server is accomplished with REST API endpoints.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9EE063-6E8E-5E4C-950E-1DBB080F475D}"/>
              </a:ext>
            </a:extLst>
          </p:cNvPr>
          <p:cNvGrpSpPr/>
          <p:nvPr/>
        </p:nvGrpSpPr>
        <p:grpSpPr>
          <a:xfrm>
            <a:off x="5106646" y="1931418"/>
            <a:ext cx="4037354" cy="2389184"/>
            <a:chOff x="4944246" y="2098566"/>
            <a:chExt cx="4037354" cy="23891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6C890C-58D2-014B-A3CE-CC048F44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557" y="2182762"/>
              <a:ext cx="3204667" cy="2120240"/>
            </a:xfrm>
            <a:prstGeom prst="rect">
              <a:avLst/>
            </a:prstGeom>
          </p:spPr>
        </p:pic>
        <p:grpSp>
          <p:nvGrpSpPr>
            <p:cNvPr id="6" name="Google Shape;742;p34">
              <a:extLst>
                <a:ext uri="{FF2B5EF4-FFF2-40B4-BE49-F238E27FC236}">
                  <a16:creationId xmlns:a16="http://schemas.microsoft.com/office/drawing/2014/main" id="{ADD702F6-212B-2646-9DF2-0E03957E723C}"/>
                </a:ext>
              </a:extLst>
            </p:cNvPr>
            <p:cNvGrpSpPr/>
            <p:nvPr/>
          </p:nvGrpSpPr>
          <p:grpSpPr>
            <a:xfrm>
              <a:off x="4944246" y="2098566"/>
              <a:ext cx="4037354" cy="2389184"/>
              <a:chOff x="1177450" y="241631"/>
              <a:chExt cx="6173152" cy="3616776"/>
            </a:xfrm>
          </p:grpSpPr>
          <p:sp>
            <p:nvSpPr>
              <p:cNvPr id="8" name="Google Shape;743;p34">
                <a:extLst>
                  <a:ext uri="{FF2B5EF4-FFF2-40B4-BE49-F238E27FC236}">
                    <a16:creationId xmlns:a16="http://schemas.microsoft.com/office/drawing/2014/main" id="{0099C387-451E-F14F-9B03-A8196E2C4FB6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744;p34">
                <a:extLst>
                  <a:ext uri="{FF2B5EF4-FFF2-40B4-BE49-F238E27FC236}">
                    <a16:creationId xmlns:a16="http://schemas.microsoft.com/office/drawing/2014/main" id="{B1376843-19F1-F548-9ABE-4EB9E368413B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745;p34">
                <a:extLst>
                  <a:ext uri="{FF2B5EF4-FFF2-40B4-BE49-F238E27FC236}">
                    <a16:creationId xmlns:a16="http://schemas.microsoft.com/office/drawing/2014/main" id="{750EABF7-FA62-1F4C-AF16-747496D51240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6;p34">
                <a:extLst>
                  <a:ext uri="{FF2B5EF4-FFF2-40B4-BE49-F238E27FC236}">
                    <a16:creationId xmlns:a16="http://schemas.microsoft.com/office/drawing/2014/main" id="{F4BF0D78-0D89-1E48-A5AF-D72E68A66B6F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2">
      <a:dk1>
        <a:srgbClr val="000000"/>
      </a:dk1>
      <a:lt1>
        <a:srgbClr val="F8FCFF"/>
      </a:lt1>
      <a:dk2>
        <a:srgbClr val="C0C1C3"/>
      </a:dk2>
      <a:lt2>
        <a:srgbClr val="C1C1C4"/>
      </a:lt2>
      <a:accent1>
        <a:srgbClr val="2FC5FE"/>
      </a:accent1>
      <a:accent2>
        <a:srgbClr val="4364AC"/>
      </a:accent2>
      <a:accent3>
        <a:srgbClr val="F48F29"/>
      </a:accent3>
      <a:accent4>
        <a:srgbClr val="52DD6B"/>
      </a:accent4>
      <a:accent5>
        <a:srgbClr val="2FC5FE"/>
      </a:accent5>
      <a:accent6>
        <a:srgbClr val="F48F29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301</Words>
  <Application>Microsoft Macintosh PowerPoint</Application>
  <PresentationFormat>On-screen Show (16:9)</PresentationFormat>
  <Paragraphs>67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SemiBold</vt:lpstr>
      <vt:lpstr>Barlow Light</vt:lpstr>
      <vt:lpstr>Calibri</vt:lpstr>
      <vt:lpstr>Wingdings</vt:lpstr>
      <vt:lpstr>Arial</vt:lpstr>
      <vt:lpstr>Lodovico template</vt:lpstr>
      <vt:lpstr>Deception Detective Fact - Checker</vt:lpstr>
      <vt:lpstr>Team Members</vt:lpstr>
      <vt:lpstr>Goals</vt:lpstr>
      <vt:lpstr>Intellectual Merits</vt:lpstr>
      <vt:lpstr>Broader Impacts</vt:lpstr>
      <vt:lpstr>Design Specifications</vt:lpstr>
      <vt:lpstr>PowerPoint Presentation</vt:lpstr>
      <vt:lpstr>PowerPoint Presentation</vt:lpstr>
      <vt:lpstr>Technologies</vt:lpstr>
      <vt:lpstr>Technologies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Detective Fact - Checker</dc:title>
  <cp:lastModifiedBy>Nease, Andrew (neaseaw)</cp:lastModifiedBy>
  <cp:revision>15</cp:revision>
  <dcterms:modified xsi:type="dcterms:W3CDTF">2021-02-23T17:28:24Z</dcterms:modified>
</cp:coreProperties>
</file>