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53" autoAdjust="0"/>
    <p:restoredTop sz="94660"/>
  </p:normalViewPr>
  <p:slideViewPr>
    <p:cSldViewPr snapToGrid="0">
      <p:cViewPr varScale="1">
        <p:scale>
          <a:sx n="153" d="100"/>
          <a:sy n="153" d="100"/>
        </p:scale>
        <p:origin x="200"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9076-4FBA-4B70-A783-148222572B8C}"/>
              </a:ext>
            </a:extLst>
          </p:cNvPr>
          <p:cNvSpPr>
            <a:spLocks noGrp="1"/>
          </p:cNvSpPr>
          <p:nvPr>
            <p:ph type="ctrTitle"/>
          </p:nvPr>
        </p:nvSpPr>
        <p:spPr>
          <a:xfrm>
            <a:off x="1524001"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26049A-C669-4EC3-9E18-4FA46C7FF392}"/>
              </a:ext>
            </a:extLst>
          </p:cNvPr>
          <p:cNvSpPr>
            <a:spLocks noGrp="1"/>
          </p:cNvSpPr>
          <p:nvPr>
            <p:ph type="subTitle" idx="1"/>
          </p:nvPr>
        </p:nvSpPr>
        <p:spPr>
          <a:xfrm>
            <a:off x="1524001" y="3602039"/>
            <a:ext cx="9144000" cy="1655762"/>
          </a:xfrm>
        </p:spPr>
        <p:txBody>
          <a:bodyPr/>
          <a:lstStyle>
            <a:lvl1pPr marL="0" indent="0" algn="ctr">
              <a:buNone/>
              <a:defRPr sz="2400"/>
            </a:lvl1pPr>
            <a:lvl2pPr marL="457196" indent="0" algn="ctr">
              <a:buNone/>
              <a:defRPr sz="2000"/>
            </a:lvl2pPr>
            <a:lvl3pPr marL="914391" indent="0" algn="ctr">
              <a:buNone/>
              <a:defRPr sz="1800"/>
            </a:lvl3pPr>
            <a:lvl4pPr marL="1371587" indent="0" algn="ctr">
              <a:buNone/>
              <a:defRPr sz="1600"/>
            </a:lvl4pPr>
            <a:lvl5pPr marL="1828783" indent="0" algn="ctr">
              <a:buNone/>
              <a:defRPr sz="1600"/>
            </a:lvl5pPr>
            <a:lvl6pPr marL="2285978" indent="0" algn="ctr">
              <a:buNone/>
              <a:defRPr sz="1600"/>
            </a:lvl6pPr>
            <a:lvl7pPr marL="2743174" indent="0" algn="ctr">
              <a:buNone/>
              <a:defRPr sz="1600"/>
            </a:lvl7pPr>
            <a:lvl8pPr marL="3200370" indent="0" algn="ctr">
              <a:buNone/>
              <a:defRPr sz="1600"/>
            </a:lvl8pPr>
            <a:lvl9pPr marL="3657565"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6A01E1-0CA7-4808-A824-6A7631EE8C98}"/>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5" name="Footer Placeholder 4">
            <a:extLst>
              <a:ext uri="{FF2B5EF4-FFF2-40B4-BE49-F238E27FC236}">
                <a16:creationId xmlns:a16="http://schemas.microsoft.com/office/drawing/2014/main" id="{F7E1A0BD-3E7E-411E-BE7F-711DB622A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D4AA3-F01E-40F7-9110-90938BB51953}"/>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015068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738A-B828-48C5-86A3-284D6F539B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D90E16-6500-4FAE-8164-3A8F98703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9FE26-2273-4383-B03F-F4C9680739B8}"/>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5" name="Footer Placeholder 4">
            <a:extLst>
              <a:ext uri="{FF2B5EF4-FFF2-40B4-BE49-F238E27FC236}">
                <a16:creationId xmlns:a16="http://schemas.microsoft.com/office/drawing/2014/main" id="{D4A23B63-CF0C-487C-8F8E-23FF98249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12473-B261-4BBA-A907-13C17EB0CB58}"/>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59789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B4EDB-59EB-40B8-94FD-BB7A097F8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3B590-9486-4317-8A1B-EECBBB6DC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1A104-8B23-44E6-8447-483F83C43915}"/>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5" name="Footer Placeholder 4">
            <a:extLst>
              <a:ext uri="{FF2B5EF4-FFF2-40B4-BE49-F238E27FC236}">
                <a16:creationId xmlns:a16="http://schemas.microsoft.com/office/drawing/2014/main" id="{1FF5564E-F21F-467B-A944-0B7995A7B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AB95A-EB5D-46E7-AAC7-990382443FEF}"/>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419825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01C4-CC0A-410C-8F1D-34F464316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5E4B57-ECC9-48D8-8BEA-0824BAA70F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84030-DFE9-4797-9BF6-371744917C9A}"/>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5" name="Footer Placeholder 4">
            <a:extLst>
              <a:ext uri="{FF2B5EF4-FFF2-40B4-BE49-F238E27FC236}">
                <a16:creationId xmlns:a16="http://schemas.microsoft.com/office/drawing/2014/main" id="{3011899A-F962-49F3-B84F-B6CA9F1BC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45116-F5E7-4A1B-B2FF-C5F1B6D7664D}"/>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92706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36AC-E29D-46EC-8E1C-9B10EE8B7A16}"/>
              </a:ext>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269367-CEFD-4629-BFAE-34B767B0CE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196" indent="0">
              <a:buNone/>
              <a:defRPr sz="2000">
                <a:solidFill>
                  <a:schemeClr val="tx1">
                    <a:tint val="75000"/>
                  </a:schemeClr>
                </a:solidFill>
              </a:defRPr>
            </a:lvl2pPr>
            <a:lvl3pPr marL="914391" indent="0">
              <a:buNone/>
              <a:defRPr sz="1800">
                <a:solidFill>
                  <a:schemeClr val="tx1">
                    <a:tint val="75000"/>
                  </a:schemeClr>
                </a:solidFill>
              </a:defRPr>
            </a:lvl3pPr>
            <a:lvl4pPr marL="1371587" indent="0">
              <a:buNone/>
              <a:defRPr sz="1600">
                <a:solidFill>
                  <a:schemeClr val="tx1">
                    <a:tint val="75000"/>
                  </a:schemeClr>
                </a:solidFill>
              </a:defRPr>
            </a:lvl4pPr>
            <a:lvl5pPr marL="1828783" indent="0">
              <a:buNone/>
              <a:defRPr sz="1600">
                <a:solidFill>
                  <a:schemeClr val="tx1">
                    <a:tint val="75000"/>
                  </a:schemeClr>
                </a:solidFill>
              </a:defRPr>
            </a:lvl5pPr>
            <a:lvl6pPr marL="2285978" indent="0">
              <a:buNone/>
              <a:defRPr sz="1600">
                <a:solidFill>
                  <a:schemeClr val="tx1">
                    <a:tint val="75000"/>
                  </a:schemeClr>
                </a:solidFill>
              </a:defRPr>
            </a:lvl6pPr>
            <a:lvl7pPr marL="2743174" indent="0">
              <a:buNone/>
              <a:defRPr sz="1600">
                <a:solidFill>
                  <a:schemeClr val="tx1">
                    <a:tint val="75000"/>
                  </a:schemeClr>
                </a:solidFill>
              </a:defRPr>
            </a:lvl7pPr>
            <a:lvl8pPr marL="3200370" indent="0">
              <a:buNone/>
              <a:defRPr sz="1600">
                <a:solidFill>
                  <a:schemeClr val="tx1">
                    <a:tint val="75000"/>
                  </a:schemeClr>
                </a:solidFill>
              </a:defRPr>
            </a:lvl8pPr>
            <a:lvl9pPr marL="3657565"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2E1A27-E01D-4496-A128-AEAA391A8651}"/>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5" name="Footer Placeholder 4">
            <a:extLst>
              <a:ext uri="{FF2B5EF4-FFF2-40B4-BE49-F238E27FC236}">
                <a16:creationId xmlns:a16="http://schemas.microsoft.com/office/drawing/2014/main" id="{824D531B-21E3-4647-A61E-1CAE2ACBA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2DED1-C55F-4C1C-B58D-B34B1F29414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719636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B33B-2849-4AD9-904C-1E7B18DBF7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3F3EC-9F27-4D84-B4DC-BEA5F467B34B}"/>
              </a:ext>
            </a:extLst>
          </p:cNvPr>
          <p:cNvSpPr>
            <a:spLocks noGrp="1"/>
          </p:cNvSpPr>
          <p:nvPr>
            <p:ph sz="half" idx="1"/>
          </p:nvPr>
        </p:nvSpPr>
        <p:spPr>
          <a:xfrm>
            <a:off x="838200" y="1825625"/>
            <a:ext cx="51816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F54990-64F7-4A5B-8DA3-D9DA47C29E5C}"/>
              </a:ext>
            </a:extLst>
          </p:cNvPr>
          <p:cNvSpPr>
            <a:spLocks noGrp="1"/>
          </p:cNvSpPr>
          <p:nvPr>
            <p:ph sz="half" idx="2"/>
          </p:nvPr>
        </p:nvSpPr>
        <p:spPr>
          <a:xfrm>
            <a:off x="6172200" y="1825625"/>
            <a:ext cx="51816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5C3C6D-FBCA-4723-9C36-568609AC8709}"/>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6" name="Footer Placeholder 5">
            <a:extLst>
              <a:ext uri="{FF2B5EF4-FFF2-40B4-BE49-F238E27FC236}">
                <a16:creationId xmlns:a16="http://schemas.microsoft.com/office/drawing/2014/main" id="{0384A0D1-AE96-4E59-A1B8-D203B1F195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DF7DA-3070-4145-A4BF-7E8A5EC2349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423865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F065-42B1-42AF-9F7D-5AA041DAF8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4791C7-7539-4ED2-AE54-5A866A151698}"/>
              </a:ext>
            </a:extLst>
          </p:cNvPr>
          <p:cNvSpPr>
            <a:spLocks noGrp="1"/>
          </p:cNvSpPr>
          <p:nvPr>
            <p:ph type="body" idx="1"/>
          </p:nvPr>
        </p:nvSpPr>
        <p:spPr>
          <a:xfrm>
            <a:off x="839789" y="1681164"/>
            <a:ext cx="5157787" cy="82391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2A74CF-7C06-4EEC-BEBA-2CA7BAB94FA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AF0C77-D99F-45B6-9BF8-7DCD98EF07C0}"/>
              </a:ext>
            </a:extLst>
          </p:cNvPr>
          <p:cNvSpPr>
            <a:spLocks noGrp="1"/>
          </p:cNvSpPr>
          <p:nvPr>
            <p:ph type="body" sz="quarter" idx="3"/>
          </p:nvPr>
        </p:nvSpPr>
        <p:spPr>
          <a:xfrm>
            <a:off x="6172201" y="1681164"/>
            <a:ext cx="5183188" cy="82391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712974-2831-40E3-93CB-B03890915F5C}"/>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F52083-A895-4C8F-8F31-6D629E93268E}"/>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8" name="Footer Placeholder 7">
            <a:extLst>
              <a:ext uri="{FF2B5EF4-FFF2-40B4-BE49-F238E27FC236}">
                <a16:creationId xmlns:a16="http://schemas.microsoft.com/office/drawing/2014/main" id="{09698140-0959-4C3E-A890-8C3965B459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81680B-B464-47AC-B432-2BCCBF18E671}"/>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63606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32B5-8E06-4B7C-BFD0-395A4DBA5D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E06EB5-F82D-4DF8-80F5-FC90667FB0FC}"/>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4" name="Footer Placeholder 3">
            <a:extLst>
              <a:ext uri="{FF2B5EF4-FFF2-40B4-BE49-F238E27FC236}">
                <a16:creationId xmlns:a16="http://schemas.microsoft.com/office/drawing/2014/main" id="{F7FEE1AE-977E-409F-93C5-7C39BA9244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0BC34A-AE8F-431F-BCB3-937A2F7EF4D6}"/>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772440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37EA8-2825-4E7D-ABC4-D812827F3BB8}"/>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3" name="Footer Placeholder 2">
            <a:extLst>
              <a:ext uri="{FF2B5EF4-FFF2-40B4-BE49-F238E27FC236}">
                <a16:creationId xmlns:a16="http://schemas.microsoft.com/office/drawing/2014/main" id="{D450E16D-9557-46DB-BCE5-1A382029DB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07F47-7488-44C3-94C1-30B7A757933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33231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D3BA-3EB1-4143-98EC-3AE11905E6FE}"/>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97A5DC-99DA-4BB4-AFD2-C7B1D468414A}"/>
              </a:ext>
            </a:extLst>
          </p:cNvPr>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0C1CF6-F6EE-4C01-B25B-DADD3B67F132}"/>
              </a:ext>
            </a:extLst>
          </p:cNvPr>
          <p:cNvSpPr>
            <a:spLocks noGrp="1"/>
          </p:cNvSpPr>
          <p:nvPr>
            <p:ph type="body" sz="half" idx="2"/>
          </p:nvPr>
        </p:nvSpPr>
        <p:spPr>
          <a:xfrm>
            <a:off x="839789" y="2057401"/>
            <a:ext cx="3932237" cy="3811588"/>
          </a:xfr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8D872-C8BE-41C1-95F8-195AB13B0840}"/>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6" name="Footer Placeholder 5">
            <a:extLst>
              <a:ext uri="{FF2B5EF4-FFF2-40B4-BE49-F238E27FC236}">
                <a16:creationId xmlns:a16="http://schemas.microsoft.com/office/drawing/2014/main" id="{3B22325D-BDA6-4186-BD9B-01162C36D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65E77-0B27-4E8B-B6F9-4B6D3BFEFB62}"/>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6397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04EC-FC48-47AF-ADBB-1DAD6D035292}"/>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36DA31-9154-41F3-A524-EA4810D71C5B}"/>
              </a:ext>
            </a:extLst>
          </p:cNvPr>
          <p:cNvSpPr>
            <a:spLocks noGrp="1"/>
          </p:cNvSpPr>
          <p:nvPr>
            <p:ph type="pic" idx="1"/>
          </p:nvPr>
        </p:nvSpPr>
        <p:spPr>
          <a:xfrm>
            <a:off x="5183189" y="987426"/>
            <a:ext cx="6172200" cy="4873625"/>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endParaRPr lang="en-US"/>
          </a:p>
        </p:txBody>
      </p:sp>
      <p:sp>
        <p:nvSpPr>
          <p:cNvPr id="4" name="Text Placeholder 3">
            <a:extLst>
              <a:ext uri="{FF2B5EF4-FFF2-40B4-BE49-F238E27FC236}">
                <a16:creationId xmlns:a16="http://schemas.microsoft.com/office/drawing/2014/main" id="{D8919F12-BF33-425E-9641-A200ABCF90FE}"/>
              </a:ext>
            </a:extLst>
          </p:cNvPr>
          <p:cNvSpPr>
            <a:spLocks noGrp="1"/>
          </p:cNvSpPr>
          <p:nvPr>
            <p:ph type="body" sz="half" idx="2"/>
          </p:nvPr>
        </p:nvSpPr>
        <p:spPr>
          <a:xfrm>
            <a:off x="839789" y="2057401"/>
            <a:ext cx="3932237" cy="3811588"/>
          </a:xfr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E5388-CE70-4AC7-9F66-B88A29ACEE03}"/>
              </a:ext>
            </a:extLst>
          </p:cNvPr>
          <p:cNvSpPr>
            <a:spLocks noGrp="1"/>
          </p:cNvSpPr>
          <p:nvPr>
            <p:ph type="dt" sz="half" idx="10"/>
          </p:nvPr>
        </p:nvSpPr>
        <p:spPr/>
        <p:txBody>
          <a:bodyPr/>
          <a:lstStyle/>
          <a:p>
            <a:fld id="{0AB40213-5084-43E5-B24A-40DA3D61C78A}" type="datetimeFigureOut">
              <a:rPr lang="en-US" smtClean="0"/>
              <a:t>3/5/21</a:t>
            </a:fld>
            <a:endParaRPr lang="en-US"/>
          </a:p>
        </p:txBody>
      </p:sp>
      <p:sp>
        <p:nvSpPr>
          <p:cNvPr id="6" name="Footer Placeholder 5">
            <a:extLst>
              <a:ext uri="{FF2B5EF4-FFF2-40B4-BE49-F238E27FC236}">
                <a16:creationId xmlns:a16="http://schemas.microsoft.com/office/drawing/2014/main" id="{DB7C737D-6A28-40EA-B353-771914045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D3A203-BA60-4889-B529-5C4B7BBD6868}"/>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993410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CF75B-A6D2-4206-A112-923F74289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B553DB-FB68-49F1-8924-8AC7C8980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50337-C865-4E30-8BB2-0394DC0572E0}"/>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40213-5084-43E5-B24A-40DA3D61C78A}" type="datetimeFigureOut">
              <a:rPr lang="en-US" smtClean="0"/>
              <a:t>3/5/21</a:t>
            </a:fld>
            <a:endParaRPr lang="en-US"/>
          </a:p>
        </p:txBody>
      </p:sp>
      <p:sp>
        <p:nvSpPr>
          <p:cNvPr id="5" name="Footer Placeholder 4">
            <a:extLst>
              <a:ext uri="{FF2B5EF4-FFF2-40B4-BE49-F238E27FC236}">
                <a16:creationId xmlns:a16="http://schemas.microsoft.com/office/drawing/2014/main" id="{2CFD9E0E-A47D-4875-81B0-97310DEFCD7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3BA8D5-D42B-41D0-9855-D1B1B40CC4F3}"/>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1D214-14E4-4874-90EB-9603C2330B1A}" type="slidenum">
              <a:rPr lang="en-US" smtClean="0"/>
              <a:t>‹#›</a:t>
            </a:fld>
            <a:endParaRPr lang="en-US"/>
          </a:p>
        </p:txBody>
      </p:sp>
    </p:spTree>
    <p:extLst>
      <p:ext uri="{BB962C8B-B14F-4D97-AF65-F5344CB8AC3E}">
        <p14:creationId xmlns:p14="http://schemas.microsoft.com/office/powerpoint/2010/main" val="2773416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691AD00-C988-084B-ADDB-EEFBF00E8CCD}"/>
              </a:ext>
            </a:extLst>
          </p:cNvPr>
          <p:cNvPicPr>
            <a:picLocks noChangeAspect="1"/>
          </p:cNvPicPr>
          <p:nvPr/>
        </p:nvPicPr>
        <p:blipFill>
          <a:blip r:embed="rId2">
            <a:alphaModFix amt="20000"/>
          </a:blip>
          <a:stretch>
            <a:fillRect/>
          </a:stretch>
        </p:blipFill>
        <p:spPr>
          <a:xfrm>
            <a:off x="5336088" y="148856"/>
            <a:ext cx="6855912" cy="6855912"/>
          </a:xfrm>
          <a:prstGeom prst="rect">
            <a:avLst/>
          </a:prstGeom>
        </p:spPr>
      </p:pic>
      <p:sp>
        <p:nvSpPr>
          <p:cNvPr id="2" name="Title 1">
            <a:extLst>
              <a:ext uri="{FF2B5EF4-FFF2-40B4-BE49-F238E27FC236}">
                <a16:creationId xmlns:a16="http://schemas.microsoft.com/office/drawing/2014/main" id="{7CDDBD22-3F5A-4C0D-A62C-437D9C27469F}"/>
              </a:ext>
            </a:extLst>
          </p:cNvPr>
          <p:cNvSpPr>
            <a:spLocks noGrp="1"/>
          </p:cNvSpPr>
          <p:nvPr>
            <p:ph type="title"/>
          </p:nvPr>
        </p:nvSpPr>
        <p:spPr>
          <a:xfrm>
            <a:off x="0" y="0"/>
            <a:ext cx="3908121" cy="1640910"/>
          </a:xfrm>
        </p:spPr>
        <p:txBody>
          <a:bodyPr>
            <a:normAutofit fontScale="90000"/>
          </a:bodyPr>
          <a:lstStyle/>
          <a:p>
            <a:pPr algn="ctr"/>
            <a:r>
              <a:rPr lang="en-US" b="1" dirty="0">
                <a:latin typeface="Courier" pitchFamily="2" charset="0"/>
              </a:rPr>
              <a:t>Deception Detective</a:t>
            </a:r>
            <a:br>
              <a:rPr lang="en-US" b="1" dirty="0">
                <a:latin typeface="Courier" pitchFamily="2" charset="0"/>
              </a:rPr>
            </a:br>
            <a:r>
              <a:rPr lang="en-US" b="1" dirty="0">
                <a:latin typeface="Courier" pitchFamily="2" charset="0"/>
              </a:rPr>
              <a:t>Fact-Checker</a:t>
            </a:r>
          </a:p>
        </p:txBody>
      </p:sp>
      <p:sp>
        <p:nvSpPr>
          <p:cNvPr id="3" name="Content Placeholder 2">
            <a:extLst>
              <a:ext uri="{FF2B5EF4-FFF2-40B4-BE49-F238E27FC236}">
                <a16:creationId xmlns:a16="http://schemas.microsoft.com/office/drawing/2014/main" id="{5D371D57-3C84-418A-8097-1E1E8B6A7427}"/>
              </a:ext>
            </a:extLst>
          </p:cNvPr>
          <p:cNvSpPr>
            <a:spLocks noGrp="1"/>
          </p:cNvSpPr>
          <p:nvPr>
            <p:ph sz="half" idx="1"/>
          </p:nvPr>
        </p:nvSpPr>
        <p:spPr>
          <a:xfrm>
            <a:off x="4035385" y="2400641"/>
            <a:ext cx="3983990" cy="1678951"/>
          </a:xfrm>
          <a:ln>
            <a:solidFill>
              <a:schemeClr val="tx1"/>
            </a:solidFill>
          </a:ln>
        </p:spPr>
        <p:txBody>
          <a:bodyPr>
            <a:normAutofit/>
          </a:bodyPr>
          <a:lstStyle/>
          <a:p>
            <a:pPr marL="0" indent="0">
              <a:buNone/>
            </a:pPr>
            <a:r>
              <a:rPr lang="en-US" sz="1800" b="1" i="1" dirty="0">
                <a:ln>
                  <a:solidFill>
                    <a:schemeClr val="tx1"/>
                  </a:solidFill>
                </a:ln>
                <a:latin typeface="Helvetica" pitchFamily="2" charset="0"/>
              </a:rPr>
              <a:t>Challenges</a:t>
            </a:r>
          </a:p>
          <a:p>
            <a:r>
              <a:rPr lang="en-US" sz="1800" dirty="0">
                <a:ln>
                  <a:solidFill>
                    <a:schemeClr val="tx1"/>
                  </a:solidFill>
                </a:ln>
                <a:latin typeface="Helvetica" pitchFamily="2" charset="0"/>
              </a:rPr>
              <a:t>What source to check facts against</a:t>
            </a:r>
          </a:p>
          <a:p>
            <a:r>
              <a:rPr lang="en-US" sz="1800" dirty="0">
                <a:ln>
                  <a:solidFill>
                    <a:schemeClr val="tx1"/>
                  </a:solidFill>
                </a:ln>
                <a:latin typeface="Helvetica" pitchFamily="2" charset="0"/>
              </a:rPr>
              <a:t>Natural language complexity</a:t>
            </a:r>
          </a:p>
          <a:p>
            <a:r>
              <a:rPr lang="en-US" sz="1800" dirty="0">
                <a:ln>
                  <a:solidFill>
                    <a:schemeClr val="tx1"/>
                  </a:solidFill>
                </a:ln>
                <a:latin typeface="Helvetica" pitchFamily="2" charset="0"/>
              </a:rPr>
              <a:t>Etc.</a:t>
            </a:r>
          </a:p>
        </p:txBody>
      </p:sp>
      <p:sp>
        <p:nvSpPr>
          <p:cNvPr id="6" name="Content Placeholder 2">
            <a:extLst>
              <a:ext uri="{FF2B5EF4-FFF2-40B4-BE49-F238E27FC236}">
                <a16:creationId xmlns:a16="http://schemas.microsoft.com/office/drawing/2014/main" id="{36ABE17C-493E-4D75-A036-BB56818F59AF}"/>
              </a:ext>
            </a:extLst>
          </p:cNvPr>
          <p:cNvSpPr txBox="1">
            <a:spLocks/>
          </p:cNvSpPr>
          <p:nvPr/>
        </p:nvSpPr>
        <p:spPr>
          <a:xfrm>
            <a:off x="-7015" y="1820187"/>
            <a:ext cx="1925398" cy="2104412"/>
          </a:xfrm>
          <a:prstGeom prst="rect">
            <a:avLst/>
          </a:prstGeom>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ea typeface="HELVETICA NEUE MEDIUM" panose="02000503000000020004" pitchFamily="2" charset="0"/>
                <a:cs typeface="HELVETICA NEUE MEDIUM" panose="02000503000000020004" pitchFamily="2" charset="0"/>
              </a:rPr>
              <a:t>Team</a:t>
            </a:r>
          </a:p>
          <a:p>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Andrew Nease</a:t>
            </a:r>
          </a:p>
          <a:p>
            <a:r>
              <a:rPr lang="en-US" sz="1800" dirty="0" err="1">
                <a:ln>
                  <a:solidFill>
                    <a:schemeClr val="tx1"/>
                  </a:solidFill>
                </a:ln>
                <a:latin typeface="Helvetica" pitchFamily="2" charset="0"/>
                <a:ea typeface="Helvetica Neue Medium" panose="02000503000000020004" pitchFamily="2" charset="0"/>
                <a:cs typeface="Helvetica Neue Medium" panose="02000503000000020004" pitchFamily="2" charset="0"/>
              </a:rPr>
              <a:t>Lando</a:t>
            </a:r>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 Slack</a:t>
            </a:r>
          </a:p>
          <a:p>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Daniel Wood</a:t>
            </a:r>
          </a:p>
          <a:p>
            <a:pPr marL="0" indent="0">
              <a:buNone/>
            </a:pPr>
            <a:r>
              <a:rPr lang="en-US" sz="1800" b="1" i="1" dirty="0">
                <a:ln>
                  <a:solidFill>
                    <a:schemeClr val="tx1"/>
                  </a:solidFill>
                </a:ln>
                <a:latin typeface="Helvetica" pitchFamily="2" charset="0"/>
                <a:ea typeface="HELVETICA NEUE MEDIUM" panose="02000503000000020004" pitchFamily="2" charset="0"/>
                <a:cs typeface="HELVETICA NEUE MEDIUM" panose="02000503000000020004" pitchFamily="2" charset="0"/>
              </a:rPr>
              <a:t>Advisor </a:t>
            </a:r>
          </a:p>
          <a:p>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Prof. </a:t>
            </a:r>
            <a:r>
              <a:rPr lang="en-US" sz="1800" dirty="0" err="1">
                <a:ln>
                  <a:solidFill>
                    <a:schemeClr val="tx1"/>
                  </a:solidFill>
                </a:ln>
                <a:latin typeface="Helvetica" pitchFamily="2" charset="0"/>
                <a:ea typeface="Helvetica Neue Medium" panose="02000503000000020004" pitchFamily="2" charset="0"/>
                <a:cs typeface="Helvetica Neue Medium" panose="02000503000000020004" pitchFamily="2" charset="0"/>
              </a:rPr>
              <a:t>Yiming</a:t>
            </a:r>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 Hu</a:t>
            </a:r>
          </a:p>
        </p:txBody>
      </p:sp>
      <p:sp>
        <p:nvSpPr>
          <p:cNvPr id="8" name="Content Placeholder 2">
            <a:extLst>
              <a:ext uri="{FF2B5EF4-FFF2-40B4-BE49-F238E27FC236}">
                <a16:creationId xmlns:a16="http://schemas.microsoft.com/office/drawing/2014/main" id="{96F712D3-17A2-4505-9B31-67C72FE9C931}"/>
              </a:ext>
            </a:extLst>
          </p:cNvPr>
          <p:cNvSpPr txBox="1">
            <a:spLocks/>
          </p:cNvSpPr>
          <p:nvPr/>
        </p:nvSpPr>
        <p:spPr>
          <a:xfrm>
            <a:off x="2032000" y="1820188"/>
            <a:ext cx="1876121" cy="2104411"/>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Overview</a:t>
            </a:r>
          </a:p>
          <a:p>
            <a:pPr marL="0" indent="0">
              <a:buNone/>
            </a:pPr>
            <a:r>
              <a:rPr lang="en-US" sz="1800" dirty="0">
                <a:ln>
                  <a:solidFill>
                    <a:schemeClr val="tx1"/>
                  </a:solidFill>
                </a:ln>
                <a:latin typeface="Helvetica" pitchFamily="2" charset="0"/>
              </a:rPr>
              <a:t>Our tool enables user to quickly and accurately fact check all or some of the text on a webpage </a:t>
            </a:r>
          </a:p>
        </p:txBody>
      </p:sp>
      <p:sp>
        <p:nvSpPr>
          <p:cNvPr id="9" name="Content Placeholder 2">
            <a:extLst>
              <a:ext uri="{FF2B5EF4-FFF2-40B4-BE49-F238E27FC236}">
                <a16:creationId xmlns:a16="http://schemas.microsoft.com/office/drawing/2014/main" id="{F3C090B5-41FA-48EB-A679-32EC12B532D7}"/>
              </a:ext>
            </a:extLst>
          </p:cNvPr>
          <p:cNvSpPr txBox="1">
            <a:spLocks/>
          </p:cNvSpPr>
          <p:nvPr/>
        </p:nvSpPr>
        <p:spPr>
          <a:xfrm>
            <a:off x="4035385" y="148856"/>
            <a:ext cx="3983990" cy="2104412"/>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Purpose</a:t>
            </a:r>
          </a:p>
          <a:p>
            <a:pPr marL="0" indent="0">
              <a:buNone/>
            </a:pPr>
            <a:r>
              <a:rPr lang="en-US" sz="1800" dirty="0">
                <a:ln>
                  <a:solidFill>
                    <a:schemeClr val="tx1"/>
                  </a:solidFill>
                </a:ln>
                <a:latin typeface="Helvetica" pitchFamily="2" charset="0"/>
              </a:rPr>
              <a:t>We want to enable anyone to be able to fact-check content on the web with as little effort as possible. By doing so, we encourage users to verify anything they read online. This will ideally limit the spread of misinformation online.</a:t>
            </a:r>
          </a:p>
        </p:txBody>
      </p:sp>
      <p:sp>
        <p:nvSpPr>
          <p:cNvPr id="10" name="Content Placeholder 2">
            <a:extLst>
              <a:ext uri="{FF2B5EF4-FFF2-40B4-BE49-F238E27FC236}">
                <a16:creationId xmlns:a16="http://schemas.microsoft.com/office/drawing/2014/main" id="{72B6592E-0F5C-4E07-A234-418F2856DA51}"/>
              </a:ext>
            </a:extLst>
          </p:cNvPr>
          <p:cNvSpPr txBox="1">
            <a:spLocks/>
          </p:cNvSpPr>
          <p:nvPr/>
        </p:nvSpPr>
        <p:spPr>
          <a:xfrm>
            <a:off x="8146638" y="153075"/>
            <a:ext cx="4045362" cy="3923259"/>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Design</a:t>
            </a:r>
          </a:p>
          <a:p>
            <a:r>
              <a:rPr lang="en-US" sz="1800" dirty="0">
                <a:ln>
                  <a:solidFill>
                    <a:schemeClr val="tx1"/>
                  </a:solidFill>
                </a:ln>
                <a:latin typeface="Helvetica" pitchFamily="2" charset="0"/>
              </a:rPr>
              <a:t>Use </a:t>
            </a:r>
            <a:r>
              <a:rPr lang="en-US" sz="1800" dirty="0" err="1">
                <a:ln>
                  <a:solidFill>
                    <a:schemeClr val="tx1"/>
                  </a:solidFill>
                </a:ln>
                <a:latin typeface="Helvetica" pitchFamily="2" charset="0"/>
              </a:rPr>
              <a:t>neuralcoref</a:t>
            </a:r>
            <a:r>
              <a:rPr lang="en-US" sz="1800" dirty="0">
                <a:ln>
                  <a:solidFill>
                    <a:schemeClr val="tx1"/>
                  </a:solidFill>
                </a:ln>
                <a:latin typeface="Helvetica" pitchFamily="2" charset="0"/>
              </a:rPr>
              <a:t> library as our method for pronoun replacement. This allowed us to implement pronoun replacement without going beyond the scope of our project.</a:t>
            </a:r>
          </a:p>
          <a:p>
            <a:r>
              <a:rPr lang="en-US" sz="1800" dirty="0">
                <a:ln>
                  <a:solidFill>
                    <a:schemeClr val="tx1"/>
                  </a:solidFill>
                </a:ln>
                <a:latin typeface="Helvetica" pitchFamily="2" charset="0"/>
              </a:rPr>
              <a:t>Use Snopes, Wikipedia, and [others] to check facts against: We believe that checking against a variety of trustworthy sites will provide us with results we can be confident in.</a:t>
            </a:r>
          </a:p>
          <a:p>
            <a:pPr marL="0" indent="0">
              <a:buNone/>
            </a:pPr>
            <a:endParaRPr lang="en-US" sz="1800" dirty="0">
              <a:ln>
                <a:solidFill>
                  <a:schemeClr val="tx1"/>
                </a:solidFill>
              </a:ln>
            </a:endParaRPr>
          </a:p>
        </p:txBody>
      </p:sp>
      <p:sp>
        <p:nvSpPr>
          <p:cNvPr id="11" name="Content Placeholder 2">
            <a:extLst>
              <a:ext uri="{FF2B5EF4-FFF2-40B4-BE49-F238E27FC236}">
                <a16:creationId xmlns:a16="http://schemas.microsoft.com/office/drawing/2014/main" id="{A3018B26-1330-41FD-BC70-D910BDCD8A00}"/>
              </a:ext>
            </a:extLst>
          </p:cNvPr>
          <p:cNvSpPr txBox="1">
            <a:spLocks/>
          </p:cNvSpPr>
          <p:nvPr/>
        </p:nvSpPr>
        <p:spPr>
          <a:xfrm>
            <a:off x="4035385" y="4226966"/>
            <a:ext cx="3983991" cy="2104411"/>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Improvements</a:t>
            </a:r>
          </a:p>
          <a:p>
            <a:r>
              <a:rPr lang="en-US" sz="1800" dirty="0">
                <a:ln>
                  <a:solidFill>
                    <a:schemeClr val="tx1"/>
                  </a:solidFill>
                </a:ln>
                <a:latin typeface="Helvetica" pitchFamily="2" charset="0"/>
              </a:rPr>
              <a:t>Develop a pronoun replacement tool from the ground up to deliver better results</a:t>
            </a:r>
          </a:p>
        </p:txBody>
      </p:sp>
      <p:grpSp>
        <p:nvGrpSpPr>
          <p:cNvPr id="13" name="Group 12">
            <a:extLst>
              <a:ext uri="{FF2B5EF4-FFF2-40B4-BE49-F238E27FC236}">
                <a16:creationId xmlns:a16="http://schemas.microsoft.com/office/drawing/2014/main" id="{B501440B-A694-7140-8AD0-711D6886A467}"/>
              </a:ext>
            </a:extLst>
          </p:cNvPr>
          <p:cNvGrpSpPr/>
          <p:nvPr/>
        </p:nvGrpSpPr>
        <p:grpSpPr>
          <a:xfrm>
            <a:off x="8222896" y="4222875"/>
            <a:ext cx="3904488" cy="2359152"/>
            <a:chOff x="5003240" y="1886699"/>
            <a:chExt cx="4037354" cy="2389184"/>
          </a:xfrm>
        </p:grpSpPr>
        <p:grpSp>
          <p:nvGrpSpPr>
            <p:cNvPr id="14" name="Google Shape;742;p34">
              <a:extLst>
                <a:ext uri="{FF2B5EF4-FFF2-40B4-BE49-F238E27FC236}">
                  <a16:creationId xmlns:a16="http://schemas.microsoft.com/office/drawing/2014/main" id="{31B2A6EF-F5BE-4B40-9691-9801AB0BC899}"/>
                </a:ext>
              </a:extLst>
            </p:cNvPr>
            <p:cNvGrpSpPr/>
            <p:nvPr/>
          </p:nvGrpSpPr>
          <p:grpSpPr>
            <a:xfrm>
              <a:off x="5003240" y="1886699"/>
              <a:ext cx="4037354" cy="2389184"/>
              <a:chOff x="1177450" y="241631"/>
              <a:chExt cx="6173152" cy="3616776"/>
            </a:xfrm>
          </p:grpSpPr>
          <p:sp>
            <p:nvSpPr>
              <p:cNvPr id="16" name="Google Shape;743;p34">
                <a:extLst>
                  <a:ext uri="{FF2B5EF4-FFF2-40B4-BE49-F238E27FC236}">
                    <a16:creationId xmlns:a16="http://schemas.microsoft.com/office/drawing/2014/main" id="{08174E5F-4A9C-9448-9DB0-7F0E337B1A5D}"/>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44;p34">
                <a:extLst>
                  <a:ext uri="{FF2B5EF4-FFF2-40B4-BE49-F238E27FC236}">
                    <a16:creationId xmlns:a16="http://schemas.microsoft.com/office/drawing/2014/main" id="{EAAC4AF3-EB2A-DD40-9C26-81009D01774D}"/>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45;p34">
                <a:extLst>
                  <a:ext uri="{FF2B5EF4-FFF2-40B4-BE49-F238E27FC236}">
                    <a16:creationId xmlns:a16="http://schemas.microsoft.com/office/drawing/2014/main" id="{AB46E44B-3F9E-1F4A-B11F-C672B42891A2}"/>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46;p34">
                <a:extLst>
                  <a:ext uri="{FF2B5EF4-FFF2-40B4-BE49-F238E27FC236}">
                    <a16:creationId xmlns:a16="http://schemas.microsoft.com/office/drawing/2014/main" id="{FE52B783-3AF5-DB4B-8549-94A49936DC8F}"/>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5" name="Picture 14">
              <a:extLst>
                <a:ext uri="{FF2B5EF4-FFF2-40B4-BE49-F238E27FC236}">
                  <a16:creationId xmlns:a16="http://schemas.microsoft.com/office/drawing/2014/main" id="{B82C25C0-DDBF-A64E-90F2-4E8D6D4CA0A9}"/>
                </a:ext>
              </a:extLst>
            </p:cNvPr>
            <p:cNvPicPr>
              <a:picLocks noChangeAspect="1"/>
            </p:cNvPicPr>
            <p:nvPr/>
          </p:nvPicPr>
          <p:blipFill>
            <a:blip r:embed="rId3"/>
            <a:stretch>
              <a:fillRect/>
            </a:stretch>
          </p:blipFill>
          <p:spPr>
            <a:xfrm>
              <a:off x="5447607" y="2016518"/>
              <a:ext cx="3149486" cy="2006841"/>
            </a:xfrm>
            <a:prstGeom prst="rect">
              <a:avLst/>
            </a:prstGeom>
          </p:spPr>
        </p:pic>
      </p:grpSp>
      <p:grpSp>
        <p:nvGrpSpPr>
          <p:cNvPr id="20" name="Group 19">
            <a:extLst>
              <a:ext uri="{FF2B5EF4-FFF2-40B4-BE49-F238E27FC236}">
                <a16:creationId xmlns:a16="http://schemas.microsoft.com/office/drawing/2014/main" id="{BE596C78-354E-FD4A-9F84-A413A943A59C}"/>
              </a:ext>
            </a:extLst>
          </p:cNvPr>
          <p:cNvGrpSpPr/>
          <p:nvPr/>
        </p:nvGrpSpPr>
        <p:grpSpPr>
          <a:xfrm>
            <a:off x="64616" y="4222875"/>
            <a:ext cx="3908122" cy="2359152"/>
            <a:chOff x="4944246" y="2098566"/>
            <a:chExt cx="4037354" cy="2389184"/>
          </a:xfrm>
        </p:grpSpPr>
        <p:pic>
          <p:nvPicPr>
            <p:cNvPr id="21" name="Picture 20">
              <a:extLst>
                <a:ext uri="{FF2B5EF4-FFF2-40B4-BE49-F238E27FC236}">
                  <a16:creationId xmlns:a16="http://schemas.microsoft.com/office/drawing/2014/main" id="{3B282CD8-57D9-E84A-92E4-412485D05C85}"/>
                </a:ext>
              </a:extLst>
            </p:cNvPr>
            <p:cNvPicPr>
              <a:picLocks noChangeAspect="1"/>
            </p:cNvPicPr>
            <p:nvPr/>
          </p:nvPicPr>
          <p:blipFill>
            <a:blip r:embed="rId4"/>
            <a:stretch>
              <a:fillRect/>
            </a:stretch>
          </p:blipFill>
          <p:spPr>
            <a:xfrm>
              <a:off x="5372557" y="2182762"/>
              <a:ext cx="3204667" cy="2120240"/>
            </a:xfrm>
            <a:prstGeom prst="rect">
              <a:avLst/>
            </a:prstGeom>
          </p:spPr>
        </p:pic>
        <p:grpSp>
          <p:nvGrpSpPr>
            <p:cNvPr id="22" name="Google Shape;742;p34">
              <a:extLst>
                <a:ext uri="{FF2B5EF4-FFF2-40B4-BE49-F238E27FC236}">
                  <a16:creationId xmlns:a16="http://schemas.microsoft.com/office/drawing/2014/main" id="{938F5964-BF21-7744-B5F6-C79BFD142838}"/>
                </a:ext>
              </a:extLst>
            </p:cNvPr>
            <p:cNvGrpSpPr/>
            <p:nvPr/>
          </p:nvGrpSpPr>
          <p:grpSpPr>
            <a:xfrm>
              <a:off x="4944246" y="2098566"/>
              <a:ext cx="4037354" cy="2389184"/>
              <a:chOff x="1177450" y="241631"/>
              <a:chExt cx="6173152" cy="3616776"/>
            </a:xfrm>
          </p:grpSpPr>
          <p:sp>
            <p:nvSpPr>
              <p:cNvPr id="23" name="Google Shape;743;p34">
                <a:extLst>
                  <a:ext uri="{FF2B5EF4-FFF2-40B4-BE49-F238E27FC236}">
                    <a16:creationId xmlns:a16="http://schemas.microsoft.com/office/drawing/2014/main" id="{2646029E-7F34-CC47-9114-4667A2654014}"/>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44;p34">
                <a:extLst>
                  <a:ext uri="{FF2B5EF4-FFF2-40B4-BE49-F238E27FC236}">
                    <a16:creationId xmlns:a16="http://schemas.microsoft.com/office/drawing/2014/main" id="{CB4FE3D6-71A8-C74B-859F-061C6C55BF56}"/>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45;p34">
                <a:extLst>
                  <a:ext uri="{FF2B5EF4-FFF2-40B4-BE49-F238E27FC236}">
                    <a16:creationId xmlns:a16="http://schemas.microsoft.com/office/drawing/2014/main" id="{AC16ACCA-DF30-8C47-AD5C-E16E3E5594C8}"/>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46;p34">
                <a:extLst>
                  <a:ext uri="{FF2B5EF4-FFF2-40B4-BE49-F238E27FC236}">
                    <a16:creationId xmlns:a16="http://schemas.microsoft.com/office/drawing/2014/main" id="{1196365B-409E-5142-8CD6-00607A4925FA}"/>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7" name="Content Placeholder 2">
            <a:extLst>
              <a:ext uri="{FF2B5EF4-FFF2-40B4-BE49-F238E27FC236}">
                <a16:creationId xmlns:a16="http://schemas.microsoft.com/office/drawing/2014/main" id="{DB8A222F-8BDB-BF4C-9FBE-6AA9E9BDB96B}"/>
              </a:ext>
            </a:extLst>
          </p:cNvPr>
          <p:cNvSpPr txBox="1">
            <a:spLocks/>
          </p:cNvSpPr>
          <p:nvPr/>
        </p:nvSpPr>
        <p:spPr>
          <a:xfrm>
            <a:off x="640576" y="6581319"/>
            <a:ext cx="2779370" cy="84102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i="1" dirty="0">
                <a:ln>
                  <a:solidFill>
                    <a:schemeClr val="tx1"/>
                  </a:solidFill>
                </a:ln>
                <a:latin typeface="Courier" pitchFamily="2" charset="0"/>
              </a:rPr>
              <a:t>Chrome Extension Activation</a:t>
            </a:r>
          </a:p>
        </p:txBody>
      </p:sp>
      <p:sp>
        <p:nvSpPr>
          <p:cNvPr id="28" name="Content Placeholder 2">
            <a:extLst>
              <a:ext uri="{FF2B5EF4-FFF2-40B4-BE49-F238E27FC236}">
                <a16:creationId xmlns:a16="http://schemas.microsoft.com/office/drawing/2014/main" id="{A012EDEC-CC83-CF48-8EF1-BC4A8EA3B512}"/>
              </a:ext>
            </a:extLst>
          </p:cNvPr>
          <p:cNvSpPr txBox="1">
            <a:spLocks/>
          </p:cNvSpPr>
          <p:nvPr/>
        </p:nvSpPr>
        <p:spPr>
          <a:xfrm>
            <a:off x="9055224" y="6581319"/>
            <a:ext cx="2228189" cy="84102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i="1" dirty="0">
                <a:ln>
                  <a:solidFill>
                    <a:schemeClr val="tx1"/>
                  </a:solidFill>
                </a:ln>
                <a:latin typeface="Courier" pitchFamily="2" charset="0"/>
              </a:rPr>
              <a:t>Fact Check Rating Page</a:t>
            </a:r>
          </a:p>
        </p:txBody>
      </p:sp>
    </p:spTree>
    <p:extLst>
      <p:ext uri="{BB962C8B-B14F-4D97-AF65-F5344CB8AC3E}">
        <p14:creationId xmlns:p14="http://schemas.microsoft.com/office/powerpoint/2010/main" val="1760046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384</TotalTime>
  <Words>177</Words>
  <Application>Microsoft Macintosh PowerPoint</Application>
  <PresentationFormat>Widescreen</PresentationFormat>
  <Paragraphs>22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Courier</vt:lpstr>
      <vt:lpstr>Helvetica</vt:lpstr>
      <vt:lpstr>Office Theme</vt:lpstr>
      <vt:lpstr>Deception Detective Fact-Checker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Deception Detective Fact-Checker</dc:title>
  <dc:creator>Daniel Wood</dc:creator>
  <cp:lastModifiedBy>Nease, Andrew (neaseaw)</cp:lastModifiedBy>
  <cp:revision>11</cp:revision>
  <dcterms:created xsi:type="dcterms:W3CDTF">2021-03-04T15:35:01Z</dcterms:created>
  <dcterms:modified xsi:type="dcterms:W3CDTF">2021-03-05T18:29:40Z</dcterms:modified>
</cp:coreProperties>
</file>