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1" r:id="rId3"/>
    <p:sldId id="285" r:id="rId4"/>
    <p:sldId id="304" r:id="rId5"/>
    <p:sldId id="305" r:id="rId6"/>
    <p:sldId id="295" r:id="rId7"/>
    <p:sldId id="293" r:id="rId8"/>
    <p:sldId id="294" r:id="rId9"/>
    <p:sldId id="308" r:id="rId10"/>
    <p:sldId id="306" r:id="rId11"/>
    <p:sldId id="307" r:id="rId12"/>
    <p:sldId id="309" r:id="rId13"/>
    <p:sldId id="263" r:id="rId14"/>
    <p:sldId id="301" r:id="rId15"/>
  </p:sldIdLst>
  <p:sldSz cx="9144000" cy="5143500" type="screen16x9"/>
  <p:notesSz cx="6858000" cy="9144000"/>
  <p:embeddedFontLst>
    <p:embeddedFont>
      <p:font typeface="Barlow Light" panose="020B0604020202020204" charset="0"/>
      <p:regular r:id="rId17"/>
      <p:bold r:id="rId18"/>
      <p:italic r:id="rId19"/>
      <p:boldItalic r:id="rId20"/>
    </p:embeddedFont>
    <p:embeddedFont>
      <p:font typeface="Barlow SemiBold"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EB69F-6011-B000-CC7C-E73293EE65B8}" v="589" dt="2021-03-22T16:34:18.427"/>
    <p1510:client id="{7C90E2CB-3F40-A1F7-3533-6D485DD96C35}" v="162" dt="2021-03-22T16:09:59.738"/>
    <p1510:client id="{FF60C105-6821-CF78-DDC2-D96DEB927C73}" v="53" dt="2021-03-19T16:08:58.718"/>
  </p1510:revLst>
</p1510:revInfo>
</file>

<file path=ppt/tableStyles.xml><?xml version="1.0" encoding="utf-8"?>
<a:tblStyleLst xmlns:a="http://schemas.openxmlformats.org/drawingml/2006/main" def="{D8F5EB3B-7953-41B7-89E6-196873AB89EF}">
  <a:tblStyle styleId="{D8F5EB3B-7953-41B7-89E6-196873AB89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0"/>
    <p:restoredTop sz="94720"/>
  </p:normalViewPr>
  <p:slideViewPr>
    <p:cSldViewPr snapToGrid="0" snapToObjects="1">
      <p:cViewPr varScale="1">
        <p:scale>
          <a:sx n="138" d="100"/>
          <a:sy n="138"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3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74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41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71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50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941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817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easeaw@mail.uc.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huyg@ucmail.uc.edu" TargetMode="External"/><Relationship Id="rId5" Type="http://schemas.openxmlformats.org/officeDocument/2006/relationships/hyperlink" Target="mailto:slacklj@mail.uc.edu" TargetMode="External"/><Relationship Id="rId4" Type="http://schemas.openxmlformats.org/officeDocument/2006/relationships/hyperlink" Target="mailto:wooddj@mail.u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Deception Detective</a:t>
            </a:r>
            <a:br>
              <a:rPr lang="en" dirty="0"/>
            </a:br>
            <a:r>
              <a:rPr lang="en" dirty="0"/>
              <a:t>Fact - Checker</a:t>
            </a:r>
            <a:endParaRPr dirty="0"/>
          </a:p>
        </p:txBody>
      </p:sp>
      <p:pic>
        <p:nvPicPr>
          <p:cNvPr id="3" name="Picture 2">
            <a:extLst>
              <a:ext uri="{FF2B5EF4-FFF2-40B4-BE49-F238E27FC236}">
                <a16:creationId xmlns:a16="http://schemas.microsoft.com/office/drawing/2014/main" id="{8A0FADC0-5420-7541-AA41-0A6B6C2B6E4B}"/>
              </a:ext>
            </a:extLst>
          </p:cNvPr>
          <p:cNvPicPr>
            <a:picLocks noChangeAspect="1"/>
          </p:cNvPicPr>
          <p:nvPr/>
        </p:nvPicPr>
        <p:blipFill>
          <a:blip r:embed="rId3">
            <a:alphaModFix/>
          </a:blip>
          <a:stretch>
            <a:fillRect/>
          </a:stretch>
        </p:blipFill>
        <p:spPr>
          <a:xfrm>
            <a:off x="5943386" y="2678568"/>
            <a:ext cx="826935" cy="826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err="1"/>
              <a:t>neuralcoref</a:t>
            </a:r>
            <a:r>
              <a:rPr lang="en-US" sz="1800" dirty="0"/>
              <a:t>: a Python library that provides tools for coreference resolution. We used this to develop a simple method for pronoun replacement</a:t>
            </a:r>
          </a:p>
          <a:p>
            <a:r>
              <a:rPr lang="en-US" sz="1800" dirty="0"/>
              <a:t>Natural Language Toolkit (</a:t>
            </a:r>
            <a:r>
              <a:rPr lang="en-US" sz="1800" dirty="0" err="1"/>
              <a:t>nltk</a:t>
            </a:r>
            <a:r>
              <a:rPr lang="en-US" sz="1800" dirty="0"/>
              <a:t>): Python library with natural language processing methods. We used this for preprocessing our text data before running it through our statement-finder function</a:t>
            </a:r>
          </a:p>
          <a:p>
            <a:r>
              <a:rPr lang="en-US" sz="1800" dirty="0"/>
              <a:t>Spacy: Another natural language processing library in Python. We used this for dependency and part-of-speech tagging in our atomic statement finder function</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7862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a:t>Beautiful Soup – a Python library that allows smooth HTML parsing and splitting. Finding specific element tags and checking them for desired content such as links or paragraph text is at the crux of our web scrapers.</a:t>
            </a:r>
          </a:p>
          <a:p>
            <a:pPr>
              <a:lnSpc>
                <a:spcPct val="114999"/>
              </a:lnSpc>
            </a:pPr>
            <a:r>
              <a:rPr lang="en-US" sz="1800" dirty="0"/>
              <a:t>requests – a Python library with tools to query website URLs straight from script code. We use the request() method to retrieve the HTML from the links we're interested in. The HTML is then passed into a Beautiful Soup object.</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36431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Milestones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5" name="Table 4">
            <a:extLst>
              <a:ext uri="{FF2B5EF4-FFF2-40B4-BE49-F238E27FC236}">
                <a16:creationId xmlns:a16="http://schemas.microsoft.com/office/drawing/2014/main" id="{F8DEE348-B512-7A47-BB27-459620C2250A}"/>
              </a:ext>
            </a:extLst>
          </p:cNvPr>
          <p:cNvGraphicFramePr>
            <a:graphicFrameLocks noGrp="1"/>
          </p:cNvGraphicFramePr>
          <p:nvPr>
            <p:extLst>
              <p:ext uri="{D42A27DB-BD31-4B8C-83A1-F6EECF244321}">
                <p14:modId xmlns:p14="http://schemas.microsoft.com/office/powerpoint/2010/main" val="2189131189"/>
              </p:ext>
            </p:extLst>
          </p:nvPr>
        </p:nvGraphicFramePr>
        <p:xfrm>
          <a:off x="852332" y="1760480"/>
          <a:ext cx="7843200" cy="2475549"/>
        </p:xfrm>
        <a:graphic>
          <a:graphicData uri="http://schemas.openxmlformats.org/drawingml/2006/table">
            <a:tbl>
              <a:tblPr/>
              <a:tblGrid>
                <a:gridCol w="2614400">
                  <a:extLst>
                    <a:ext uri="{9D8B030D-6E8A-4147-A177-3AD203B41FA5}">
                      <a16:colId xmlns:a16="http://schemas.microsoft.com/office/drawing/2014/main" val="118493852"/>
                    </a:ext>
                  </a:extLst>
                </a:gridCol>
                <a:gridCol w="2614400">
                  <a:extLst>
                    <a:ext uri="{9D8B030D-6E8A-4147-A177-3AD203B41FA5}">
                      <a16:colId xmlns:a16="http://schemas.microsoft.com/office/drawing/2014/main" val="2860672238"/>
                    </a:ext>
                  </a:extLst>
                </a:gridCol>
                <a:gridCol w="2614400">
                  <a:extLst>
                    <a:ext uri="{9D8B030D-6E8A-4147-A177-3AD203B41FA5}">
                      <a16:colId xmlns:a16="http://schemas.microsoft.com/office/drawing/2014/main" val="4046194018"/>
                    </a:ext>
                  </a:extLst>
                </a:gridCol>
              </a:tblGrid>
              <a:tr h="404552">
                <a:tc>
                  <a:txBody>
                    <a:bodyPr/>
                    <a:lstStyle/>
                    <a:p>
                      <a:endParaRPr lang="en-US" b="1" dirty="0">
                        <a:effectLst/>
                      </a:endParaRPr>
                    </a:p>
                  </a:txBody>
                  <a:tcPr marL="123825" marR="123825" marT="57150" marB="57150" anchor="ctr">
                    <a:lnL>
                      <a:noFill/>
                    </a:lnL>
                    <a:lnR>
                      <a:noFill/>
                    </a:lnR>
                    <a:lnT>
                      <a:noFill/>
                    </a:lnT>
                    <a:lnB>
                      <a:noFill/>
                    </a:lnB>
                  </a:tcPr>
                </a:tc>
                <a:tc>
                  <a:txBody>
                    <a:bodyPr/>
                    <a:lstStyle/>
                    <a:p>
                      <a:r>
                        <a:rPr lang="en-US" b="1">
                          <a:effectLst/>
                        </a:rPr>
                        <a:t>Start</a:t>
                      </a:r>
                    </a:p>
                  </a:txBody>
                  <a:tcPr marL="123825" marR="123825" marT="57150" marB="57150" anchor="ctr">
                    <a:lnL>
                      <a:noFill/>
                    </a:lnL>
                    <a:lnR>
                      <a:noFill/>
                    </a:lnR>
                    <a:lnT>
                      <a:noFill/>
                    </a:lnT>
                    <a:lnB>
                      <a:noFill/>
                    </a:lnB>
                  </a:tcPr>
                </a:tc>
                <a:tc>
                  <a:txBody>
                    <a:bodyPr/>
                    <a:lstStyle/>
                    <a:p>
                      <a:r>
                        <a:rPr lang="en-US" b="1">
                          <a:effectLst/>
                        </a:rPr>
                        <a:t>Finish</a:t>
                      </a:r>
                    </a:p>
                  </a:txBody>
                  <a:tcPr marL="123825" marR="123825" marT="57150" marB="57150" anchor="ctr">
                    <a:lnL>
                      <a:noFill/>
                    </a:lnL>
                    <a:lnR>
                      <a:noFill/>
                    </a:lnR>
                    <a:lnT>
                      <a:noFill/>
                    </a:lnT>
                    <a:lnB>
                      <a:noFill/>
                    </a:lnB>
                  </a:tcPr>
                </a:tc>
                <a:extLst>
                  <a:ext uri="{0D108BD9-81ED-4DB2-BD59-A6C34878D82A}">
                    <a16:rowId xmlns:a16="http://schemas.microsoft.com/office/drawing/2014/main" val="3699887425"/>
                  </a:ext>
                </a:extLst>
              </a:tr>
              <a:tr h="404552">
                <a:tc>
                  <a:txBody>
                    <a:bodyPr/>
                    <a:lstStyle/>
                    <a:p>
                      <a:r>
                        <a:rPr lang="en-US" b="1" dirty="0">
                          <a:effectLst/>
                        </a:rPr>
                        <a:t>Research</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October 2020</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3467769902"/>
                  </a:ext>
                </a:extLst>
              </a:tr>
              <a:tr h="452789">
                <a:tc>
                  <a:txBody>
                    <a:bodyPr/>
                    <a:lstStyle/>
                    <a:p>
                      <a:r>
                        <a:rPr lang="en-US" b="1" dirty="0">
                          <a:effectLst/>
                        </a:rPr>
                        <a:t>Back-End Design</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extLst>
                  <a:ext uri="{0D108BD9-81ED-4DB2-BD59-A6C34878D82A}">
                    <a16:rowId xmlns:a16="http://schemas.microsoft.com/office/drawing/2014/main" val="2334613781"/>
                  </a:ext>
                </a:extLst>
              </a:tr>
              <a:tr h="404552">
                <a:tc>
                  <a:txBody>
                    <a:bodyPr/>
                    <a:lstStyle/>
                    <a:p>
                      <a:r>
                        <a:rPr lang="en-US" b="1" dirty="0">
                          <a:effectLst/>
                        </a:rPr>
                        <a:t>Front-End Design</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February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1768244299"/>
                  </a:ext>
                </a:extLst>
              </a:tr>
              <a:tr h="404552">
                <a:tc>
                  <a:txBody>
                    <a:bodyPr/>
                    <a:lstStyle/>
                    <a:p>
                      <a:r>
                        <a:rPr lang="en-US" b="1" dirty="0">
                          <a:effectLst/>
                        </a:rPr>
                        <a:t>Testing and Refactoring</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tc>
                  <a:txBody>
                    <a:bodyPr/>
                    <a:lstStyle/>
                    <a:p>
                      <a:r>
                        <a:rPr lang="en-US" dirty="0">
                          <a:effectLst/>
                        </a:rPr>
                        <a:t>April 2021</a:t>
                      </a:r>
                    </a:p>
                  </a:txBody>
                  <a:tcPr marL="123825" marR="123825" marT="57150" marB="57150" anchor="ctr">
                    <a:lnL>
                      <a:noFill/>
                    </a:lnL>
                    <a:lnR>
                      <a:noFill/>
                    </a:lnR>
                    <a:lnT>
                      <a:noFill/>
                    </a:lnT>
                    <a:lnB>
                      <a:noFill/>
                    </a:lnB>
                  </a:tcPr>
                </a:tc>
                <a:extLst>
                  <a:ext uri="{0D108BD9-81ED-4DB2-BD59-A6C34878D82A}">
                    <a16:rowId xmlns:a16="http://schemas.microsoft.com/office/drawing/2014/main" val="922489892"/>
                  </a:ext>
                </a:extLst>
              </a:tr>
              <a:tr h="404552">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3620838874"/>
                  </a:ext>
                </a:extLst>
              </a:tr>
            </a:tbl>
          </a:graphicData>
        </a:graphic>
      </p:graphicFrame>
      <p:sp>
        <p:nvSpPr>
          <p:cNvPr id="6" name="Rectangle 1">
            <a:extLst>
              <a:ext uri="{FF2B5EF4-FFF2-40B4-BE49-F238E27FC236}">
                <a16:creationId xmlns:a16="http://schemas.microsoft.com/office/drawing/2014/main" id="{434D02EB-DE13-894C-A10C-03FAB2AFFCA7}"/>
              </a:ext>
            </a:extLst>
          </p:cNvPr>
          <p:cNvSpPr>
            <a:spLocks noGrp="1" noChangeArrowheads="1"/>
          </p:cNvSpPr>
          <p:nvPr>
            <p:ph type="body" idx="1"/>
          </p:nvPr>
        </p:nvSpPr>
        <p:spPr bwMode="auto">
          <a:xfrm>
            <a:off x="198283" y="1210254"/>
            <a:ext cx="784383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8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8" name="Text Placeholder 2">
            <a:extLst>
              <a:ext uri="{FF2B5EF4-FFF2-40B4-BE49-F238E27FC236}">
                <a16:creationId xmlns:a16="http://schemas.microsoft.com/office/drawing/2014/main" id="{44DF210A-E0A9-E642-988B-884E5DDD5CAD}"/>
              </a:ext>
            </a:extLst>
          </p:cNvPr>
          <p:cNvSpPr>
            <a:spLocks noGrp="1"/>
          </p:cNvSpPr>
          <p:nvPr>
            <p:ph type="body" idx="1"/>
          </p:nvPr>
        </p:nvSpPr>
        <p:spPr>
          <a:xfrm>
            <a:off x="661100" y="1532229"/>
            <a:ext cx="4185424" cy="3062253"/>
          </a:xfrm>
        </p:spPr>
        <p:txBody>
          <a:bodyPr/>
          <a:lstStyle/>
          <a:p>
            <a:r>
              <a:rPr lang="en-US" sz="1800" dirty="0"/>
              <a:t>Manual fact-checking interface on Google Chrome</a:t>
            </a:r>
          </a:p>
          <a:p>
            <a:r>
              <a:rPr lang="en-US" sz="1800" dirty="0"/>
              <a:t>Atomic statement finder that returns all statements that meet the syntax criteria</a:t>
            </a:r>
          </a:p>
          <a:p>
            <a:r>
              <a:rPr lang="en-US" sz="1800" dirty="0"/>
              <a:t>Web scraper that parses Wikipedia and Snopes pages for fact-check ratings plus text content</a:t>
            </a:r>
          </a:p>
        </p:txBody>
      </p:sp>
      <p:sp>
        <p:nvSpPr>
          <p:cNvPr id="16" name="Rectangle 15">
            <a:extLst>
              <a:ext uri="{FF2B5EF4-FFF2-40B4-BE49-F238E27FC236}">
                <a16:creationId xmlns:a16="http://schemas.microsoft.com/office/drawing/2014/main" id="{F71343E0-0A17-3A41-A1DC-A6DA53071D9D}"/>
              </a:ext>
            </a:extLst>
          </p:cNvPr>
          <p:cNvSpPr/>
          <p:nvPr/>
        </p:nvSpPr>
        <p:spPr>
          <a:xfrm>
            <a:off x="6381946" y="2261986"/>
            <a:ext cx="1187778" cy="632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740;p34">
            <a:extLst>
              <a:ext uri="{FF2B5EF4-FFF2-40B4-BE49-F238E27FC236}">
                <a16:creationId xmlns:a16="http://schemas.microsoft.com/office/drawing/2014/main" id="{3193D9A9-D68E-E84D-ADA7-7B7CD96A9572}"/>
              </a:ext>
            </a:extLst>
          </p:cNvPr>
          <p:cNvSpPr/>
          <p:nvPr/>
        </p:nvSpPr>
        <p:spPr>
          <a:xfrm>
            <a:off x="5251929" y="1977305"/>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Barlow Light"/>
                <a:ea typeface="Barlow Light"/>
                <a:cs typeface="Barlow Light"/>
                <a:sym typeface="Barlow Light"/>
              </a:rPr>
              <a:t>Coming soon…</a:t>
            </a:r>
            <a:endParaRPr dirty="0">
              <a:solidFill>
                <a:schemeClr val="dk2"/>
              </a:solidFill>
              <a:latin typeface="Barlow Light"/>
              <a:ea typeface="Barlow Light"/>
              <a:cs typeface="Barlow Light"/>
              <a:sym typeface="Barlow Light"/>
            </a:endParaRPr>
          </a:p>
        </p:txBody>
      </p:sp>
      <p:grpSp>
        <p:nvGrpSpPr>
          <p:cNvPr id="3" name="Group 2">
            <a:extLst>
              <a:ext uri="{FF2B5EF4-FFF2-40B4-BE49-F238E27FC236}">
                <a16:creationId xmlns:a16="http://schemas.microsoft.com/office/drawing/2014/main" id="{D3F78B0D-1E82-0D47-B0A1-03D0C8B7D176}"/>
              </a:ext>
            </a:extLst>
          </p:cNvPr>
          <p:cNvGrpSpPr/>
          <p:nvPr/>
        </p:nvGrpSpPr>
        <p:grpSpPr>
          <a:xfrm>
            <a:off x="5003240" y="1886699"/>
            <a:ext cx="4037354" cy="2389184"/>
            <a:chOff x="5003240" y="1886699"/>
            <a:chExt cx="4037354" cy="2389184"/>
          </a:xfrm>
        </p:grpSpPr>
        <p:grpSp>
          <p:nvGrpSpPr>
            <p:cNvPr id="9" name="Google Shape;742;p34">
              <a:extLst>
                <a:ext uri="{FF2B5EF4-FFF2-40B4-BE49-F238E27FC236}">
                  <a16:creationId xmlns:a16="http://schemas.microsoft.com/office/drawing/2014/main" id="{3858508F-6AB6-5B44-8DCF-6B891D265B5D}"/>
                </a:ext>
              </a:extLst>
            </p:cNvPr>
            <p:cNvGrpSpPr/>
            <p:nvPr/>
          </p:nvGrpSpPr>
          <p:grpSpPr>
            <a:xfrm>
              <a:off x="5003240" y="1886699"/>
              <a:ext cx="4037354" cy="2389184"/>
              <a:chOff x="1177450" y="241631"/>
              <a:chExt cx="6173152" cy="3616776"/>
            </a:xfrm>
          </p:grpSpPr>
          <p:sp>
            <p:nvSpPr>
              <p:cNvPr id="10" name="Google Shape;743;p34">
                <a:extLst>
                  <a:ext uri="{FF2B5EF4-FFF2-40B4-BE49-F238E27FC236}">
                    <a16:creationId xmlns:a16="http://schemas.microsoft.com/office/drawing/2014/main" id="{C1AA3291-D938-6943-96A7-F5B99234F387}"/>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4;p34">
                <a:extLst>
                  <a:ext uri="{FF2B5EF4-FFF2-40B4-BE49-F238E27FC236}">
                    <a16:creationId xmlns:a16="http://schemas.microsoft.com/office/drawing/2014/main" id="{704B8EDD-EE69-0941-80C5-F2A60DBC22C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45;p34">
                <a:extLst>
                  <a:ext uri="{FF2B5EF4-FFF2-40B4-BE49-F238E27FC236}">
                    <a16:creationId xmlns:a16="http://schemas.microsoft.com/office/drawing/2014/main" id="{93AE8D39-4804-CB4C-B72E-8429CA4F21A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6;p34">
                <a:extLst>
                  <a:ext uri="{FF2B5EF4-FFF2-40B4-BE49-F238E27FC236}">
                    <a16:creationId xmlns:a16="http://schemas.microsoft.com/office/drawing/2014/main" id="{0A54B4D6-1ADD-044F-B086-6D210A74234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3C7CF886-65FE-1640-82CA-1B548AF3A9EE}"/>
                </a:ext>
              </a:extLst>
            </p:cNvPr>
            <p:cNvPicPr>
              <a:picLocks noChangeAspect="1"/>
            </p:cNvPicPr>
            <p:nvPr/>
          </p:nvPicPr>
          <p:blipFill>
            <a:blip r:embed="rId3"/>
            <a:stretch>
              <a:fillRect/>
            </a:stretch>
          </p:blipFill>
          <p:spPr>
            <a:xfrm>
              <a:off x="5447607" y="2016518"/>
              <a:ext cx="3149486" cy="2006841"/>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5CDB-85EC-D642-8526-AD858088EBA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3454FE0F-39A6-C54A-99C0-F48970B60A4D}"/>
              </a:ext>
            </a:extLst>
          </p:cNvPr>
          <p:cNvSpPr>
            <a:spLocks noGrp="1"/>
          </p:cNvSpPr>
          <p:nvPr>
            <p:ph type="body" idx="1"/>
          </p:nvPr>
        </p:nvSpPr>
        <p:spPr>
          <a:xfrm>
            <a:off x="953728" y="1599700"/>
            <a:ext cx="7433187" cy="2886000"/>
          </a:xfrm>
        </p:spPr>
        <p:txBody>
          <a:bodyPr/>
          <a:lstStyle/>
          <a:p>
            <a:r>
              <a:rPr lang="en-US" sz="1800" dirty="0"/>
              <a:t>Automated fact-check</a:t>
            </a:r>
          </a:p>
          <a:p>
            <a:r>
              <a:rPr lang="en-US" sz="1800" dirty="0"/>
              <a:t>What to do when our algo fails</a:t>
            </a:r>
          </a:p>
          <a:p>
            <a:r>
              <a:rPr lang="en-US" sz="1800" dirty="0"/>
              <a:t>Efficient web crawling and scraping</a:t>
            </a:r>
          </a:p>
          <a:p>
            <a:r>
              <a:rPr lang="en-US" sz="1800" dirty="0"/>
              <a:t>Natural language complexity complicates programmatic statement finding</a:t>
            </a:r>
          </a:p>
          <a:p>
            <a:r>
              <a:rPr lang="en-US" sz="1800" dirty="0"/>
              <a:t>Speeding up our software execution time for scalability</a:t>
            </a:r>
          </a:p>
        </p:txBody>
      </p:sp>
      <p:sp>
        <p:nvSpPr>
          <p:cNvPr id="4" name="Slide Number Placeholder 3">
            <a:extLst>
              <a:ext uri="{FF2B5EF4-FFF2-40B4-BE49-F238E27FC236}">
                <a16:creationId xmlns:a16="http://schemas.microsoft.com/office/drawing/2014/main" id="{06310FB8-1351-5E4C-8F96-16AD2ADBDD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96353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 Members</a:t>
            </a:r>
            <a:endParaRPr dirty="0"/>
          </a:p>
        </p:txBody>
      </p:sp>
      <p:sp>
        <p:nvSpPr>
          <p:cNvPr id="551" name="Google Shape;551;p18"/>
          <p:cNvSpPr txBox="1">
            <a:spLocks noGrp="1"/>
          </p:cNvSpPr>
          <p:nvPr>
            <p:ph type="body" idx="1"/>
          </p:nvPr>
        </p:nvSpPr>
        <p:spPr>
          <a:xfrm>
            <a:off x="1199775" y="1599700"/>
            <a:ext cx="6650700" cy="2886000"/>
          </a:xfrm>
          <a:prstGeom prst="rect">
            <a:avLst/>
          </a:prstGeom>
          <a:noFill/>
        </p:spPr>
        <p:txBody>
          <a:bodyPr spcFirstLastPara="1" wrap="square" lIns="0" tIns="0" rIns="0" bIns="0" anchor="t" anchorCtr="0">
            <a:noAutofit/>
          </a:bodyPr>
          <a:lstStyle/>
          <a:p>
            <a:pPr>
              <a:spcBef>
                <a:spcPts val="0"/>
              </a:spcBef>
              <a:buFont typeface="Wingdings" pitchFamily="2" charset="2"/>
              <a:buChar char="§"/>
            </a:pPr>
            <a:r>
              <a:rPr lang="en" dirty="0"/>
              <a:t>Andrew Nease: </a:t>
            </a:r>
            <a:r>
              <a:rPr lang="en" i="1" dirty="0">
                <a:hlinkClick r:id="rId3"/>
              </a:rPr>
              <a:t>neaseaw@mail.uc.edu</a:t>
            </a:r>
            <a:endParaRPr lang="en" i="1" dirty="0"/>
          </a:p>
          <a:p>
            <a:pPr>
              <a:spcBef>
                <a:spcPts val="0"/>
              </a:spcBef>
              <a:buFont typeface="Wingdings" pitchFamily="2" charset="2"/>
              <a:buChar char="§"/>
            </a:pPr>
            <a:r>
              <a:rPr lang="en-US" dirty="0"/>
              <a:t>Daniel Wood: </a:t>
            </a:r>
            <a:r>
              <a:rPr lang="en-US" i="1" dirty="0">
                <a:hlinkClick r:id="rId4"/>
              </a:rPr>
              <a:t>wooddj@mail.uc.edu</a:t>
            </a:r>
            <a:endParaRPr lang="en-US" i="1" dirty="0"/>
          </a:p>
          <a:p>
            <a:pPr>
              <a:spcBef>
                <a:spcPts val="0"/>
              </a:spcBef>
              <a:buFont typeface="Wingdings" pitchFamily="2" charset="2"/>
              <a:buChar char="§"/>
            </a:pPr>
            <a:r>
              <a:rPr lang="en-US" dirty="0"/>
              <a:t>Lando Slack: </a:t>
            </a:r>
            <a:r>
              <a:rPr lang="en-US" i="1" dirty="0">
                <a:hlinkClick r:id="rId5"/>
              </a:rPr>
              <a:t>slacklj@mail.uc.edu</a:t>
            </a:r>
            <a:endParaRPr lang="en-US" i="1" dirty="0"/>
          </a:p>
          <a:p>
            <a:pPr>
              <a:spcBef>
                <a:spcPts val="0"/>
              </a:spcBef>
              <a:buFont typeface="Wingdings" pitchFamily="2" charset="2"/>
              <a:buChar char="§"/>
            </a:pPr>
            <a:endParaRPr lang="en-US" dirty="0"/>
          </a:p>
          <a:p>
            <a:pPr marL="76200" indent="0">
              <a:spcBef>
                <a:spcPts val="0"/>
              </a:spcBef>
              <a:buNone/>
            </a:pPr>
            <a:r>
              <a:rPr lang="en-US" b="1" dirty="0"/>
              <a:t>Advisor</a:t>
            </a:r>
          </a:p>
          <a:p>
            <a:pPr>
              <a:spcBef>
                <a:spcPts val="0"/>
              </a:spcBef>
              <a:buFont typeface="Arial" panose="020B0604020202020204" pitchFamily="34" charset="0"/>
              <a:buChar char="•"/>
            </a:pPr>
            <a:r>
              <a:rPr lang="en-US" dirty="0"/>
              <a:t>Dr. Yiming Hu: </a:t>
            </a:r>
            <a:r>
              <a:rPr lang="en-US" i="1" dirty="0">
                <a:hlinkClick r:id="rId6"/>
              </a:rPr>
              <a:t>huyg@ucmail.uc.edu</a:t>
            </a:r>
            <a:endParaRPr i="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Goals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pPr marL="76200" indent="0">
              <a:buNone/>
            </a:pPr>
            <a:r>
              <a:rPr lang="en-US" sz="1800" dirty="0"/>
              <a:t>This project was conceived to address the growing issue of misinformation spread online. Our goals are as follows --</a:t>
            </a:r>
          </a:p>
          <a:p>
            <a:r>
              <a:rPr lang="en-US" sz="1800" dirty="0"/>
              <a:t>Provide a convenient and widely usable fact-checking experience</a:t>
            </a:r>
          </a:p>
          <a:p>
            <a:r>
              <a:rPr lang="en-US" sz="1800" dirty="0"/>
              <a:t>Assign an easily understood factual rating to questionable statements</a:t>
            </a:r>
          </a:p>
          <a:p>
            <a:r>
              <a:rPr lang="en-US" sz="1800" dirty="0"/>
              <a:t>If a factual rating cannot be assigned through our software, applicable resources (pertinent web links) are provided to the user to investigate further</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0205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Intellectual Merits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dirty="0"/>
              <a:t>“Atomic Statement Finding”: </a:t>
            </a:r>
          </a:p>
          <a:p>
            <a:pPr lvl="1"/>
            <a:r>
              <a:rPr lang="en-US" sz="2000" dirty="0"/>
              <a:t>Using part-of-speech tagging and syntax rules, we were able to develop a tool that approximates all the statements made within a body of text</a:t>
            </a:r>
          </a:p>
          <a:p>
            <a:r>
              <a:rPr lang="en-US" dirty="0"/>
              <a:t>"Website Scraping and Crawling"</a:t>
            </a:r>
          </a:p>
          <a:p>
            <a:pPr lvl="1">
              <a:lnSpc>
                <a:spcPct val="114999"/>
              </a:lnSpc>
            </a:pPr>
            <a:r>
              <a:rPr lang="en-US" sz="2000" dirty="0"/>
              <a:t>Querying a URL, reading the website's content, sorting the content for links to other pages, and consequently querying the links retrieved</a:t>
            </a:r>
          </a:p>
          <a:p>
            <a:pPr lvl="1">
              <a:lnSpc>
                <a:spcPct val="114999"/>
              </a:lnSpc>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9840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Broader Impacts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41490"/>
            <a:ext cx="7843154" cy="3018046"/>
          </a:xfrm>
        </p:spPr>
        <p:txBody>
          <a:bodyPr/>
          <a:lstStyle/>
          <a:p>
            <a:pPr marL="76200" indent="0">
              <a:buNone/>
            </a:pPr>
            <a:r>
              <a:rPr lang="en-US" sz="2000" dirty="0"/>
              <a:t>Misinformation is a powerful tool used in manipulating populations. We believe that convenient access to the truth can help individuals overcome the novel dangers of today’s Internet experience. </a:t>
            </a:r>
          </a:p>
          <a:p>
            <a:pPr marL="76200" indent="0">
              <a:buNone/>
            </a:pPr>
            <a:endParaRPr lang="en-US" sz="2000" dirty="0"/>
          </a:p>
          <a:p>
            <a:pPr marL="76200" indent="0">
              <a:buNone/>
            </a:pPr>
            <a:r>
              <a:rPr lang="en-US" sz="2000" dirty="0"/>
              <a:t>With continued development on this project, we envision automated fact-checking that would highlight falsehoods without user input.</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619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Design Specifications</a:t>
            </a:r>
          </a:p>
        </p:txBody>
      </p:sp>
    </p:spTree>
    <p:extLst>
      <p:ext uri="{BB962C8B-B14F-4D97-AF65-F5344CB8AC3E}">
        <p14:creationId xmlns:p14="http://schemas.microsoft.com/office/powerpoint/2010/main" val="260703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FEB6C351-6009-4AFC-926A-8BB6B9170B7F}"/>
              </a:ext>
            </a:extLst>
          </p:cNvPr>
          <p:cNvPicPr>
            <a:picLocks noChangeAspect="1"/>
          </p:cNvPicPr>
          <p:nvPr/>
        </p:nvPicPr>
        <p:blipFill>
          <a:blip r:embed="rId2"/>
          <a:stretch>
            <a:fillRect/>
          </a:stretch>
        </p:blipFill>
        <p:spPr>
          <a:xfrm>
            <a:off x="1228865" y="0"/>
            <a:ext cx="6686270" cy="2434635"/>
          </a:xfrm>
          <a:prstGeom prst="rect">
            <a:avLst/>
          </a:prstGeom>
        </p:spPr>
      </p:pic>
      <p:sp>
        <p:nvSpPr>
          <p:cNvPr id="8" name="TextBox 7">
            <a:extLst>
              <a:ext uri="{FF2B5EF4-FFF2-40B4-BE49-F238E27FC236}">
                <a16:creationId xmlns:a16="http://schemas.microsoft.com/office/drawing/2014/main" id="{26F21A16-7954-4814-AA87-ADE3177F3098}"/>
              </a:ext>
            </a:extLst>
          </p:cNvPr>
          <p:cNvSpPr txBox="1"/>
          <p:nvPr/>
        </p:nvSpPr>
        <p:spPr>
          <a:xfrm>
            <a:off x="1228865" y="2796272"/>
            <a:ext cx="6686270" cy="1200329"/>
          </a:xfrm>
          <a:prstGeom prst="rect">
            <a:avLst/>
          </a:prstGeom>
          <a:noFill/>
        </p:spPr>
        <p:txBody>
          <a:bodyPr wrap="square" rtlCol="0">
            <a:spAutoFit/>
          </a:bodyPr>
          <a:lstStyle/>
          <a:p>
            <a:r>
              <a:rPr lang="en-US" sz="1800" dirty="0">
                <a:latin typeface="Barlow Light" panose="020B0604020202020204" charset="0"/>
              </a:rPr>
              <a:t>Our project consists of three main components: the web extension front-end, the statement-finder backend, and the fact-checker backend. The above design diagram for our project shows how these components work together.</a:t>
            </a:r>
          </a:p>
        </p:txBody>
      </p:sp>
    </p:spTree>
    <p:extLst>
      <p:ext uri="{BB962C8B-B14F-4D97-AF65-F5344CB8AC3E}">
        <p14:creationId xmlns:p14="http://schemas.microsoft.com/office/powerpoint/2010/main" val="36946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758AA5F7-DCD5-4193-9629-326606D7922B}"/>
              </a:ext>
            </a:extLst>
          </p:cNvPr>
          <p:cNvSpPr txBox="1"/>
          <p:nvPr/>
        </p:nvSpPr>
        <p:spPr>
          <a:xfrm>
            <a:off x="1193343" y="1309866"/>
            <a:ext cx="6757313" cy="2523768"/>
          </a:xfrm>
          <a:prstGeom prst="rect">
            <a:avLst/>
          </a:prstGeom>
          <a:noFill/>
        </p:spPr>
        <p:txBody>
          <a:bodyPr wrap="square" rtlCol="0">
            <a:spAutoFit/>
          </a:bodyPr>
          <a:lstStyle/>
          <a:p>
            <a:pPr>
              <a:spcBef>
                <a:spcPts val="1200"/>
              </a:spcBef>
            </a:pPr>
            <a:r>
              <a:rPr lang="en-US" sz="1600" dirty="0">
                <a:latin typeface="Barlow Light" panose="020B0604020202020204" charset="0"/>
              </a:rPr>
              <a:t>Web extension: The user interacts with the extension to activate the tool</a:t>
            </a:r>
          </a:p>
          <a:p>
            <a:pPr>
              <a:spcBef>
                <a:spcPts val="1200"/>
              </a:spcBef>
            </a:pPr>
            <a:r>
              <a:rPr lang="en-US" sz="1600" dirty="0">
                <a:latin typeface="Barlow Light" panose="020B0604020202020204" charset="0"/>
              </a:rPr>
              <a:t>Statement-finder: The input from the web extension is processed to create a list of statements within the provided text</a:t>
            </a:r>
          </a:p>
          <a:p>
            <a:pPr>
              <a:spcBef>
                <a:spcPts val="1200"/>
              </a:spcBef>
            </a:pPr>
            <a:r>
              <a:rPr lang="en-US" sz="1600" dirty="0">
                <a:latin typeface="Barlow Light" panose="020B0604020202020204" charset="0"/>
              </a:rPr>
              <a:t>Fact-checker: Each statement is checked against one or more online source to determine its factual integrity</a:t>
            </a:r>
          </a:p>
          <a:p>
            <a:pPr>
              <a:spcBef>
                <a:spcPts val="1200"/>
              </a:spcBef>
            </a:pPr>
            <a:r>
              <a:rPr lang="en-US" sz="1600" dirty="0">
                <a:latin typeface="Barlow Light" panose="020B0604020202020204" charset="0"/>
              </a:rPr>
              <a:t>Frontend: Using the statements and their results from the fact-checker tool, a report is displayed to show each statement’s factuality rating and citation links for the user to explore </a:t>
            </a:r>
          </a:p>
        </p:txBody>
      </p:sp>
    </p:spTree>
    <p:extLst>
      <p:ext uri="{BB962C8B-B14F-4D97-AF65-F5344CB8AC3E}">
        <p14:creationId xmlns:p14="http://schemas.microsoft.com/office/powerpoint/2010/main" val="365395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4535103" cy="3024545"/>
          </a:xfrm>
        </p:spPr>
        <p:txBody>
          <a:bodyPr/>
          <a:lstStyle/>
          <a:p>
            <a:pPr marL="76200" indent="0">
              <a:buNone/>
            </a:pPr>
            <a:r>
              <a:rPr lang="en-US" sz="1800" dirty="0"/>
              <a:t>Fact-checking is accomplished by a separate server, so our front-end implementations are quite flexible.  </a:t>
            </a:r>
          </a:p>
          <a:p>
            <a:pPr marL="76200" indent="0">
              <a:buNone/>
            </a:pPr>
            <a:endParaRPr lang="en-US" sz="1800" dirty="0"/>
          </a:p>
          <a:p>
            <a:pPr marL="76200" indent="0">
              <a:buNone/>
            </a:pPr>
            <a:r>
              <a:rPr lang="en-US" sz="1800" dirty="0"/>
              <a:t>We chose to create a Google Chrome extension for maximum end-user simplicity. Communication to the back-end server is accomplished with REST API endpoints.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pSp>
        <p:nvGrpSpPr>
          <p:cNvPr id="13" name="Group 12">
            <a:extLst>
              <a:ext uri="{FF2B5EF4-FFF2-40B4-BE49-F238E27FC236}">
                <a16:creationId xmlns:a16="http://schemas.microsoft.com/office/drawing/2014/main" id="{B79EE063-6E8E-5E4C-950E-1DBB080F475D}"/>
              </a:ext>
            </a:extLst>
          </p:cNvPr>
          <p:cNvGrpSpPr/>
          <p:nvPr/>
        </p:nvGrpSpPr>
        <p:grpSpPr>
          <a:xfrm>
            <a:off x="5106646" y="1931418"/>
            <a:ext cx="4037354" cy="2389184"/>
            <a:chOff x="4944246" y="2098566"/>
            <a:chExt cx="4037354" cy="2389184"/>
          </a:xfrm>
        </p:grpSpPr>
        <p:pic>
          <p:nvPicPr>
            <p:cNvPr id="12" name="Picture 11">
              <a:extLst>
                <a:ext uri="{FF2B5EF4-FFF2-40B4-BE49-F238E27FC236}">
                  <a16:creationId xmlns:a16="http://schemas.microsoft.com/office/drawing/2014/main" id="{AC6C890C-58D2-014B-A3CE-CC048F44C9CB}"/>
                </a:ext>
              </a:extLst>
            </p:cNvPr>
            <p:cNvPicPr>
              <a:picLocks noChangeAspect="1"/>
            </p:cNvPicPr>
            <p:nvPr/>
          </p:nvPicPr>
          <p:blipFill>
            <a:blip r:embed="rId3"/>
            <a:stretch>
              <a:fillRect/>
            </a:stretch>
          </p:blipFill>
          <p:spPr>
            <a:xfrm>
              <a:off x="5372557" y="2182762"/>
              <a:ext cx="3204667" cy="2120240"/>
            </a:xfrm>
            <a:prstGeom prst="rect">
              <a:avLst/>
            </a:prstGeom>
          </p:spPr>
        </p:pic>
        <p:grpSp>
          <p:nvGrpSpPr>
            <p:cNvPr id="6" name="Google Shape;742;p34">
              <a:extLst>
                <a:ext uri="{FF2B5EF4-FFF2-40B4-BE49-F238E27FC236}">
                  <a16:creationId xmlns:a16="http://schemas.microsoft.com/office/drawing/2014/main" id="{ADD702F6-212B-2646-9DF2-0E03957E723C}"/>
                </a:ext>
              </a:extLst>
            </p:cNvPr>
            <p:cNvGrpSpPr/>
            <p:nvPr/>
          </p:nvGrpSpPr>
          <p:grpSpPr>
            <a:xfrm>
              <a:off x="4944246" y="2098566"/>
              <a:ext cx="4037354" cy="2389184"/>
              <a:chOff x="1177450" y="241631"/>
              <a:chExt cx="6173152" cy="3616776"/>
            </a:xfrm>
          </p:grpSpPr>
          <p:sp>
            <p:nvSpPr>
              <p:cNvPr id="8" name="Google Shape;743;p34">
                <a:extLst>
                  <a:ext uri="{FF2B5EF4-FFF2-40B4-BE49-F238E27FC236}">
                    <a16:creationId xmlns:a16="http://schemas.microsoft.com/office/drawing/2014/main" id="{0099C387-451E-F14F-9B03-A8196E2C4FB6}"/>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4;p34">
                <a:extLst>
                  <a:ext uri="{FF2B5EF4-FFF2-40B4-BE49-F238E27FC236}">
                    <a16:creationId xmlns:a16="http://schemas.microsoft.com/office/drawing/2014/main" id="{B1376843-19F1-F548-9ABE-4EB9E368413B}"/>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5;p34">
                <a:extLst>
                  <a:ext uri="{FF2B5EF4-FFF2-40B4-BE49-F238E27FC236}">
                    <a16:creationId xmlns:a16="http://schemas.microsoft.com/office/drawing/2014/main" id="{750EABF7-FA62-1F4C-AF16-747496D51240}"/>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6;p34">
                <a:extLst>
                  <a:ext uri="{FF2B5EF4-FFF2-40B4-BE49-F238E27FC236}">
                    <a16:creationId xmlns:a16="http://schemas.microsoft.com/office/drawing/2014/main" id="{F4BF0D78-0D89-1E48-A5AF-D72E68A66B6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39309971"/>
      </p:ext>
    </p:extLst>
  </p:cSld>
  <p:clrMapOvr>
    <a:masterClrMapping/>
  </p:clrMapOvr>
</p:sld>
</file>

<file path=ppt/theme/theme1.xml><?xml version="1.0" encoding="utf-8"?>
<a:theme xmlns:a="http://schemas.openxmlformats.org/drawingml/2006/main" name="Lodovico template">
  <a:themeElements>
    <a:clrScheme name="Custom 2">
      <a:dk1>
        <a:srgbClr val="000000"/>
      </a:dk1>
      <a:lt1>
        <a:srgbClr val="F8FCFF"/>
      </a:lt1>
      <a:dk2>
        <a:srgbClr val="C0C1C3"/>
      </a:dk2>
      <a:lt2>
        <a:srgbClr val="C1C1C4"/>
      </a:lt2>
      <a:accent1>
        <a:srgbClr val="2FC5FE"/>
      </a:accent1>
      <a:accent2>
        <a:srgbClr val="4364AC"/>
      </a:accent2>
      <a:accent3>
        <a:srgbClr val="F48F29"/>
      </a:accent3>
      <a:accent4>
        <a:srgbClr val="52DD6B"/>
      </a:accent4>
      <a:accent5>
        <a:srgbClr val="2FC5FE"/>
      </a:accent5>
      <a:accent6>
        <a:srgbClr val="F48F29"/>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541</Words>
  <Application>Microsoft Office PowerPoint</Application>
  <PresentationFormat>On-screen Show (16:9)</PresentationFormat>
  <Paragraphs>78</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Lodovico template</vt:lpstr>
      <vt:lpstr>Deception Detective Fact - Checker</vt:lpstr>
      <vt:lpstr>Team Members</vt:lpstr>
      <vt:lpstr>Goals</vt:lpstr>
      <vt:lpstr>Intellectual Merits</vt:lpstr>
      <vt:lpstr>Broader Impacts</vt:lpstr>
      <vt:lpstr>Design Specifications</vt:lpstr>
      <vt:lpstr>PowerPoint Presentation</vt:lpstr>
      <vt:lpstr>PowerPoint Presentation</vt:lpstr>
      <vt:lpstr>Technologies</vt:lpstr>
      <vt:lpstr>Technologies</vt:lpstr>
      <vt:lpstr>Technologies</vt:lpstr>
      <vt:lpstr>Milestones</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 - Checker</dc:title>
  <cp:lastModifiedBy>Daniel Wood</cp:lastModifiedBy>
  <cp:revision>157</cp:revision>
  <dcterms:modified xsi:type="dcterms:W3CDTF">2021-03-22T16:34:49Z</dcterms:modified>
</cp:coreProperties>
</file>