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105" d="100"/>
          <a:sy n="105" d="100"/>
        </p:scale>
        <p:origin x="232" y="5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3/17/21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3/17/21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104449" y="134293"/>
            <a:ext cx="3893906" cy="1017142"/>
          </a:xfrm>
        </p:spPr>
        <p:txBody>
          <a:bodyPr>
            <a:noAutofit/>
          </a:bodyPr>
          <a:lstStyle/>
          <a:p>
            <a:pPr algn="ctr"/>
            <a:r>
              <a:rPr lang="en-US" sz="3200" b="1" dirty="0">
                <a:latin typeface="Courier" pitchFamily="2" charset="0"/>
              </a:rPr>
              <a:t>Deception Detective</a:t>
            </a:r>
            <a:br>
              <a:rPr lang="en-US" sz="3200" b="1" dirty="0">
                <a:latin typeface="Courier" pitchFamily="2" charset="0"/>
              </a:rPr>
            </a:br>
            <a:r>
              <a:rPr lang="en-US" sz="3200"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93215" y="2780719"/>
            <a:ext cx="3955384" cy="1986353"/>
          </a:xfrm>
          <a:ln>
            <a:solidFill>
              <a:schemeClr val="tx1"/>
            </a:solidFill>
          </a:ln>
        </p:spPr>
        <p:txBody>
          <a:bodyPr>
            <a:normAutofit/>
          </a:bodyPr>
          <a:lstStyle/>
          <a:p>
            <a:pPr marL="0" indent="0">
              <a:buNone/>
            </a:pPr>
            <a:r>
              <a:rPr lang="en-US" sz="1800" b="1" i="1" dirty="0">
                <a:ln>
                  <a:solidFill>
                    <a:schemeClr val="tx1"/>
                  </a:solidFill>
                </a:ln>
                <a:latin typeface="Helvetica" pitchFamily="2" charset="0"/>
              </a:rPr>
              <a:t>Challenges</a:t>
            </a:r>
          </a:p>
          <a:p>
            <a:r>
              <a:rPr lang="en-US" sz="1800" dirty="0">
                <a:ln>
                  <a:solidFill>
                    <a:schemeClr val="tx1"/>
                  </a:solidFill>
                </a:ln>
                <a:latin typeface="Helvetica" pitchFamily="2" charset="0"/>
              </a:rPr>
              <a:t>What source to check facts against</a:t>
            </a:r>
          </a:p>
          <a:p>
            <a:r>
              <a:rPr lang="en-US" sz="1800" dirty="0">
                <a:ln>
                  <a:solidFill>
                    <a:schemeClr val="tx1"/>
                  </a:solidFill>
                </a:ln>
                <a:latin typeface="Helvetica" pitchFamily="2" charset="0"/>
              </a:rPr>
              <a:t>Natural language complexity</a:t>
            </a:r>
          </a:p>
          <a:p>
            <a:r>
              <a:rPr lang="en-US" sz="1800" dirty="0">
                <a:ln>
                  <a:solidFill>
                    <a:schemeClr val="tx1"/>
                  </a:solidFill>
                </a:ln>
                <a:latin typeface="Helvetica" pitchFamily="2" charset="0"/>
              </a:rPr>
              <a:t>Full page automated fact-checking</a:t>
            </a: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1066569" y="2780718"/>
            <a:ext cx="1969667" cy="230305"/>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 </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130458" y="3088453"/>
            <a:ext cx="3845718" cy="82522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116253" y="11984"/>
            <a:ext cx="3951702" cy="263688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pitchFamily="2" charset="0"/>
              </a:rPr>
              <a:t>We want to enable anyone to be able to fact-check content on the web with as little effort as possible. By doing so, we encourage users to verify anything they read online. This will ideally limit the spread of misinformation online.</a:t>
            </a: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65638" y="11984"/>
            <a:ext cx="3893906" cy="3923259"/>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pitchFamily="2" charset="0"/>
              </a:rPr>
              <a:t>Use </a:t>
            </a:r>
            <a:r>
              <a:rPr lang="en-US" sz="1800" dirty="0" err="1">
                <a:ln>
                  <a:solidFill>
                    <a:schemeClr val="tx1"/>
                  </a:solidFill>
                </a:ln>
                <a:latin typeface="Helvetica" pitchFamily="2" charset="0"/>
              </a:rPr>
              <a:t>neuralcoref</a:t>
            </a:r>
            <a:r>
              <a:rPr lang="en-US" sz="1800" dirty="0">
                <a:ln>
                  <a:solidFill>
                    <a:schemeClr val="tx1"/>
                  </a:solidFill>
                </a:ln>
                <a:latin typeface="Helvetica" pitchFamily="2" charset="0"/>
              </a:rPr>
              <a:t> library as our method for pronoun replacement to avoid going beyond the scope of the project.</a:t>
            </a:r>
          </a:p>
          <a:p>
            <a:r>
              <a:rPr lang="en-US" sz="1800" dirty="0">
                <a:ln>
                  <a:solidFill>
                    <a:schemeClr val="tx1"/>
                  </a:solidFill>
                </a:ln>
                <a:latin typeface="Helvetica" pitchFamily="2" charset="0"/>
              </a:rPr>
              <a:t>Use spacy library in Python to identify statements from dependency and part-of-speech tags.</a:t>
            </a:r>
          </a:p>
          <a:p>
            <a:r>
              <a:rPr lang="en-US" sz="1800" dirty="0">
                <a:ln>
                  <a:solidFill>
                    <a:schemeClr val="tx1"/>
                  </a:solidFill>
                </a:ln>
                <a:latin typeface="Helvetica" pitchFamily="2" charset="0"/>
              </a:rPr>
              <a:t>Use Snopes, Wikipedia, and [others] to check facts against: We believe that checking against a variety of trustworthy sites will provide us with results we can be confident in.</a:t>
            </a: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116253" y="4898918"/>
            <a:ext cx="3951703" cy="194709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a:p>
            <a:r>
              <a:rPr lang="en-US" sz="1800">
                <a:ln>
                  <a:solidFill>
                    <a:schemeClr val="tx1"/>
                  </a:solidFill>
                </a:ln>
                <a:latin typeface="Helvetica" pitchFamily="2" charset="0"/>
              </a:rPr>
              <a:t>Selection based </a:t>
            </a:r>
            <a:r>
              <a:rPr lang="en-US" sz="1800" dirty="0">
                <a:ln>
                  <a:solidFill>
                    <a:schemeClr val="tx1"/>
                  </a:solidFill>
                </a:ln>
                <a:latin typeface="Helvetica" pitchFamily="2" charset="0"/>
              </a:rPr>
              <a:t>fact-checking, rather than full page</a:t>
            </a:r>
          </a:p>
        </p:txBody>
      </p:sp>
      <p:grpSp>
        <p:nvGrpSpPr>
          <p:cNvPr id="13" name="Group 12">
            <a:extLst>
              <a:ext uri="{FF2B5EF4-FFF2-40B4-BE49-F238E27FC236}">
                <a16:creationId xmlns:a16="http://schemas.microsoft.com/office/drawing/2014/main" id="{B501440B-A694-7140-8AD0-711D6886A467}"/>
              </a:ext>
            </a:extLst>
          </p:cNvPr>
          <p:cNvGrpSpPr/>
          <p:nvPr/>
        </p:nvGrpSpPr>
        <p:grpSpPr>
          <a:xfrm>
            <a:off x="8112324" y="4002754"/>
            <a:ext cx="4215384" cy="2587752"/>
            <a:chOff x="5003240" y="1886699"/>
            <a:chExt cx="4037354" cy="2389184"/>
          </a:xfrm>
        </p:grpSpPr>
        <p:grpSp>
          <p:nvGrpSpPr>
            <p:cNvPr id="14" name="Google Shape;742;p34">
              <a:extLst>
                <a:ext uri="{FF2B5EF4-FFF2-40B4-BE49-F238E27FC236}">
                  <a16:creationId xmlns:a16="http://schemas.microsoft.com/office/drawing/2014/main" id="{31B2A6EF-F5BE-4B40-9691-9801AB0BC899}"/>
                </a:ext>
              </a:extLst>
            </p:cNvPr>
            <p:cNvGrpSpPr/>
            <p:nvPr/>
          </p:nvGrpSpPr>
          <p:grpSpPr>
            <a:xfrm>
              <a:off x="5003240" y="1886699"/>
              <a:ext cx="4037354" cy="2389184"/>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stretch>
              <a:fillRect/>
            </a:stretch>
          </p:blipFill>
          <p:spPr>
            <a:xfrm>
              <a:off x="5447607" y="2016518"/>
              <a:ext cx="3149486" cy="2006841"/>
            </a:xfrm>
            <a:prstGeom prst="rect">
              <a:avLst/>
            </a:prstGeom>
          </p:spPr>
        </p:pic>
      </p:grpSp>
      <p:grpSp>
        <p:nvGrpSpPr>
          <p:cNvPr id="20" name="Group 19">
            <a:extLst>
              <a:ext uri="{FF2B5EF4-FFF2-40B4-BE49-F238E27FC236}">
                <a16:creationId xmlns:a16="http://schemas.microsoft.com/office/drawing/2014/main" id="{BE596C78-354E-FD4A-9F84-A413A943A59C}"/>
              </a:ext>
            </a:extLst>
          </p:cNvPr>
          <p:cNvGrpSpPr/>
          <p:nvPr/>
        </p:nvGrpSpPr>
        <p:grpSpPr>
          <a:xfrm>
            <a:off x="-137240" y="3991110"/>
            <a:ext cx="4211771" cy="2584637"/>
            <a:chOff x="4944246" y="2098566"/>
            <a:chExt cx="4037354" cy="2389184"/>
          </a:xfrm>
        </p:grpSpPr>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stretch>
              <a:fillRect/>
            </a:stretch>
          </p:blipFill>
          <p:spPr>
            <a:xfrm>
              <a:off x="5372557" y="2182762"/>
              <a:ext cx="3204667" cy="2120240"/>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4944246" y="2098566"/>
              <a:ext cx="4037354" cy="2389184"/>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564375" y="659557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102018" y="6584256"/>
            <a:ext cx="2228189"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
        <p:nvSpPr>
          <p:cNvPr id="29" name="Content Placeholder 2">
            <a:extLst>
              <a:ext uri="{FF2B5EF4-FFF2-40B4-BE49-F238E27FC236}">
                <a16:creationId xmlns:a16="http://schemas.microsoft.com/office/drawing/2014/main" id="{799BF90A-589B-4A4B-A57B-6FB334A0A94B}"/>
              </a:ext>
            </a:extLst>
          </p:cNvPr>
          <p:cNvSpPr txBox="1">
            <a:spLocks/>
          </p:cNvSpPr>
          <p:nvPr/>
        </p:nvSpPr>
        <p:spPr>
          <a:xfrm>
            <a:off x="266569" y="2472983"/>
            <a:ext cx="1093942" cy="230305"/>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endPar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endParaRPr>
          </a:p>
        </p:txBody>
      </p:sp>
      <p:pic>
        <p:nvPicPr>
          <p:cNvPr id="7" name="Picture 6" descr="A person in a suit smiling&#10;&#10;Description automatically generated with medium confidence">
            <a:extLst>
              <a:ext uri="{FF2B5EF4-FFF2-40B4-BE49-F238E27FC236}">
                <a16:creationId xmlns:a16="http://schemas.microsoft.com/office/drawing/2014/main" id="{6E1F7EB4-28D7-AC40-9416-2AD31FF8AE82}"/>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266569" y="1289671"/>
            <a:ext cx="1093941" cy="1139854"/>
          </a:xfrm>
          <a:prstGeom prst="rect">
            <a:avLst/>
          </a:prstGeom>
        </p:spPr>
      </p:pic>
      <p:sp>
        <p:nvSpPr>
          <p:cNvPr id="32" name="Content Placeholder 2">
            <a:extLst>
              <a:ext uri="{FF2B5EF4-FFF2-40B4-BE49-F238E27FC236}">
                <a16:creationId xmlns:a16="http://schemas.microsoft.com/office/drawing/2014/main" id="{A2123257-D0B9-AC46-84A2-4C4911D0DF84}"/>
              </a:ext>
            </a:extLst>
          </p:cNvPr>
          <p:cNvSpPr txBox="1">
            <a:spLocks/>
          </p:cNvSpPr>
          <p:nvPr/>
        </p:nvSpPr>
        <p:spPr>
          <a:xfrm>
            <a:off x="1507263" y="2472982"/>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endPar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endParaRPr>
          </a:p>
        </p:txBody>
      </p:sp>
      <p:pic>
        <p:nvPicPr>
          <p:cNvPr id="33" name="Picture 32" descr="A person in a suit smiling&#10;&#10;Description automatically generated with medium confidence">
            <a:extLst>
              <a:ext uri="{FF2B5EF4-FFF2-40B4-BE49-F238E27FC236}">
                <a16:creationId xmlns:a16="http://schemas.microsoft.com/office/drawing/2014/main" id="{23F4820B-E056-F34F-91C2-F3AD7E069513}"/>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1507264" y="1279457"/>
            <a:ext cx="1093941" cy="1139854"/>
          </a:xfrm>
          <a:prstGeom prst="rect">
            <a:avLst/>
          </a:prstGeom>
        </p:spPr>
      </p:pic>
      <p:pic>
        <p:nvPicPr>
          <p:cNvPr id="34" name="Picture 33" descr="A person in a suit smiling&#10;&#10;Description automatically generated with medium confidence">
            <a:extLst>
              <a:ext uri="{FF2B5EF4-FFF2-40B4-BE49-F238E27FC236}">
                <a16:creationId xmlns:a16="http://schemas.microsoft.com/office/drawing/2014/main" id="{B389A85F-3D1C-9947-895C-A509D7783CDC}"/>
              </a:ext>
            </a:extLst>
          </p:cNvPr>
          <p:cNvPicPr>
            <a:picLocks noChangeAspect="1"/>
          </p:cNvPicPr>
          <p:nvPr/>
        </p:nvPicPr>
        <p:blipFill rotWithShape="1">
          <a:blip r:embed="rId5">
            <a:extLst>
              <a:ext uri="{28A0092B-C50C-407E-A947-70E740481C1C}">
                <a14:useLocalDpi xmlns:a14="http://schemas.microsoft.com/office/drawing/2010/main" val="0"/>
              </a:ext>
            </a:extLst>
          </a:blip>
          <a:srcRect t="9796" b="20740"/>
          <a:stretch/>
        </p:blipFill>
        <p:spPr>
          <a:xfrm>
            <a:off x="2746292" y="1279457"/>
            <a:ext cx="1093941" cy="1139854"/>
          </a:xfrm>
          <a:prstGeom prst="rect">
            <a:avLst/>
          </a:prstGeom>
        </p:spPr>
      </p:pic>
      <p:sp>
        <p:nvSpPr>
          <p:cNvPr id="35" name="Content Placeholder 2">
            <a:extLst>
              <a:ext uri="{FF2B5EF4-FFF2-40B4-BE49-F238E27FC236}">
                <a16:creationId xmlns:a16="http://schemas.microsoft.com/office/drawing/2014/main" id="{FBFCCB2A-CEDC-CF45-85B7-3875CA7F5E43}"/>
              </a:ext>
            </a:extLst>
          </p:cNvPr>
          <p:cNvSpPr txBox="1">
            <a:spLocks/>
          </p:cNvSpPr>
          <p:nvPr/>
        </p:nvSpPr>
        <p:spPr>
          <a:xfrm>
            <a:off x="2746291" y="2472981"/>
            <a:ext cx="1093942" cy="2303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endParaRPr lang="en-US" sz="1000" dirty="0">
              <a:ln>
                <a:solidFill>
                  <a:schemeClr val="tx1"/>
                </a:solidFill>
              </a:ln>
              <a:latin typeface="Helvetica"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TotalTime>
  <Words>194</Words>
  <Application>Microsoft Macintosh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Nease, Andrew (neaseaw)</cp:lastModifiedBy>
  <cp:revision>15</cp:revision>
  <dcterms:created xsi:type="dcterms:W3CDTF">2021-03-04T15:35:01Z</dcterms:created>
  <dcterms:modified xsi:type="dcterms:W3CDTF">2021-03-17T16:09:28Z</dcterms:modified>
</cp:coreProperties>
</file>