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0749F-6EA7-0E64-454E-40F37975D608}" v="378" dt="2021-03-21T00:07:45.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40" autoAdjust="0"/>
    <p:restoredTop sz="94660"/>
  </p:normalViewPr>
  <p:slideViewPr>
    <p:cSldViewPr snapToGrid="0">
      <p:cViewPr varScale="1">
        <p:scale>
          <a:sx n="123" d="100"/>
          <a:sy n="123" d="100"/>
        </p:scale>
        <p:origin x="192" y="10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3/23/21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3/23/21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104449" y="134293"/>
            <a:ext cx="3893906" cy="1017142"/>
          </a:xfrm>
        </p:spPr>
        <p:txBody>
          <a:bodyPr>
            <a:noAutofit/>
          </a:bodyPr>
          <a:lstStyle/>
          <a:p>
            <a:pPr algn="ctr"/>
            <a:r>
              <a:rPr lang="en-US" sz="3200" b="1" dirty="0">
                <a:latin typeface="Courier" pitchFamily="2" charset="0"/>
              </a:rPr>
              <a:t>Deception Detective</a:t>
            </a:r>
            <a:br>
              <a:rPr lang="en-US" sz="3200" b="1" dirty="0">
                <a:latin typeface="Courier" pitchFamily="2" charset="0"/>
              </a:rPr>
            </a:br>
            <a:r>
              <a:rPr lang="en-US" sz="3200"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93215" y="2780719"/>
            <a:ext cx="3955384" cy="1986353"/>
          </a:xfrm>
          <a:ln>
            <a:solidFill>
              <a:schemeClr val="tx1"/>
            </a:solidFill>
          </a:ln>
        </p:spPr>
        <p:txBody>
          <a:bodyPr vert="horz" lIns="91440" tIns="45720" rIns="91440" bIns="45720" rtlCol="0" anchor="t">
            <a:normAutofit lnSpcReduction="10000"/>
          </a:bodyPr>
          <a:lstStyle/>
          <a:p>
            <a:pPr marL="0" indent="0">
              <a:buNone/>
            </a:pPr>
            <a:r>
              <a:rPr lang="en-US" sz="1800" b="1" i="1" dirty="0">
                <a:ln>
                  <a:solidFill>
                    <a:schemeClr val="tx1"/>
                  </a:solidFill>
                </a:ln>
                <a:latin typeface="Helvetica" pitchFamily="2" charset="0"/>
              </a:rPr>
              <a:t>Challenges</a:t>
            </a:r>
          </a:p>
          <a:p>
            <a:pPr marL="227965" indent="-227965"/>
            <a:r>
              <a:rPr lang="en-US" sz="1800" dirty="0">
                <a:ln>
                  <a:solidFill>
                    <a:schemeClr val="tx1"/>
                  </a:solidFill>
                </a:ln>
                <a:latin typeface="Helvetica" pitchFamily="2" charset="0"/>
              </a:rPr>
              <a:t>What source to check facts against</a:t>
            </a:r>
            <a:endParaRPr lang="en-US" sz="1800" dirty="0">
              <a:ln>
                <a:solidFill>
                  <a:prstClr val="black"/>
                </a:solidFill>
              </a:ln>
              <a:latin typeface="Helvetica" pitchFamily="2" charset="0"/>
              <a:cs typeface="Helvetica" pitchFamily="2" charset="0"/>
            </a:endParaRPr>
          </a:p>
          <a:p>
            <a:pPr marL="227965" indent="-227965"/>
            <a:r>
              <a:rPr lang="en-US" sz="1800" dirty="0">
                <a:ln>
                  <a:solidFill>
                    <a:schemeClr val="tx1"/>
                  </a:solidFill>
                </a:ln>
                <a:latin typeface="Helvetica" pitchFamily="2" charset="0"/>
              </a:rPr>
              <a:t>Natural language complexity</a:t>
            </a:r>
            <a:endParaRPr lang="en-US" sz="1800" dirty="0">
              <a:ln>
                <a:solidFill>
                  <a:prstClr val="black"/>
                </a:solidFill>
              </a:ln>
              <a:latin typeface="Helvetica" pitchFamily="2" charset="0"/>
              <a:cs typeface="Helvetica" pitchFamily="2" charset="0"/>
            </a:endParaRPr>
          </a:p>
          <a:p>
            <a:pPr marL="227965" indent="-227965"/>
            <a:r>
              <a:rPr lang="en-US" sz="1800" dirty="0">
                <a:ln>
                  <a:solidFill>
                    <a:schemeClr val="tx1"/>
                  </a:solidFill>
                </a:ln>
                <a:latin typeface="Helvetica" pitchFamily="2" charset="0"/>
              </a:rPr>
              <a:t>Full page automated fact-checking</a:t>
            </a:r>
            <a:endParaRPr lang="en-US" sz="1800" dirty="0">
              <a:ln>
                <a:solidFill>
                  <a:prstClr val="black"/>
                </a:solidFill>
              </a:ln>
              <a:latin typeface="Helvetica" pitchFamily="2" charset="0"/>
              <a:cs typeface="Helvetica" pitchFamily="2" charset="0"/>
            </a:endParaRPr>
          </a:p>
          <a:p>
            <a:pPr marL="227965" indent="-227965"/>
            <a:r>
              <a:rPr lang="en-US" sz="1800" dirty="0">
                <a:ln>
                  <a:solidFill>
                    <a:prstClr val="black"/>
                  </a:solidFill>
                </a:ln>
                <a:latin typeface="Helvetica"/>
                <a:cs typeface="Helvetica"/>
              </a:rPr>
              <a:t>Parsing and scraping different website HTML structures</a:t>
            </a:r>
            <a:endParaRPr lang="en-US" sz="1800" dirty="0">
              <a:ln>
                <a:solidFill>
                  <a:prstClr val="black"/>
                </a:solidFill>
              </a:ln>
              <a:latin typeface="Helvetica" pitchFamily="2" charset="0"/>
              <a:cs typeface="Helvetica"/>
            </a:endParaRPr>
          </a:p>
          <a:p>
            <a:pPr marL="227965" indent="-227965"/>
            <a:endParaRPr lang="en-US" sz="1800" dirty="0">
              <a:ln>
                <a:solidFill>
                  <a:prstClr val="black"/>
                </a:solidFill>
              </a:ln>
              <a:latin typeface="Helvetica" pitchFamily="2" charset="0"/>
              <a:cs typeface="Helvetica"/>
            </a:endParaRP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1066569" y="2780718"/>
            <a:ext cx="1969667" cy="230305"/>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 </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130458" y="3088453"/>
            <a:ext cx="3845718" cy="82522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116253" y="11984"/>
            <a:ext cx="3951702" cy="2636889"/>
          </a:xfrm>
          <a:prstGeom prst="rect">
            <a:avLst/>
          </a:prstGeom>
          <a:ln>
            <a:solidFill>
              <a:schemeClr val="tx1"/>
            </a:solid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a:cs typeface="Helvetica"/>
              </a:rPr>
              <a:t>We want to enable anyone to be able to fact-check content on the web with as little effort as possible. By doing so, we encourage users to verify anything they read online. This will ideally limit the spread of misinformation </a:t>
            </a:r>
            <a:r>
              <a:rPr lang="en-US" sz="1800">
                <a:ln>
                  <a:solidFill>
                    <a:schemeClr val="tx1"/>
                  </a:solidFill>
                </a:ln>
                <a:latin typeface="Helvetica"/>
                <a:cs typeface="Helvetica"/>
              </a:rPr>
              <a:t>online and</a:t>
            </a:r>
            <a:r>
              <a:rPr lang="en-US" sz="1800" dirty="0">
                <a:ln>
                  <a:solidFill>
                    <a:schemeClr val="tx1"/>
                  </a:solidFill>
                </a:ln>
                <a:latin typeface="Helvetica"/>
                <a:cs typeface="Helvetica"/>
              </a:rPr>
              <a:t> increase user's confidence in their online research.</a:t>
            </a:r>
            <a:endParaRPr lang="en-US" sz="1800" dirty="0">
              <a:ln>
                <a:solidFill>
                  <a:prstClr val="black"/>
                </a:solidFill>
              </a:ln>
              <a:latin typeface="Helvetica" pitchFamily="2" charset="0"/>
              <a:cs typeface="Helvetica"/>
            </a:endParaRP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65638" y="11984"/>
            <a:ext cx="3893906" cy="3923259"/>
          </a:xfrm>
          <a:prstGeom prst="rect">
            <a:avLst/>
          </a:prstGeom>
          <a:ln>
            <a:solidFill>
              <a:schemeClr val="tx1"/>
            </a:solid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a:cs typeface="Helvetica"/>
              </a:rPr>
              <a:t>Use </a:t>
            </a:r>
            <a:r>
              <a:rPr lang="en-US" sz="1800" err="1">
                <a:ln>
                  <a:solidFill>
                    <a:schemeClr val="tx1"/>
                  </a:solidFill>
                </a:ln>
                <a:latin typeface="Helvetica"/>
                <a:cs typeface="Helvetica"/>
              </a:rPr>
              <a:t>neuralcoref</a:t>
            </a:r>
            <a:r>
              <a:rPr lang="en-US" sz="1800" dirty="0">
                <a:ln>
                  <a:solidFill>
                    <a:schemeClr val="tx1"/>
                  </a:solidFill>
                </a:ln>
                <a:latin typeface="Helvetica"/>
                <a:cs typeface="Helvetica"/>
              </a:rPr>
              <a:t> library as our method for pronoun replacement to avoid going beyond the scope of the project.</a:t>
            </a:r>
            <a:endParaRPr lang="en-US" sz="1800" dirty="0">
              <a:ln>
                <a:solidFill>
                  <a:prstClr val="black"/>
                </a:solidFill>
              </a:ln>
              <a:latin typeface="Helvetica"/>
              <a:cs typeface="Helvetica"/>
            </a:endParaRPr>
          </a:p>
          <a:p>
            <a:r>
              <a:rPr lang="en-US" sz="1800" dirty="0">
                <a:ln>
                  <a:solidFill>
                    <a:schemeClr val="tx1"/>
                  </a:solidFill>
                </a:ln>
                <a:latin typeface="Helvetica" pitchFamily="2" charset="0"/>
              </a:rPr>
              <a:t>Use spacy library in Python to identify statements from dependency and part-of-speech tags.</a:t>
            </a:r>
          </a:p>
          <a:p>
            <a:r>
              <a:rPr lang="en-US" sz="1800">
                <a:ln>
                  <a:solidFill>
                    <a:schemeClr val="tx1"/>
                  </a:solidFill>
                </a:ln>
                <a:latin typeface="Helvetica"/>
                <a:cs typeface="Helvetica"/>
              </a:rPr>
              <a:t>Use Snopes and Wikipedia to check facts against: </a:t>
            </a:r>
            <a:r>
              <a:rPr lang="en-US" sz="1800" dirty="0">
                <a:ln>
                  <a:solidFill>
                    <a:schemeClr val="tx1"/>
                  </a:solidFill>
                </a:ln>
                <a:latin typeface="Helvetica"/>
                <a:cs typeface="Helvetica"/>
              </a:rPr>
              <a:t>We believe that checking against a variety of trustworthy sites will provide us with results we can be confident in.</a:t>
            </a:r>
            <a:endParaRPr lang="en-US" sz="1800" dirty="0">
              <a:ln>
                <a:solidFill>
                  <a:prstClr val="black"/>
                </a:solidFill>
              </a:ln>
              <a:latin typeface="Helvetica"/>
              <a:cs typeface="Helvetica"/>
            </a:endParaRP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116253" y="4898918"/>
            <a:ext cx="3951703" cy="194709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a:p>
            <a:r>
              <a:rPr lang="en-US" sz="1800">
                <a:ln>
                  <a:solidFill>
                    <a:schemeClr val="tx1"/>
                  </a:solidFill>
                </a:ln>
                <a:latin typeface="Helvetica" pitchFamily="2" charset="0"/>
              </a:rPr>
              <a:t>Selection based </a:t>
            </a:r>
            <a:r>
              <a:rPr lang="en-US" sz="1800" dirty="0">
                <a:ln>
                  <a:solidFill>
                    <a:schemeClr val="tx1"/>
                  </a:solidFill>
                </a:ln>
                <a:latin typeface="Helvetica" pitchFamily="2" charset="0"/>
              </a:rPr>
              <a:t>fact-checking, rather than full page</a:t>
            </a:r>
          </a:p>
        </p:txBody>
      </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51430" y="4120748"/>
            <a:ext cx="3330996" cy="2255137"/>
          </a:xfrm>
          <a:prstGeom prst="rect">
            <a:avLst/>
          </a:prstGeom>
        </p:spPr>
      </p:pic>
      <p:grpSp>
        <p:nvGrpSpPr>
          <p:cNvPr id="14" name="Google Shape;742;p34">
            <a:extLst>
              <a:ext uri="{FF2B5EF4-FFF2-40B4-BE49-F238E27FC236}">
                <a16:creationId xmlns:a16="http://schemas.microsoft.com/office/drawing/2014/main" id="{31B2A6EF-F5BE-4B40-9691-9801AB0BC899}"/>
              </a:ext>
            </a:extLst>
          </p:cNvPr>
          <p:cNvGrpSpPr/>
          <p:nvPr/>
        </p:nvGrpSpPr>
        <p:grpSpPr>
          <a:xfrm>
            <a:off x="8112324" y="4002754"/>
            <a:ext cx="4215384" cy="2587752"/>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9574" y="4129189"/>
            <a:ext cx="3343111" cy="2246696"/>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137240" y="3991110"/>
            <a:ext cx="4211771" cy="2584637"/>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564375" y="659557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102018" y="6584256"/>
            <a:ext cx="2228189"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
        <p:nvSpPr>
          <p:cNvPr id="29" name="Content Placeholder 2">
            <a:extLst>
              <a:ext uri="{FF2B5EF4-FFF2-40B4-BE49-F238E27FC236}">
                <a16:creationId xmlns:a16="http://schemas.microsoft.com/office/drawing/2014/main" id="{799BF90A-589B-4A4B-A57B-6FB334A0A94B}"/>
              </a:ext>
            </a:extLst>
          </p:cNvPr>
          <p:cNvSpPr txBox="1">
            <a:spLocks/>
          </p:cNvSpPr>
          <p:nvPr/>
        </p:nvSpPr>
        <p:spPr>
          <a:xfrm>
            <a:off x="266569" y="2472983"/>
            <a:ext cx="1093942" cy="230305"/>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p>
        </p:txBody>
      </p:sp>
      <p:pic>
        <p:nvPicPr>
          <p:cNvPr id="7" name="Picture 6" descr="A person in a suit smiling&#10;&#10;Description automatically generated with medium confidence">
            <a:extLst>
              <a:ext uri="{FF2B5EF4-FFF2-40B4-BE49-F238E27FC236}">
                <a16:creationId xmlns:a16="http://schemas.microsoft.com/office/drawing/2014/main" id="{6E1F7EB4-28D7-AC40-9416-2AD31FF8AE82}"/>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266569" y="1289671"/>
            <a:ext cx="1093941" cy="1139854"/>
          </a:xfrm>
          <a:prstGeom prst="rect">
            <a:avLst/>
          </a:prstGeom>
        </p:spPr>
      </p:pic>
      <p:sp>
        <p:nvSpPr>
          <p:cNvPr id="32" name="Content Placeholder 2">
            <a:extLst>
              <a:ext uri="{FF2B5EF4-FFF2-40B4-BE49-F238E27FC236}">
                <a16:creationId xmlns:a16="http://schemas.microsoft.com/office/drawing/2014/main" id="{A2123257-D0B9-AC46-84A2-4C4911D0DF84}"/>
              </a:ext>
            </a:extLst>
          </p:cNvPr>
          <p:cNvSpPr txBox="1">
            <a:spLocks/>
          </p:cNvSpPr>
          <p:nvPr/>
        </p:nvSpPr>
        <p:spPr>
          <a:xfrm>
            <a:off x="1507263" y="2472982"/>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p>
        </p:txBody>
      </p:sp>
      <p:sp>
        <p:nvSpPr>
          <p:cNvPr id="35" name="Content Placeholder 2">
            <a:extLst>
              <a:ext uri="{FF2B5EF4-FFF2-40B4-BE49-F238E27FC236}">
                <a16:creationId xmlns:a16="http://schemas.microsoft.com/office/drawing/2014/main" id="{FBFCCB2A-CEDC-CF45-85B7-3875CA7F5E43}"/>
              </a:ext>
            </a:extLst>
          </p:cNvPr>
          <p:cNvSpPr txBox="1">
            <a:spLocks/>
          </p:cNvSpPr>
          <p:nvPr/>
        </p:nvSpPr>
        <p:spPr>
          <a:xfrm>
            <a:off x="2746291" y="2472981"/>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p>
        </p:txBody>
      </p:sp>
      <p:pic>
        <p:nvPicPr>
          <p:cNvPr id="5" name="Picture 4" descr="A person in a striped shirt&#10;&#10;Description automatically generated with low confidence">
            <a:extLst>
              <a:ext uri="{FF2B5EF4-FFF2-40B4-BE49-F238E27FC236}">
                <a16:creationId xmlns:a16="http://schemas.microsoft.com/office/drawing/2014/main" id="{2510292C-F65A-40BE-B933-40B11EF18E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291" y="1311023"/>
            <a:ext cx="1093941" cy="1093941"/>
          </a:xfrm>
          <a:prstGeom prst="rect">
            <a:avLst/>
          </a:prstGeom>
        </p:spPr>
      </p:pic>
      <p:pic>
        <p:nvPicPr>
          <p:cNvPr id="4" name="Picture 29">
            <a:extLst>
              <a:ext uri="{FF2B5EF4-FFF2-40B4-BE49-F238E27FC236}">
                <a16:creationId xmlns:a16="http://schemas.microsoft.com/office/drawing/2014/main" id="{6418C9BA-F813-4A72-9010-591A4A8E2CD5}"/>
              </a:ext>
            </a:extLst>
          </p:cNvPr>
          <p:cNvPicPr>
            <a:picLocks noChangeAspect="1"/>
          </p:cNvPicPr>
          <p:nvPr/>
        </p:nvPicPr>
        <p:blipFill>
          <a:blip r:embed="rId7"/>
          <a:stretch>
            <a:fillRect/>
          </a:stretch>
        </p:blipFill>
        <p:spPr>
          <a:xfrm>
            <a:off x="1499369" y="1311971"/>
            <a:ext cx="1095235" cy="1086271"/>
          </a:xfrm>
          <a:prstGeom prst="rect">
            <a:avLst/>
          </a:prstGeom>
        </p:spPr>
      </p:pic>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204</Words>
  <Application>Microsoft Macintosh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Nease, Andrew (neaseaw)</cp:lastModifiedBy>
  <cp:revision>51</cp:revision>
  <dcterms:created xsi:type="dcterms:W3CDTF">2021-03-04T15:35:01Z</dcterms:created>
  <dcterms:modified xsi:type="dcterms:W3CDTF">2021-03-23T14:44:04Z</dcterms:modified>
</cp:coreProperties>
</file>