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6" r:id="rId3"/>
    <p:sldId id="350" r:id="rId4"/>
    <p:sldId id="351" r:id="rId5"/>
    <p:sldId id="353" r:id="rId6"/>
    <p:sldId id="352" r:id="rId7"/>
    <p:sldId id="354" r:id="rId8"/>
    <p:sldId id="355" r:id="rId9"/>
    <p:sldId id="356" r:id="rId10"/>
    <p:sldId id="357" r:id="rId11"/>
    <p:sldId id="3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5EC"/>
    <a:srgbClr val="D89C01"/>
    <a:srgbClr val="F35F30"/>
    <a:srgbClr val="F3B937"/>
    <a:srgbClr val="D53664"/>
    <a:srgbClr val="FFFFFF"/>
    <a:srgbClr val="D33E34"/>
    <a:srgbClr val="F57E58"/>
    <a:srgbClr val="F8CE7C"/>
    <a:srgbClr val="F7C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271" autoAdjust="0"/>
  </p:normalViewPr>
  <p:slideViewPr>
    <p:cSldViewPr snapToGrid="0">
      <p:cViewPr varScale="1">
        <p:scale>
          <a:sx n="115" d="100"/>
          <a:sy n="115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BAE7EC-F851-4BEF-B35D-58EB15D90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659F2-FA52-46E6-8D8A-3B409AA3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3D784-EE35-405A-B5D9-1428A5772A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4B973-A9E3-4E67-ADCF-E0AB504269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03A9B-60D5-499B-9A42-00FBDEE0BC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7BFD6-D928-4B74-8A7E-9891FCE97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970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306A-405D-486E-9D85-A7DB2A360D3E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7AA4-FA3C-4118-AB78-CB6790EAA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20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1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1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3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8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6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5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7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FA23-C1D1-4B8F-9F82-0A6674A72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3" y="1292679"/>
            <a:ext cx="11480800" cy="1790700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6695EC"/>
                </a:solidFill>
              </a:rPr>
              <a:t>The effects of word segmentation quality</a:t>
            </a:r>
            <a:br>
              <a:rPr lang="en-GB" sz="5400" b="1" dirty="0">
                <a:solidFill>
                  <a:srgbClr val="6695EC"/>
                </a:solidFill>
              </a:rPr>
            </a:br>
            <a:r>
              <a:rPr lang="en-GB" sz="5400" b="1" dirty="0">
                <a:solidFill>
                  <a:srgbClr val="6695EC"/>
                </a:solidFill>
              </a:rPr>
              <a:t>on word alignments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D8169-7018-46CC-887E-61C0CE934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152732"/>
            <a:ext cx="6858000" cy="141926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Student: Ane Berasategi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Supervisor: Masoud Jalili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Hinrich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Schütze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Submitted: August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1CFF3-0F03-4A21-805B-72579742D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95" y="4710545"/>
            <a:ext cx="3269810" cy="16458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5583A-F53F-42E8-B46E-D2F5BB8A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DC9B81-06C2-4FE5-94D2-89DBABF5B52A}"/>
              </a:ext>
            </a:extLst>
          </p:cNvPr>
          <p:cNvSpPr txBox="1">
            <a:spLocks/>
          </p:cNvSpPr>
          <p:nvPr/>
        </p:nvSpPr>
        <p:spPr>
          <a:xfrm>
            <a:off x="4372841" y="1030969"/>
            <a:ext cx="3446318" cy="454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 thesis</a:t>
            </a:r>
          </a:p>
        </p:txBody>
      </p:sp>
    </p:spTree>
    <p:extLst>
      <p:ext uri="{BB962C8B-B14F-4D97-AF65-F5344CB8AC3E}">
        <p14:creationId xmlns:p14="http://schemas.microsoft.com/office/powerpoint/2010/main" val="11695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5.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10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 numCol="1">
            <a:normAutofit/>
          </a:bodyPr>
          <a:lstStyle/>
          <a:p>
            <a:r>
              <a:rPr lang="es-ES" dirty="0">
                <a:sym typeface="Wingdings" panose="05000000000000000000" pitchFamily="2" charset="2"/>
              </a:rPr>
              <a:t>BPE + </a:t>
            </a:r>
            <a:r>
              <a:rPr lang="es-ES" dirty="0" err="1">
                <a:sym typeface="Wingdings" panose="05000000000000000000" pitchFamily="2" charset="2"/>
              </a:rPr>
              <a:t>word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alignment</a:t>
            </a:r>
            <a:r>
              <a:rPr lang="es-ES" dirty="0">
                <a:sym typeface="Wingdings" panose="05000000000000000000" pitchFamily="2" charset="2"/>
              </a:rPr>
              <a:t> pipeline</a:t>
            </a:r>
          </a:p>
          <a:p>
            <a:r>
              <a:rPr lang="es-ES" dirty="0" err="1">
                <a:sym typeface="Wingdings" panose="05000000000000000000" pitchFamily="2" charset="2"/>
              </a:rPr>
              <a:t>Proved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improvement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BPE-</a:t>
            </a:r>
            <a:r>
              <a:rPr lang="es-ES" dirty="0" err="1">
                <a:sym typeface="Wingdings" panose="05000000000000000000" pitchFamily="2" charset="2"/>
              </a:rPr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over</a:t>
            </a:r>
            <a:r>
              <a:rPr lang="es-ES" dirty="0">
                <a:sym typeface="Wingdings" panose="05000000000000000000" pitchFamily="2" charset="2"/>
              </a:rPr>
              <a:t> BPE in 3 </a:t>
            </a:r>
            <a:r>
              <a:rPr lang="es-ES" dirty="0" err="1">
                <a:sym typeface="Wingdings" panose="05000000000000000000" pitchFamily="2" charset="2"/>
              </a:rPr>
              <a:t>language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pairs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Improvement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learn</a:t>
            </a:r>
            <a:r>
              <a:rPr lang="es-ES" dirty="0">
                <a:sym typeface="Wingdings" panose="05000000000000000000" pitchFamily="2" charset="2"/>
              </a:rPr>
              <a:t>-BPE </a:t>
            </a:r>
            <a:r>
              <a:rPr lang="es-ES" dirty="0" err="1">
                <a:sym typeface="Wingdings" panose="05000000000000000000" pitchFamily="2" charset="2"/>
              </a:rPr>
              <a:t>algorithm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Implementation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chaos </a:t>
            </a:r>
            <a:r>
              <a:rPr lang="es-ES" dirty="0" err="1">
                <a:sym typeface="Wingdings" panose="05000000000000000000" pitchFamily="2" charset="2"/>
              </a:rPr>
              <a:t>mode</a:t>
            </a:r>
            <a:r>
              <a:rPr lang="es-ES" dirty="0">
                <a:sym typeface="Wingdings" panose="05000000000000000000" pitchFamily="2" charset="2"/>
              </a:rPr>
              <a:t> in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pipeline</a:t>
            </a:r>
          </a:p>
          <a:p>
            <a:r>
              <a:rPr lang="es-ES" dirty="0">
                <a:sym typeface="Wingdings" panose="05000000000000000000" pitchFamily="2" charset="2"/>
              </a:rPr>
              <a:t>Chaos </a:t>
            </a:r>
            <a:r>
              <a:rPr lang="es-ES" dirty="0" err="1">
                <a:sym typeface="Wingdings" panose="05000000000000000000" pitchFamily="2" charset="2"/>
              </a:rPr>
              <a:t>mode</a:t>
            </a:r>
            <a:r>
              <a:rPr lang="es-ES" dirty="0">
                <a:sym typeface="Wingdings" panose="05000000000000000000" pitchFamily="2" charset="2"/>
              </a:rPr>
              <a:t>: </a:t>
            </a:r>
            <a:r>
              <a:rPr lang="es-ES" dirty="0" err="1">
                <a:sym typeface="Wingdings" panose="05000000000000000000" pitchFamily="2" charset="2"/>
              </a:rPr>
              <a:t>improvement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BPE-</a:t>
            </a:r>
            <a:r>
              <a:rPr lang="es-ES" dirty="0" err="1">
                <a:sym typeface="Wingdings" panose="05000000000000000000" pitchFamily="2" charset="2"/>
              </a:rPr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over</a:t>
            </a:r>
            <a:r>
              <a:rPr lang="es-ES" dirty="0">
                <a:sym typeface="Wingdings" panose="05000000000000000000" pitchFamily="2" charset="2"/>
              </a:rPr>
              <a:t> BPE in </a:t>
            </a:r>
            <a:r>
              <a:rPr lang="es-ES" dirty="0" err="1">
                <a:sym typeface="Wingdings" panose="05000000000000000000" pitchFamily="2" charset="2"/>
              </a:rPr>
              <a:t>all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languages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900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FA23-C1D1-4B8F-9F82-0A6674A72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3" y="1292679"/>
            <a:ext cx="11480800" cy="1790700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6695EC"/>
                </a:solidFill>
              </a:rPr>
              <a:t>The effects of word segmentation quality</a:t>
            </a:r>
            <a:br>
              <a:rPr lang="en-GB" sz="5400" b="1" dirty="0">
                <a:solidFill>
                  <a:srgbClr val="6695EC"/>
                </a:solidFill>
              </a:rPr>
            </a:br>
            <a:r>
              <a:rPr lang="en-GB" sz="5400" b="1" dirty="0">
                <a:solidFill>
                  <a:srgbClr val="6695EC"/>
                </a:solidFill>
              </a:rPr>
              <a:t>on word alignments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D8169-7018-46CC-887E-61C0CE934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152732"/>
            <a:ext cx="6858000" cy="141926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Student: Ane Berasategi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Supervisor: Masoud Jalili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Hinrich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Schütze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August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1CFF3-0F03-4A21-805B-72579742D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95" y="4710545"/>
            <a:ext cx="3269810" cy="16458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5583A-F53F-42E8-B46E-D2F5BB8A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11</a:t>
            </a:fld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DC9B81-06C2-4FE5-94D2-89DBABF5B52A}"/>
              </a:ext>
            </a:extLst>
          </p:cNvPr>
          <p:cNvSpPr txBox="1">
            <a:spLocks/>
          </p:cNvSpPr>
          <p:nvPr/>
        </p:nvSpPr>
        <p:spPr>
          <a:xfrm>
            <a:off x="4372841" y="1030969"/>
            <a:ext cx="3446318" cy="454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 thesis</a:t>
            </a:r>
          </a:p>
        </p:txBody>
      </p:sp>
    </p:spTree>
    <p:extLst>
      <p:ext uri="{BB962C8B-B14F-4D97-AF65-F5344CB8AC3E}">
        <p14:creationId xmlns:p14="http://schemas.microsoft.com/office/powerpoint/2010/main" val="32373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FCA8A04-4286-4D11-82BA-55FA4D69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9"/>
            <a:ext cx="7886700" cy="994172"/>
          </a:xfrm>
        </p:spPr>
        <p:txBody>
          <a:bodyPr/>
          <a:lstStyle/>
          <a:p>
            <a:r>
              <a:rPr lang="en-GB" b="1" dirty="0"/>
              <a:t>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558D6-DE11-433C-8F6E-099D95EA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692212" cy="48960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6695EC"/>
                </a:solidFill>
              </a:rPr>
              <a:t>Part 1: BPE pipeline</a:t>
            </a:r>
          </a:p>
          <a:p>
            <a:pPr marL="0" indent="0">
              <a:buNone/>
            </a:pPr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2: Improvements</a:t>
            </a:r>
            <a:endParaRPr lang="en-GB" b="1" dirty="0">
              <a:solidFill>
                <a:srgbClr val="6695EC"/>
              </a:solidFill>
            </a:endParaRP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learn-BPE algorithm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Chaos mode</a:t>
            </a: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3: Results</a:t>
            </a:r>
          </a:p>
          <a:p>
            <a:pPr marL="0" indent="0">
              <a:buNone/>
            </a:pPr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4: 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D4C7-7744-4C33-8634-BFFCC69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7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68B4106E-E190-40A9-9A61-1A11401FE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1" y="2335876"/>
            <a:ext cx="11079917" cy="3256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3908253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 BPE pipeline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3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221C4-817A-41BE-94DA-0D8C735B9778}"/>
              </a:ext>
            </a:extLst>
          </p:cNvPr>
          <p:cNvSpPr txBox="1"/>
          <p:nvPr/>
        </p:nvSpPr>
        <p:spPr>
          <a:xfrm>
            <a:off x="5486400" y="2505670"/>
            <a:ext cx="55861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Languages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Num</a:t>
            </a:r>
            <a:r>
              <a:rPr lang="en-GB" dirty="0"/>
              <a:t> merges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Num</a:t>
            </a:r>
            <a:r>
              <a:rPr lang="en-GB" dirty="0"/>
              <a:t> merges to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Alignment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Dropout rate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0A0A7F-0DD9-4BB2-9778-CF16E13F81D6}"/>
              </a:ext>
            </a:extLst>
          </p:cNvPr>
          <p:cNvSpPr/>
          <p:nvPr/>
        </p:nvSpPr>
        <p:spPr>
          <a:xfrm>
            <a:off x="4230412" y="2975956"/>
            <a:ext cx="1255988" cy="432262"/>
          </a:xfrm>
          <a:custGeom>
            <a:avLst/>
            <a:gdLst>
              <a:gd name="connsiteX0" fmla="*/ 1255988 w 1255988"/>
              <a:gd name="connsiteY0" fmla="*/ 0 h 1354974"/>
              <a:gd name="connsiteX1" fmla="*/ 142083 w 1255988"/>
              <a:gd name="connsiteY1" fmla="*/ 282632 h 1354974"/>
              <a:gd name="connsiteX2" fmla="*/ 50643 w 1255988"/>
              <a:gd name="connsiteY2" fmla="*/ 1354974 h 135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988" h="1354974">
                <a:moveTo>
                  <a:pt x="1255988" y="0"/>
                </a:moveTo>
                <a:cubicBezTo>
                  <a:pt x="799481" y="28401"/>
                  <a:pt x="342974" y="56803"/>
                  <a:pt x="142083" y="282632"/>
                </a:cubicBezTo>
                <a:cubicBezTo>
                  <a:pt x="-58808" y="508461"/>
                  <a:pt x="-4083" y="931717"/>
                  <a:pt x="50643" y="1354974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2DC18E-68FC-4771-9A51-A9B31709E4D4}"/>
              </a:ext>
            </a:extLst>
          </p:cNvPr>
          <p:cNvSpPr txBox="1"/>
          <p:nvPr/>
        </p:nvSpPr>
        <p:spPr>
          <a:xfrm>
            <a:off x="5486400" y="1137787"/>
            <a:ext cx="55861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English sentence after 4000 merges:</a:t>
            </a:r>
          </a:p>
          <a:p>
            <a:r>
              <a:rPr lang="en-GB" dirty="0"/>
              <a:t>_they _will _certain </a:t>
            </a:r>
            <a:r>
              <a:rPr lang="en-GB" dirty="0" err="1"/>
              <a:t>ly</a:t>
            </a:r>
            <a:r>
              <a:rPr lang="en-GB" dirty="0"/>
              <a:t> _</a:t>
            </a:r>
            <a:r>
              <a:rPr lang="en-GB" dirty="0" err="1"/>
              <a:t>en</a:t>
            </a:r>
            <a:r>
              <a:rPr lang="en-GB" dirty="0"/>
              <a:t> h </a:t>
            </a:r>
            <a:r>
              <a:rPr lang="en-GB" dirty="0" err="1"/>
              <a:t>ance</a:t>
            </a:r>
            <a:r>
              <a:rPr lang="en-GB" dirty="0"/>
              <a:t> _the _feeling _of _the _right _of _</a:t>
            </a:r>
            <a:r>
              <a:rPr lang="en-GB" dirty="0" err="1"/>
              <a:t>mo</a:t>
            </a:r>
            <a:r>
              <a:rPr lang="en-GB" dirty="0"/>
              <a:t> </a:t>
            </a:r>
            <a:r>
              <a:rPr lang="en-GB" dirty="0" err="1"/>
              <a:t>vement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28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FCA8A04-4286-4D11-82BA-55FA4D69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9"/>
            <a:ext cx="7886700" cy="994172"/>
          </a:xfrm>
        </p:spPr>
        <p:txBody>
          <a:bodyPr/>
          <a:lstStyle/>
          <a:p>
            <a:r>
              <a:rPr lang="en-GB" b="1" dirty="0"/>
              <a:t>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558D6-DE11-433C-8F6E-099D95EA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692212" cy="48960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1: BPE pipeline</a:t>
            </a:r>
          </a:p>
          <a:p>
            <a:pPr marL="0" indent="0">
              <a:buNone/>
            </a:pPr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6695EC"/>
                </a:solidFill>
              </a:rPr>
              <a:t>Part 2: Improvements</a:t>
            </a:r>
          </a:p>
          <a:p>
            <a:pPr lvl="1"/>
            <a:r>
              <a:rPr lang="en-GB" b="1" dirty="0">
                <a:solidFill>
                  <a:srgbClr val="6695EC"/>
                </a:solidFill>
              </a:rPr>
              <a:t>learn-BPE algorithm</a:t>
            </a:r>
          </a:p>
          <a:p>
            <a:pPr lvl="1"/>
            <a:r>
              <a:rPr lang="en-GB" b="1" dirty="0">
                <a:solidFill>
                  <a:srgbClr val="6695EC"/>
                </a:solidFill>
              </a:rPr>
              <a:t>Chaos mode</a:t>
            </a: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3: Results</a:t>
            </a:r>
          </a:p>
          <a:p>
            <a:pPr marL="0" indent="0">
              <a:buNone/>
            </a:pPr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4: 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D4C7-7744-4C33-8634-BFFCC69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30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C7DE8979-4F27-43A9-9B93-C8857A2BC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2" y="2335877"/>
            <a:ext cx="11083156" cy="3257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5105285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2.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5</a:t>
            </a:fld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0A0A7F-0DD9-4BB2-9778-CF16E13F81D6}"/>
              </a:ext>
            </a:extLst>
          </p:cNvPr>
          <p:cNvSpPr/>
          <p:nvPr/>
        </p:nvSpPr>
        <p:spPr>
          <a:xfrm>
            <a:off x="4230412" y="2967644"/>
            <a:ext cx="1255988" cy="440573"/>
          </a:xfrm>
          <a:custGeom>
            <a:avLst/>
            <a:gdLst>
              <a:gd name="connsiteX0" fmla="*/ 1255988 w 1255988"/>
              <a:gd name="connsiteY0" fmla="*/ 0 h 1354974"/>
              <a:gd name="connsiteX1" fmla="*/ 142083 w 1255988"/>
              <a:gd name="connsiteY1" fmla="*/ 282632 h 1354974"/>
              <a:gd name="connsiteX2" fmla="*/ 50643 w 1255988"/>
              <a:gd name="connsiteY2" fmla="*/ 1354974 h 135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988" h="1354974">
                <a:moveTo>
                  <a:pt x="1255988" y="0"/>
                </a:moveTo>
                <a:cubicBezTo>
                  <a:pt x="799481" y="28401"/>
                  <a:pt x="342974" y="56803"/>
                  <a:pt x="142083" y="282632"/>
                </a:cubicBezTo>
                <a:cubicBezTo>
                  <a:pt x="-58808" y="508461"/>
                  <a:pt x="-4083" y="931717"/>
                  <a:pt x="50643" y="1354974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574D1-9142-44B7-A056-CFFC6E264AD3}"/>
              </a:ext>
            </a:extLst>
          </p:cNvPr>
          <p:cNvSpPr txBox="1"/>
          <p:nvPr/>
        </p:nvSpPr>
        <p:spPr>
          <a:xfrm>
            <a:off x="5486401" y="2505670"/>
            <a:ext cx="55362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Languages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Num</a:t>
            </a:r>
            <a:r>
              <a:rPr lang="en-GB" dirty="0"/>
              <a:t> merges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Num</a:t>
            </a:r>
            <a:r>
              <a:rPr lang="en-GB" dirty="0"/>
              <a:t> merges to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Alignment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Dropout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D89C01"/>
                </a:solidFill>
              </a:rPr>
              <a:t>Chaos 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DD193-847F-40C3-9085-B76A71C6B79C}"/>
              </a:ext>
            </a:extLst>
          </p:cNvPr>
          <p:cNvSpPr txBox="1"/>
          <p:nvPr/>
        </p:nvSpPr>
        <p:spPr>
          <a:xfrm>
            <a:off x="5486400" y="1137787"/>
            <a:ext cx="55362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English sentence after 4000 merges </a:t>
            </a:r>
            <a:r>
              <a:rPr lang="en-GB" dirty="0">
                <a:solidFill>
                  <a:srgbClr val="D89C01"/>
                </a:solidFill>
              </a:rPr>
              <a:t>(chaos mode)</a:t>
            </a:r>
            <a:r>
              <a:rPr lang="en-GB" dirty="0"/>
              <a:t>:</a:t>
            </a:r>
          </a:p>
          <a:p>
            <a:r>
              <a:rPr lang="en-GB" dirty="0">
                <a:solidFill>
                  <a:srgbClr val="D89C01"/>
                </a:solidFill>
              </a:rPr>
              <a:t>_</a:t>
            </a:r>
            <a:r>
              <a:rPr lang="en-GB" dirty="0" err="1">
                <a:solidFill>
                  <a:srgbClr val="D89C01"/>
                </a:solidFill>
              </a:rPr>
              <a:t>they_will</a:t>
            </a:r>
            <a:r>
              <a:rPr lang="en-GB" dirty="0">
                <a:solidFill>
                  <a:srgbClr val="D89C01"/>
                </a:solidFill>
              </a:rPr>
              <a:t> </a:t>
            </a:r>
            <a:r>
              <a:rPr lang="en-GB" dirty="0"/>
              <a:t>_cert ain </a:t>
            </a:r>
            <a:r>
              <a:rPr lang="en-GB" dirty="0" err="1"/>
              <a:t>ly</a:t>
            </a:r>
            <a:r>
              <a:rPr lang="en-GB" dirty="0"/>
              <a:t> _</a:t>
            </a:r>
            <a:r>
              <a:rPr lang="en-GB" dirty="0" err="1"/>
              <a:t>en</a:t>
            </a:r>
            <a:r>
              <a:rPr lang="en-GB" dirty="0"/>
              <a:t> h </a:t>
            </a:r>
            <a:r>
              <a:rPr lang="en-GB" dirty="0" err="1"/>
              <a:t>ance</a:t>
            </a:r>
            <a:r>
              <a:rPr lang="en-GB" dirty="0"/>
              <a:t> _the _feel </a:t>
            </a:r>
            <a:r>
              <a:rPr lang="en-GB" dirty="0" err="1">
                <a:solidFill>
                  <a:srgbClr val="D89C01"/>
                </a:solidFill>
              </a:rPr>
              <a:t>ing_of_the</a:t>
            </a:r>
            <a:r>
              <a:rPr lang="en-GB" dirty="0">
                <a:solidFill>
                  <a:srgbClr val="D89C01"/>
                </a:solidFill>
              </a:rPr>
              <a:t> </a:t>
            </a:r>
            <a:r>
              <a:rPr lang="en-GB" dirty="0"/>
              <a:t>_</a:t>
            </a:r>
            <a:r>
              <a:rPr lang="en-GB" dirty="0" err="1"/>
              <a:t>ri</a:t>
            </a:r>
            <a:r>
              <a:rPr lang="en-GB" dirty="0"/>
              <a:t> </a:t>
            </a:r>
            <a:r>
              <a:rPr lang="en-GB" dirty="0" err="1"/>
              <a:t>ght_of</a:t>
            </a:r>
            <a:r>
              <a:rPr lang="en-GB" dirty="0"/>
              <a:t> _</a:t>
            </a:r>
            <a:r>
              <a:rPr lang="en-GB" dirty="0" err="1"/>
              <a:t>mo</a:t>
            </a:r>
            <a:r>
              <a:rPr lang="en-GB" dirty="0"/>
              <a:t> </a:t>
            </a:r>
            <a:r>
              <a:rPr lang="en-GB" dirty="0" err="1"/>
              <a:t>vement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0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6AAC7B7-EC87-40DA-8709-B03F88B5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2" y="2315345"/>
            <a:ext cx="11083156" cy="3257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5105285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2.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6</a:t>
            </a:fld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0A0A7F-0DD9-4BB2-9778-CF16E13F81D6}"/>
              </a:ext>
            </a:extLst>
          </p:cNvPr>
          <p:cNvSpPr/>
          <p:nvPr/>
        </p:nvSpPr>
        <p:spPr>
          <a:xfrm>
            <a:off x="4230412" y="2967644"/>
            <a:ext cx="1255988" cy="440573"/>
          </a:xfrm>
          <a:custGeom>
            <a:avLst/>
            <a:gdLst>
              <a:gd name="connsiteX0" fmla="*/ 1255988 w 1255988"/>
              <a:gd name="connsiteY0" fmla="*/ 0 h 1354974"/>
              <a:gd name="connsiteX1" fmla="*/ 142083 w 1255988"/>
              <a:gd name="connsiteY1" fmla="*/ 282632 h 1354974"/>
              <a:gd name="connsiteX2" fmla="*/ 50643 w 1255988"/>
              <a:gd name="connsiteY2" fmla="*/ 1354974 h 135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988" h="1354974">
                <a:moveTo>
                  <a:pt x="1255988" y="0"/>
                </a:moveTo>
                <a:cubicBezTo>
                  <a:pt x="799481" y="28401"/>
                  <a:pt x="342974" y="56803"/>
                  <a:pt x="142083" y="282632"/>
                </a:cubicBezTo>
                <a:cubicBezTo>
                  <a:pt x="-58808" y="508461"/>
                  <a:pt x="-4083" y="931717"/>
                  <a:pt x="50643" y="1354974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24FFE-49C4-4A7D-B846-796D4264095D}"/>
              </a:ext>
            </a:extLst>
          </p:cNvPr>
          <p:cNvSpPr txBox="1"/>
          <p:nvPr/>
        </p:nvSpPr>
        <p:spPr>
          <a:xfrm>
            <a:off x="3184540" y="1946013"/>
            <a:ext cx="797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D89C01"/>
                </a:solidFill>
              </a:rPr>
              <a:t>Algorithm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improved</a:t>
            </a:r>
            <a:r>
              <a:rPr lang="es-ES" b="1" dirty="0">
                <a:solidFill>
                  <a:srgbClr val="D89C01"/>
                </a:solidFill>
              </a:rPr>
              <a:t>: </a:t>
            </a:r>
            <a:r>
              <a:rPr lang="es-ES" b="1" dirty="0" err="1">
                <a:solidFill>
                  <a:srgbClr val="D89C01"/>
                </a:solidFill>
              </a:rPr>
              <a:t>only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update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frequency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of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the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pairs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next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to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the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merged</a:t>
            </a:r>
            <a:r>
              <a:rPr lang="es-ES" b="1" dirty="0">
                <a:solidFill>
                  <a:srgbClr val="D89C01"/>
                </a:solidFill>
              </a:rPr>
              <a:t> </a:t>
            </a:r>
            <a:r>
              <a:rPr lang="es-ES" b="1" dirty="0" err="1">
                <a:solidFill>
                  <a:srgbClr val="D89C01"/>
                </a:solidFill>
              </a:rPr>
              <a:t>pair</a:t>
            </a:r>
            <a:endParaRPr lang="en-GB" b="1" dirty="0">
              <a:solidFill>
                <a:srgbClr val="D89C0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24D5108-1C16-404C-B1E2-53F475E16589}"/>
              </a:ext>
            </a:extLst>
          </p:cNvPr>
          <p:cNvSpPr/>
          <p:nvPr/>
        </p:nvSpPr>
        <p:spPr>
          <a:xfrm>
            <a:off x="2460567" y="2244436"/>
            <a:ext cx="1346629" cy="1280160"/>
          </a:xfrm>
          <a:custGeom>
            <a:avLst/>
            <a:gdLst>
              <a:gd name="connsiteX0" fmla="*/ 0 w 1346629"/>
              <a:gd name="connsiteY0" fmla="*/ 1280160 h 1280160"/>
              <a:gd name="connsiteX1" fmla="*/ 340822 w 1346629"/>
              <a:gd name="connsiteY1" fmla="*/ 955964 h 1280160"/>
              <a:gd name="connsiteX2" fmla="*/ 1271848 w 1346629"/>
              <a:gd name="connsiteY2" fmla="*/ 648393 h 1280160"/>
              <a:gd name="connsiteX3" fmla="*/ 1288473 w 1346629"/>
              <a:gd name="connsiteY3" fmla="*/ 0 h 1280160"/>
              <a:gd name="connsiteX4" fmla="*/ 1288473 w 1346629"/>
              <a:gd name="connsiteY4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29" h="1280160">
                <a:moveTo>
                  <a:pt x="0" y="1280160"/>
                </a:moveTo>
                <a:cubicBezTo>
                  <a:pt x="64423" y="1170709"/>
                  <a:pt x="128847" y="1061258"/>
                  <a:pt x="340822" y="955964"/>
                </a:cubicBezTo>
                <a:cubicBezTo>
                  <a:pt x="552797" y="850670"/>
                  <a:pt x="1113906" y="807720"/>
                  <a:pt x="1271848" y="648393"/>
                </a:cubicBezTo>
                <a:cubicBezTo>
                  <a:pt x="1429790" y="489066"/>
                  <a:pt x="1288473" y="0"/>
                  <a:pt x="1288473" y="0"/>
                </a:cubicBezTo>
                <a:lnTo>
                  <a:pt x="1288473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E8D6C-6FB3-44D9-925B-3EEF018CEC9D}"/>
              </a:ext>
            </a:extLst>
          </p:cNvPr>
          <p:cNvSpPr txBox="1"/>
          <p:nvPr/>
        </p:nvSpPr>
        <p:spPr>
          <a:xfrm>
            <a:off x="5486401" y="2505670"/>
            <a:ext cx="55529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Languages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Num</a:t>
            </a:r>
            <a:r>
              <a:rPr lang="en-GB" dirty="0"/>
              <a:t> merges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Num</a:t>
            </a:r>
            <a:r>
              <a:rPr lang="en-GB" dirty="0"/>
              <a:t> merges to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Alignment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Dropout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Chaos mode</a:t>
            </a:r>
          </a:p>
        </p:txBody>
      </p:sp>
    </p:spTree>
    <p:extLst>
      <p:ext uri="{BB962C8B-B14F-4D97-AF65-F5344CB8AC3E}">
        <p14:creationId xmlns:p14="http://schemas.microsoft.com/office/powerpoint/2010/main" val="184783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FCA8A04-4286-4D11-82BA-55FA4D69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9"/>
            <a:ext cx="7886700" cy="994172"/>
          </a:xfrm>
        </p:spPr>
        <p:txBody>
          <a:bodyPr/>
          <a:lstStyle/>
          <a:p>
            <a:r>
              <a:rPr lang="en-GB" b="1" dirty="0"/>
              <a:t>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558D6-DE11-433C-8F6E-099D95EA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692212" cy="48960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1: BPE pipeline</a:t>
            </a:r>
          </a:p>
          <a:p>
            <a:pPr marL="0" indent="0">
              <a:buNone/>
            </a:pPr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2: Improvements</a:t>
            </a:r>
            <a:endParaRPr lang="en-GB" b="1" dirty="0">
              <a:solidFill>
                <a:srgbClr val="6695EC"/>
              </a:solidFill>
            </a:endParaRP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learn-BPE algorithm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Chaos mode</a:t>
            </a: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6695EC"/>
                </a:solidFill>
              </a:rPr>
              <a:t>Part 3: Results</a:t>
            </a:r>
          </a:p>
          <a:p>
            <a:pPr marL="0" indent="0">
              <a:buNone/>
            </a:pPr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4: 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D4C7-7744-4C33-8634-BFFCC69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3.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8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 numCol="2">
            <a:normAutofit/>
          </a:bodyPr>
          <a:lstStyle/>
          <a:p>
            <a:r>
              <a:rPr lang="es-ES" dirty="0" err="1">
                <a:sym typeface="Wingdings" panose="05000000000000000000" pitchFamily="2" charset="2"/>
              </a:rPr>
              <a:t>Best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hyperparameters</a:t>
            </a:r>
            <a:r>
              <a:rPr lang="es-E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rate</a:t>
            </a:r>
            <a:r>
              <a:rPr lang="es-ES" dirty="0">
                <a:sym typeface="Wingdings" panose="05000000000000000000" pitchFamily="2" charset="2"/>
              </a:rPr>
              <a:t>: 10%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Num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units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to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segment</a:t>
            </a:r>
            <a:r>
              <a:rPr lang="es-ES" dirty="0">
                <a:sym typeface="Wingdings" panose="05000000000000000000" pitchFamily="2" charset="2"/>
              </a:rPr>
              <a:t>: 2000</a:t>
            </a:r>
          </a:p>
          <a:p>
            <a:r>
              <a:rPr lang="es-ES" dirty="0"/>
              <a:t>BPE-</a:t>
            </a:r>
            <a:r>
              <a:rPr lang="es-ES" dirty="0" err="1"/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improvement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over</a:t>
            </a:r>
            <a:r>
              <a:rPr lang="es-ES" dirty="0">
                <a:sym typeface="Wingdings" panose="05000000000000000000" pitchFamily="2" charset="2"/>
              </a:rPr>
              <a:t> BPE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</a:t>
            </a:r>
            <a:r>
              <a:rPr lang="es-ES" dirty="0" err="1">
                <a:sym typeface="Wingdings" panose="05000000000000000000" pitchFamily="2" charset="2"/>
              </a:rPr>
              <a:t>Deu</a:t>
            </a:r>
            <a:r>
              <a:rPr lang="es-ES" dirty="0">
                <a:sym typeface="Wingdings" panose="05000000000000000000" pitchFamily="2" charset="2"/>
              </a:rPr>
              <a:t> (10k </a:t>
            </a:r>
            <a:r>
              <a:rPr lang="es-ES" dirty="0" err="1">
                <a:sym typeface="Wingdings" panose="05000000000000000000" pitchFamily="2" charset="2"/>
              </a:rPr>
              <a:t>sentences</a:t>
            </a:r>
            <a:r>
              <a:rPr lang="es-ES" dirty="0">
                <a:sym typeface="Wingdings" panose="05000000000000000000" pitchFamily="2" charset="2"/>
              </a:rPr>
              <a:t>): 3.5%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Eng-Ron (50k </a:t>
            </a:r>
            <a:r>
              <a:rPr lang="es-ES" dirty="0" err="1">
                <a:sym typeface="Wingdings" panose="05000000000000000000" pitchFamily="2" charset="2"/>
              </a:rPr>
              <a:t>sentences</a:t>
            </a:r>
            <a:r>
              <a:rPr lang="es-ES" dirty="0">
                <a:sym typeface="Wingdings" panose="05000000000000000000" pitchFamily="2" charset="2"/>
              </a:rPr>
              <a:t>): 1.5%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Eng-Hin (3k </a:t>
            </a:r>
            <a:r>
              <a:rPr lang="es-ES" dirty="0" err="1">
                <a:sym typeface="Wingdings" panose="05000000000000000000" pitchFamily="2" charset="2"/>
              </a:rPr>
              <a:t>sentences</a:t>
            </a:r>
            <a:r>
              <a:rPr lang="es-ES" dirty="0">
                <a:sym typeface="Wingdings" panose="05000000000000000000" pitchFamily="2" charset="2"/>
              </a:rPr>
              <a:t>): 2.8%</a:t>
            </a:r>
          </a:p>
        </p:txBody>
      </p:sp>
    </p:spTree>
    <p:extLst>
      <p:ext uri="{BB962C8B-B14F-4D97-AF65-F5344CB8AC3E}">
        <p14:creationId xmlns:p14="http://schemas.microsoft.com/office/powerpoint/2010/main" val="166260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3.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9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 numCol="2">
            <a:normAutofit/>
          </a:bodyPr>
          <a:lstStyle/>
          <a:p>
            <a:r>
              <a:rPr lang="es-ES" dirty="0" err="1">
                <a:sym typeface="Wingdings" panose="05000000000000000000" pitchFamily="2" charset="2"/>
              </a:rPr>
              <a:t>Best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hyperparameters</a:t>
            </a:r>
            <a:r>
              <a:rPr lang="es-E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rate</a:t>
            </a:r>
            <a:r>
              <a:rPr lang="es-ES" dirty="0">
                <a:sym typeface="Wingdings" panose="05000000000000000000" pitchFamily="2" charset="2"/>
              </a:rPr>
              <a:t>: 10%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Num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units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to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segment</a:t>
            </a:r>
            <a:r>
              <a:rPr lang="es-ES" dirty="0">
                <a:sym typeface="Wingdings" panose="05000000000000000000" pitchFamily="2" charset="2"/>
              </a:rPr>
              <a:t>: 2000</a:t>
            </a:r>
          </a:p>
          <a:p>
            <a:r>
              <a:rPr lang="es-ES" dirty="0"/>
              <a:t>BPE-</a:t>
            </a:r>
            <a:r>
              <a:rPr lang="es-ES" dirty="0" err="1"/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improvement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over</a:t>
            </a:r>
            <a:r>
              <a:rPr lang="es-ES" dirty="0">
                <a:sym typeface="Wingdings" panose="05000000000000000000" pitchFamily="2" charset="2"/>
              </a:rPr>
              <a:t> BPE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</a:t>
            </a:r>
            <a:r>
              <a:rPr lang="es-ES" dirty="0" err="1">
                <a:sym typeface="Wingdings" panose="05000000000000000000" pitchFamily="2" charset="2"/>
              </a:rPr>
              <a:t>Deu</a:t>
            </a:r>
            <a:r>
              <a:rPr lang="es-ES" dirty="0">
                <a:sym typeface="Wingdings" panose="05000000000000000000" pitchFamily="2" charset="2"/>
              </a:rPr>
              <a:t> (10k </a:t>
            </a:r>
            <a:r>
              <a:rPr lang="es-ES" dirty="0" err="1">
                <a:sym typeface="Wingdings" panose="05000000000000000000" pitchFamily="2" charset="2"/>
              </a:rPr>
              <a:t>sentences</a:t>
            </a:r>
            <a:r>
              <a:rPr lang="es-ES" dirty="0">
                <a:sym typeface="Wingdings" panose="05000000000000000000" pitchFamily="2" charset="2"/>
              </a:rPr>
              <a:t>): 3.5%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Eng-Ron (50k </a:t>
            </a:r>
            <a:r>
              <a:rPr lang="es-ES" dirty="0" err="1">
                <a:sym typeface="Wingdings" panose="05000000000000000000" pitchFamily="2" charset="2"/>
              </a:rPr>
              <a:t>sentences</a:t>
            </a:r>
            <a:r>
              <a:rPr lang="es-ES" dirty="0">
                <a:sym typeface="Wingdings" panose="05000000000000000000" pitchFamily="2" charset="2"/>
              </a:rPr>
              <a:t>): 1.5%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Eng-Hin (3k </a:t>
            </a:r>
            <a:r>
              <a:rPr lang="es-ES" dirty="0" err="1">
                <a:sym typeface="Wingdings" panose="05000000000000000000" pitchFamily="2" charset="2"/>
              </a:rPr>
              <a:t>sentences</a:t>
            </a:r>
            <a:r>
              <a:rPr lang="es-ES" dirty="0">
                <a:sym typeface="Wingdings" panose="05000000000000000000" pitchFamily="2" charset="2"/>
              </a:rPr>
              <a:t>): 2.8%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/>
          </a:p>
          <a:p>
            <a:r>
              <a:rPr lang="en-GB" dirty="0"/>
              <a:t>2.5x speedup of learn-BPE</a:t>
            </a:r>
          </a:p>
          <a:p>
            <a:r>
              <a:rPr lang="en-GB" dirty="0"/>
              <a:t>chaos mode: 3.5x longer</a:t>
            </a:r>
          </a:p>
          <a:p>
            <a:r>
              <a:rPr lang="es-ES" dirty="0">
                <a:sym typeface="Wingdings" panose="05000000000000000000" pitchFamily="2" charset="2"/>
              </a:rPr>
              <a:t>Chaos </a:t>
            </a:r>
            <a:r>
              <a:rPr lang="es-ES" dirty="0" err="1">
                <a:sym typeface="Wingdings" panose="05000000000000000000" pitchFamily="2" charset="2"/>
              </a:rPr>
              <a:t>mode</a:t>
            </a:r>
            <a:r>
              <a:rPr lang="es-ES" dirty="0">
                <a:sym typeface="Wingdings" panose="05000000000000000000" pitchFamily="2" charset="2"/>
              </a:rPr>
              <a:t>: BPE-</a:t>
            </a:r>
            <a:r>
              <a:rPr lang="es-ES" dirty="0" err="1">
                <a:sym typeface="Wingdings" panose="05000000000000000000" pitchFamily="2" charset="2"/>
              </a:rPr>
              <a:t>dropout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improvement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over</a:t>
            </a:r>
            <a:r>
              <a:rPr lang="es-ES" dirty="0">
                <a:sym typeface="Wingdings" panose="05000000000000000000" pitchFamily="2" charset="2"/>
              </a:rPr>
              <a:t> BPE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</a:t>
            </a:r>
            <a:r>
              <a:rPr lang="es-ES" dirty="0" err="1">
                <a:sym typeface="Wingdings" panose="05000000000000000000" pitchFamily="2" charset="2"/>
              </a:rPr>
              <a:t>Deu</a:t>
            </a:r>
            <a:r>
              <a:rPr lang="es-ES" dirty="0">
                <a:sym typeface="Wingdings" panose="05000000000000000000" pitchFamily="2" charset="2"/>
              </a:rPr>
              <a:t>: 10.5%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Eng-Ron: 8.6%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Eng-Hin: 6.4%</a:t>
            </a:r>
            <a:endParaRPr lang="es-ES" dirty="0"/>
          </a:p>
          <a:p>
            <a:pPr lvl="1"/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00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</TotalTime>
  <Words>421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effects of word segmentation quality on word alignments</vt:lpstr>
      <vt:lpstr>Plan</vt:lpstr>
      <vt:lpstr>1. BPE pipeline </vt:lpstr>
      <vt:lpstr>Plan</vt:lpstr>
      <vt:lpstr>2. Improvements</vt:lpstr>
      <vt:lpstr>2. Improvements</vt:lpstr>
      <vt:lpstr>Plan</vt:lpstr>
      <vt:lpstr>3. Results</vt:lpstr>
      <vt:lpstr>3. Results</vt:lpstr>
      <vt:lpstr>5. Conclusion</vt:lpstr>
      <vt:lpstr>The effects of word segmentation quality on word alignments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search and the Earth Mover’s Distance</dc:title>
  <dc:creator>Ane Berasategi</dc:creator>
  <cp:lastModifiedBy>Ane Berasategi</cp:lastModifiedBy>
  <cp:revision>451</cp:revision>
  <dcterms:created xsi:type="dcterms:W3CDTF">2018-11-28T17:02:46Z</dcterms:created>
  <dcterms:modified xsi:type="dcterms:W3CDTF">2020-09-22T09:24:46Z</dcterms:modified>
</cp:coreProperties>
</file>