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6" r:id="rId3"/>
    <p:sldId id="341" r:id="rId4"/>
    <p:sldId id="258" r:id="rId5"/>
    <p:sldId id="317" r:id="rId6"/>
    <p:sldId id="319" r:id="rId7"/>
    <p:sldId id="324" r:id="rId8"/>
    <p:sldId id="326" r:id="rId9"/>
    <p:sldId id="321" r:id="rId10"/>
    <p:sldId id="327" r:id="rId11"/>
    <p:sldId id="322" r:id="rId12"/>
    <p:sldId id="330" r:id="rId13"/>
    <p:sldId id="332" r:id="rId14"/>
    <p:sldId id="333" r:id="rId15"/>
    <p:sldId id="334" r:id="rId16"/>
    <p:sldId id="336" r:id="rId17"/>
    <p:sldId id="337" r:id="rId18"/>
    <p:sldId id="338" r:id="rId19"/>
    <p:sldId id="360" r:id="rId20"/>
    <p:sldId id="339" r:id="rId21"/>
    <p:sldId id="345" r:id="rId22"/>
    <p:sldId id="347" r:id="rId23"/>
    <p:sldId id="348" r:id="rId24"/>
    <p:sldId id="349" r:id="rId25"/>
    <p:sldId id="350" r:id="rId26"/>
    <p:sldId id="351" r:id="rId27"/>
    <p:sldId id="353" r:id="rId28"/>
    <p:sldId id="352" r:id="rId29"/>
    <p:sldId id="354" r:id="rId30"/>
    <p:sldId id="355" r:id="rId31"/>
    <p:sldId id="356" r:id="rId32"/>
    <p:sldId id="357" r:id="rId33"/>
    <p:sldId id="3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5EC"/>
    <a:srgbClr val="D89C01"/>
    <a:srgbClr val="F35F30"/>
    <a:srgbClr val="F3B937"/>
    <a:srgbClr val="D53664"/>
    <a:srgbClr val="FFFFFF"/>
    <a:srgbClr val="D33E34"/>
    <a:srgbClr val="F57E58"/>
    <a:srgbClr val="F8CE7C"/>
    <a:srgbClr val="F7C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271" autoAdjust="0"/>
  </p:normalViewPr>
  <p:slideViewPr>
    <p:cSldViewPr snapToGrid="0">
      <p:cViewPr varScale="1">
        <p:scale>
          <a:sx n="115" d="100"/>
          <a:sy n="115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BAE7EC-F851-4BEF-B35D-58EB15D90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659F2-FA52-46E6-8D8A-3B409AA3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3D784-EE35-405A-B5D9-1428A5772A9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B973-A9E3-4E67-ADCF-E0AB504269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3A9B-60D5-499B-9A42-00FBDEE0B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BFD6-D928-4B74-8A7E-9891FCE97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70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306A-405D-486E-9D85-A7DB2A360D3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7AA4-FA3C-4118-AB78-CB6790EAA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A23-C1D1-4B8F-9F82-0A6674A7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3" y="1292679"/>
            <a:ext cx="11480800" cy="1790700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6695EC"/>
                </a:solidFill>
              </a:rPr>
              <a:t>The effects of word segmentation quality</a:t>
            </a:r>
            <a:br>
              <a:rPr lang="en-GB" sz="5400" b="1" dirty="0">
                <a:solidFill>
                  <a:srgbClr val="6695EC"/>
                </a:solidFill>
              </a:rPr>
            </a:br>
            <a:r>
              <a:rPr lang="en-GB" sz="5400" b="1" dirty="0">
                <a:solidFill>
                  <a:srgbClr val="6695EC"/>
                </a:solidFill>
              </a:rPr>
              <a:t>on word alignments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8169-7018-46CC-887E-61C0CE93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52732"/>
            <a:ext cx="6858000" cy="14192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Student: Ane Berasategi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Supervisor: Masoud Jalili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Hinrich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Schütze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August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1CFF3-0F03-4A21-805B-7257974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5" y="4710545"/>
            <a:ext cx="3269810" cy="1645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583A-F53F-42E8-B46E-D2F5BB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C9B81-06C2-4FE5-94D2-89DBABF5B52A}"/>
              </a:ext>
            </a:extLst>
          </p:cNvPr>
          <p:cNvSpPr txBox="1">
            <a:spLocks/>
          </p:cNvSpPr>
          <p:nvPr/>
        </p:nvSpPr>
        <p:spPr>
          <a:xfrm>
            <a:off x="4372841" y="1030969"/>
            <a:ext cx="3446318" cy="45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11695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1.1.2. Character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A84D9-6DEE-499F-A76B-A831BA57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Split text into characters</a:t>
            </a:r>
          </a:p>
          <a:p>
            <a:r>
              <a:rPr lang="en-GB" dirty="0"/>
              <a:t>OOV words, misspellings are handled better</a:t>
            </a:r>
          </a:p>
          <a:p>
            <a:r>
              <a:rPr lang="en-GB" dirty="0"/>
              <a:t>Lower vocabulary size</a:t>
            </a:r>
          </a:p>
          <a:p>
            <a:r>
              <a:rPr lang="en-GB" dirty="0"/>
              <a:t>Drawbacks:</a:t>
            </a:r>
          </a:p>
          <a:p>
            <a:pPr lvl="1"/>
            <a:r>
              <a:rPr lang="en-GB" dirty="0"/>
              <a:t>Longer sequences, more time to compute</a:t>
            </a:r>
          </a:p>
          <a:p>
            <a:pPr lvl="1"/>
            <a:r>
              <a:rPr lang="en-GB" dirty="0"/>
              <a:t>Characters are semantically void</a:t>
            </a:r>
          </a:p>
          <a:p>
            <a:pPr lvl="1"/>
            <a:r>
              <a:rPr lang="en-GB" dirty="0"/>
              <a:t>Can require post-processing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1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1.1.3.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283582-A1CE-4147-8336-205C445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8" y="1991879"/>
            <a:ext cx="9634563" cy="35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1.1.3.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/>
              <a:t>Split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, and </a:t>
            </a:r>
            <a:r>
              <a:rPr lang="es-ES" dirty="0" err="1"/>
              <a:t>uncommon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subwords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new OOV </a:t>
            </a:r>
            <a:r>
              <a:rPr lang="es-ES" dirty="0" err="1"/>
              <a:t>words</a:t>
            </a:r>
            <a:r>
              <a:rPr lang="es-ES" dirty="0"/>
              <a:t>, </a:t>
            </a:r>
            <a:r>
              <a:rPr lang="es-ES" dirty="0" err="1">
                <a:solidFill>
                  <a:srgbClr val="6695EC"/>
                </a:solidFill>
              </a:rPr>
              <a:t>unsofaly</a:t>
            </a:r>
            <a:r>
              <a:rPr lang="es-ES" dirty="0">
                <a:solidFill>
                  <a:srgbClr val="6695EC"/>
                </a:solidFill>
              </a:rPr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segmented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>
                <a:solidFill>
                  <a:srgbClr val="6695EC"/>
                </a:solidFill>
              </a:rPr>
              <a:t>un-</a:t>
            </a:r>
            <a:r>
              <a:rPr lang="es-ES" dirty="0" err="1">
                <a:solidFill>
                  <a:srgbClr val="6695EC"/>
                </a:solidFill>
              </a:rPr>
              <a:t>sofa</a:t>
            </a:r>
            <a:r>
              <a:rPr lang="es-ES" dirty="0">
                <a:solidFill>
                  <a:srgbClr val="6695EC"/>
                </a:solidFill>
              </a:rPr>
              <a:t>-</a:t>
            </a:r>
            <a:r>
              <a:rPr lang="es-ES" dirty="0" err="1">
                <a:solidFill>
                  <a:srgbClr val="6695EC"/>
                </a:solidFill>
              </a:rPr>
              <a:t>ly</a:t>
            </a:r>
            <a:endParaRPr lang="es-ES" dirty="0">
              <a:solidFill>
                <a:srgbClr val="6695EC"/>
              </a:solidFill>
            </a:endParaRPr>
          </a:p>
          <a:p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: BPE, </a:t>
            </a:r>
            <a:r>
              <a:rPr lang="es-ES" dirty="0" err="1"/>
              <a:t>unigram</a:t>
            </a:r>
            <a:r>
              <a:rPr lang="es-ES" dirty="0"/>
              <a:t> LM, </a:t>
            </a:r>
            <a:r>
              <a:rPr lang="es-ES" dirty="0" err="1"/>
              <a:t>WordPiece</a:t>
            </a:r>
            <a:r>
              <a:rPr lang="es-ES" dirty="0"/>
              <a:t>, </a:t>
            </a:r>
            <a:r>
              <a:rPr lang="es-ES" dirty="0" err="1"/>
              <a:t>SentencePiece</a:t>
            </a:r>
            <a:endParaRPr lang="es-ES" dirty="0"/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>
                <a:solidFill>
                  <a:srgbClr val="6695EC"/>
                </a:solidFill>
              </a:rPr>
              <a:t>unfriendly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>
                <a:solidFill>
                  <a:srgbClr val="6695EC"/>
                </a:solidFill>
              </a:rPr>
              <a:t>un-</a:t>
            </a:r>
            <a:r>
              <a:rPr lang="es-ES" dirty="0" err="1">
                <a:solidFill>
                  <a:srgbClr val="6695EC"/>
                </a:solidFill>
              </a:rPr>
              <a:t>friend</a:t>
            </a:r>
            <a:r>
              <a:rPr lang="es-ES" dirty="0">
                <a:solidFill>
                  <a:srgbClr val="6695EC"/>
                </a:solidFill>
              </a:rPr>
              <a:t>-</a:t>
            </a:r>
            <a:r>
              <a:rPr lang="es-ES" dirty="0" err="1">
                <a:solidFill>
                  <a:srgbClr val="6695EC"/>
                </a:solidFill>
              </a:rPr>
              <a:t>ly</a:t>
            </a:r>
            <a:r>
              <a:rPr lang="es-ES" dirty="0"/>
              <a:t>?</a:t>
            </a:r>
          </a:p>
          <a:p>
            <a:endParaRPr lang="es-ES" dirty="0"/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Subword</a:t>
            </a:r>
            <a:r>
              <a:rPr lang="es-ES" dirty="0"/>
              <a:t> </a:t>
            </a:r>
            <a:r>
              <a:rPr lang="es-ES" dirty="0" err="1"/>
              <a:t>tokenization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n-GB" dirty="0"/>
              <a:t>merges the most frequently occurring character or character sequences iteratively</a:t>
            </a:r>
            <a:br>
              <a:rPr lang="en-GB" dirty="0"/>
            </a:br>
            <a:endParaRPr lang="es-ES" dirty="0"/>
          </a:p>
          <a:p>
            <a:endParaRPr lang="es-ES" dirty="0"/>
          </a:p>
          <a:p>
            <a:endParaRPr lang="en-GB" dirty="0"/>
          </a:p>
        </p:txBody>
      </p:sp>
      <p:sp>
        <p:nvSpPr>
          <p:cNvPr id="8" name="TextBox 7" descr=" 7">
            <a:extLst>
              <a:ext uri="{FF2B5EF4-FFF2-40B4-BE49-F238E27FC236}">
                <a16:creationId xmlns:a16="http://schemas.microsoft.com/office/drawing/2014/main" id="{6046DA18-0605-4003-82F3-99DAC1B2B4E7}"/>
              </a:ext>
            </a:extLst>
          </p:cNvPr>
          <p:cNvSpPr txBox="1"/>
          <p:nvPr/>
        </p:nvSpPr>
        <p:spPr>
          <a:xfrm>
            <a:off x="382667" y="6356350"/>
            <a:ext cx="867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Neural Machine Translation of Rare Words with </a:t>
            </a:r>
            <a:r>
              <a:rPr lang="en-GB" sz="1400" dirty="0" err="1"/>
              <a:t>Subword</a:t>
            </a:r>
            <a:r>
              <a:rPr lang="en-GB" sz="1400" dirty="0"/>
              <a:t> Units, </a:t>
            </a:r>
            <a:r>
              <a:rPr lang="en-GB" sz="1400" dirty="0" err="1"/>
              <a:t>Sennrich</a:t>
            </a:r>
            <a:r>
              <a:rPr lang="en-GB" sz="14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19278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Subword</a:t>
            </a:r>
            <a:r>
              <a:rPr lang="es-ES" dirty="0"/>
              <a:t> </a:t>
            </a:r>
            <a:r>
              <a:rPr lang="es-ES" dirty="0" err="1"/>
              <a:t>tokenization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n-GB" dirty="0"/>
              <a:t>merges the most frequently occurring character or character sequences iteratively</a:t>
            </a:r>
          </a:p>
          <a:p>
            <a:r>
              <a:rPr lang="en-GB" dirty="0"/>
              <a:t>Algorithm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Get corpus and set vocabulary size</a:t>
            </a:r>
            <a:endParaRPr lang="en-GB" sz="1800" dirty="0">
              <a:solidFill>
                <a:srgbClr val="000000"/>
              </a:solidFill>
              <a:latin typeface="LMRoman10-Regula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Split word to sequence of characters and append a beginning-of-word token (in this thesis, _)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Calculate pairs of sequences in the text and their frequencies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Obtain the most frequent sequence pair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Merge the most frequent pair in corpus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Repeat steps 3-5 until reaching desired vocabulary size or maximum frequency of pairs is 1</a:t>
            </a:r>
            <a:endParaRPr lang="en-GB" dirty="0"/>
          </a:p>
        </p:txBody>
      </p:sp>
      <p:sp>
        <p:nvSpPr>
          <p:cNvPr id="8" name="TextBox 7" descr=" 7">
            <a:extLst>
              <a:ext uri="{FF2B5EF4-FFF2-40B4-BE49-F238E27FC236}">
                <a16:creationId xmlns:a16="http://schemas.microsoft.com/office/drawing/2014/main" id="{6046DA18-0605-4003-82F3-99DAC1B2B4E7}"/>
              </a:ext>
            </a:extLst>
          </p:cNvPr>
          <p:cNvSpPr txBox="1"/>
          <p:nvPr/>
        </p:nvSpPr>
        <p:spPr>
          <a:xfrm>
            <a:off x="382667" y="6356350"/>
            <a:ext cx="867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Neural Machine Translation of Rare Words with </a:t>
            </a:r>
            <a:r>
              <a:rPr lang="en-GB" sz="1400" dirty="0" err="1"/>
              <a:t>Subword</a:t>
            </a:r>
            <a:r>
              <a:rPr lang="en-GB" sz="1400" dirty="0"/>
              <a:t> Units, </a:t>
            </a:r>
            <a:r>
              <a:rPr lang="en-GB" sz="1400" dirty="0" err="1"/>
              <a:t>Sennrich</a:t>
            </a:r>
            <a:r>
              <a:rPr lang="en-GB" sz="14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25048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text into sequence of characters and append _ to each beginning of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text into sequence of characters and append _ to each beginning of word</a:t>
            </a:r>
          </a:p>
          <a:p>
            <a:pPr marL="514350" indent="-514350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  <a:latin typeface="LMRoman10-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Calculate pairs of sequences in the text and their frequencies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Obtain the most frequent sequence pair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CEF38-4CCD-4D2C-B468-93F95A5C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52" y="3456638"/>
            <a:ext cx="7815821" cy="694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CA7DEA-36B0-48D8-A706-8EC723681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52" y="4595950"/>
            <a:ext cx="4317341" cy="4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text into sequence of characters and append _ to each beginning of word</a:t>
            </a:r>
          </a:p>
          <a:p>
            <a:pPr marL="514350" indent="-514350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  <a:latin typeface="LMRoman10-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Calculate pairs of sequences in the text and their frequencies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Obtain the most frequent sequence pair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Merge the most frequent pair in corpus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CEF38-4CCD-4D2C-B468-93F95A5C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52" y="3456638"/>
            <a:ext cx="7815821" cy="69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E8D7E-22DF-46CA-822B-A390FDB43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52" y="4595950"/>
            <a:ext cx="4317341" cy="4338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3FE7E-B589-49FA-8C5E-A835BF023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052" y="5474373"/>
            <a:ext cx="5172373" cy="3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8231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GB" sz="2400" dirty="0"/>
              <a:t>Repeat steps 3-5 until reaching desired  vocabulary size or maximum frequency of pairs is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2F37A-6DFC-4448-A0A0-7FA96C80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72" y="2403013"/>
            <a:ext cx="5794068" cy="42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19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2">
            <a:normAutofit fontScale="85000" lnSpcReduction="20000"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 in English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Text after 200 merges</a:t>
            </a:r>
          </a:p>
          <a:p>
            <a:endParaRPr lang="es-ES" dirty="0"/>
          </a:p>
          <a:p>
            <a:r>
              <a:rPr lang="es-ES" dirty="0"/>
              <a:t>Text after 2000 </a:t>
            </a:r>
            <a:r>
              <a:rPr lang="es-ES" dirty="0" err="1"/>
              <a:t>merges</a:t>
            </a:r>
            <a:r>
              <a:rPr lang="es-ES" dirty="0"/>
              <a:t>: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rgbClr val="6695EC"/>
              </a:solidFill>
            </a:endParaRPr>
          </a:p>
          <a:p>
            <a:r>
              <a:rPr lang="es-ES" b="1" dirty="0">
                <a:solidFill>
                  <a:srgbClr val="6695EC"/>
                </a:solidFill>
              </a:rPr>
              <a:t>BPE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: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n-GB" dirty="0"/>
              <a:t>the locally optimal choice at each stage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BPE</a:t>
            </a:r>
            <a:r>
              <a:rPr lang="en-GB" dirty="0">
                <a:sym typeface="Wingdings" panose="05000000000000000000" pitchFamily="2" charset="2"/>
              </a:rPr>
              <a:t> only outputs one segmentation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8" name="TextBox 7" descr=" 7">
            <a:extLst>
              <a:ext uri="{FF2B5EF4-FFF2-40B4-BE49-F238E27FC236}">
                <a16:creationId xmlns:a16="http://schemas.microsoft.com/office/drawing/2014/main" id="{6046DA18-0605-4003-82F3-99DAC1B2B4E7}"/>
              </a:ext>
            </a:extLst>
          </p:cNvPr>
          <p:cNvSpPr txBox="1"/>
          <p:nvPr/>
        </p:nvSpPr>
        <p:spPr>
          <a:xfrm>
            <a:off x="382667" y="6356350"/>
            <a:ext cx="867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Neural Machine Translation of Rare Words with </a:t>
            </a:r>
            <a:r>
              <a:rPr lang="en-GB" sz="1400" dirty="0" err="1"/>
              <a:t>Subword</a:t>
            </a:r>
            <a:r>
              <a:rPr lang="en-GB" sz="1400" dirty="0"/>
              <a:t> Units, </a:t>
            </a:r>
            <a:r>
              <a:rPr lang="en-GB" sz="1400" dirty="0" err="1"/>
              <a:t>Sennrich</a:t>
            </a:r>
            <a:r>
              <a:rPr lang="en-GB" sz="1400" dirty="0"/>
              <a:t> et al., 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02096-AEE2-4D11-8C71-9F311831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" y="2156267"/>
            <a:ext cx="1075339" cy="3929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CB21F-DFAC-40D8-9049-7A227BB4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69" y="2772048"/>
            <a:ext cx="5487166" cy="250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AC29-86AB-4919-B8B2-4154B054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69" y="2037819"/>
            <a:ext cx="548716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Tokenization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Translation</a:t>
            </a: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BPE pipeline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Improvements</a:t>
            </a:r>
            <a:endParaRPr lang="en-GB" b="1" dirty="0">
              <a:solidFill>
                <a:srgbClr val="6695EC"/>
              </a:solidFill>
            </a:endParaRP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Results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1.1.5. BPE-dropout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applying</a:t>
            </a:r>
            <a:r>
              <a:rPr lang="es-ES" dirty="0"/>
              <a:t> BPE </a:t>
            </a:r>
            <a:r>
              <a:rPr lang="es-ES" dirty="0" err="1"/>
              <a:t>to</a:t>
            </a:r>
            <a:r>
              <a:rPr lang="es-ES" dirty="0"/>
              <a:t> a corpus, </a:t>
            </a:r>
            <a:r>
              <a:rPr lang="es-ES" dirty="0" err="1"/>
              <a:t>discards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merges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probability</a:t>
            </a:r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time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run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segmentations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For consistency, the algorithm is run several times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98B73411-E024-4BB2-A78B-74252F056BA6}"/>
              </a:ext>
            </a:extLst>
          </p:cNvPr>
          <p:cNvSpPr txBox="1"/>
          <p:nvPr/>
        </p:nvSpPr>
        <p:spPr>
          <a:xfrm>
            <a:off x="374354" y="6356350"/>
            <a:ext cx="971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BPE-Dropout: Simple and Effective </a:t>
            </a:r>
            <a:r>
              <a:rPr lang="en-GB" sz="1400" dirty="0" err="1"/>
              <a:t>Subword</a:t>
            </a:r>
            <a:r>
              <a:rPr lang="en-GB" sz="1400" dirty="0"/>
              <a:t> Regularization, </a:t>
            </a:r>
            <a:r>
              <a:rPr lang="en-GB" sz="1400" dirty="0" err="1"/>
              <a:t>Provilkov</a:t>
            </a:r>
            <a:r>
              <a:rPr lang="en-GB" sz="1400" dirty="0"/>
              <a:t> et al., 2019</a:t>
            </a:r>
          </a:p>
        </p:txBody>
      </p:sp>
    </p:spTree>
    <p:extLst>
      <p:ext uri="{BB962C8B-B14F-4D97-AF65-F5344CB8AC3E}">
        <p14:creationId xmlns:p14="http://schemas.microsoft.com/office/powerpoint/2010/main" val="269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Translation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Word alignments</a:t>
            </a:r>
          </a:p>
          <a:p>
            <a:pPr lvl="2"/>
            <a:r>
              <a:rPr lang="en-GB" b="1" dirty="0" err="1">
                <a:solidFill>
                  <a:srgbClr val="6695EC"/>
                </a:solidFill>
              </a:rPr>
              <a:t>Fastalign</a:t>
            </a:r>
            <a:r>
              <a:rPr lang="en-GB" b="1" dirty="0">
                <a:solidFill>
                  <a:srgbClr val="6695EC"/>
                </a:solidFill>
              </a:rPr>
              <a:t>, </a:t>
            </a:r>
            <a:r>
              <a:rPr lang="en-GB" b="1" dirty="0" err="1">
                <a:solidFill>
                  <a:srgbClr val="6695EC"/>
                </a:solidFill>
              </a:rPr>
              <a:t>Eflomal</a:t>
            </a:r>
            <a:endParaRPr lang="en-GB" b="1" dirty="0">
              <a:solidFill>
                <a:srgbClr val="6695E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52765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1.2.1. Translation – word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This</a:t>
            </a:r>
            <a:r>
              <a:rPr lang="es-ES" dirty="0">
                <a:sym typeface="Wingdings" panose="05000000000000000000" pitchFamily="2" charset="2"/>
              </a:rPr>
              <a:t> tesis </a:t>
            </a:r>
            <a:r>
              <a:rPr lang="es-ES" dirty="0" err="1">
                <a:sym typeface="Wingdings" panose="05000000000000000000" pitchFamily="2" charset="2"/>
              </a:rPr>
              <a:t>evaluates</a:t>
            </a:r>
            <a:r>
              <a:rPr lang="es-ES" dirty="0">
                <a:sym typeface="Wingdings" panose="05000000000000000000" pitchFamily="2" charset="2"/>
              </a:rPr>
              <a:t> BPE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via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Word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were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originally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used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statistical</a:t>
            </a:r>
            <a:r>
              <a:rPr lang="es-ES" dirty="0">
                <a:sym typeface="Wingdings" panose="05000000000000000000" pitchFamily="2" charset="2"/>
              </a:rPr>
              <a:t> machine </a:t>
            </a:r>
            <a:r>
              <a:rPr lang="es-ES" dirty="0" err="1">
                <a:sym typeface="Wingdings" panose="05000000000000000000" pitchFamily="2" charset="2"/>
              </a:rPr>
              <a:t>translation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Example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r>
              <a:rPr lang="es-ES" dirty="0">
                <a:sym typeface="Wingdings" panose="05000000000000000000" pitchFamily="2" charset="2"/>
              </a:rPr>
              <a:t>: ‘2-1 3-2 4-3 5-4 6-5 6-6 6-7’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88F54-9784-4C77-8BF8-0ECC5702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03" y="2892948"/>
            <a:ext cx="4977073" cy="19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52765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1.2.2. Word alignment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Fastalign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is a log-linear </a:t>
            </a:r>
            <a:r>
              <a:rPr lang="en-GB" dirty="0" err="1"/>
              <a:t>reparametrization</a:t>
            </a:r>
            <a:r>
              <a:rPr lang="en-GB" dirty="0"/>
              <a:t> of IBM Model 2. It uses the </a:t>
            </a:r>
            <a:r>
              <a:rPr lang="en-GB" dirty="0" err="1"/>
              <a:t>symmetrization</a:t>
            </a:r>
            <a:r>
              <a:rPr lang="en-GB" dirty="0"/>
              <a:t> step GDFA</a:t>
            </a:r>
          </a:p>
          <a:p>
            <a:r>
              <a:rPr lang="en-GB" dirty="0" err="1"/>
              <a:t>Eflomal</a:t>
            </a:r>
            <a:r>
              <a:rPr lang="en-GB" dirty="0"/>
              <a:t> is defined as efficient low-memory aligner</a:t>
            </a:r>
          </a:p>
          <a:p>
            <a:r>
              <a:rPr lang="en-GB" dirty="0" err="1"/>
              <a:t>Fastalign</a:t>
            </a:r>
            <a:r>
              <a:rPr lang="en-GB" dirty="0"/>
              <a:t> is based on an IBM model vs. </a:t>
            </a:r>
            <a:r>
              <a:rPr lang="en-GB" dirty="0" err="1"/>
              <a:t>Eflomal</a:t>
            </a:r>
            <a:r>
              <a:rPr lang="en-GB" dirty="0"/>
              <a:t> is based on a hidden Markov Model</a:t>
            </a:r>
          </a:p>
          <a:p>
            <a:r>
              <a:rPr lang="en-GB" dirty="0">
                <a:sym typeface="Wingdings" panose="05000000000000000000" pitchFamily="2" charset="2"/>
              </a:rPr>
              <a:t>To evaluate alignments, precision, recall, F1 and AER (alignment error rate) are used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3E2259EF-6EA6-4544-BA1E-805F21C37FD9}"/>
              </a:ext>
            </a:extLst>
          </p:cNvPr>
          <p:cNvSpPr txBox="1"/>
          <p:nvPr/>
        </p:nvSpPr>
        <p:spPr>
          <a:xfrm>
            <a:off x="374354" y="6356350"/>
            <a:ext cx="971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A simple, fast, and effective reparameterization of IBM model 2</a:t>
            </a:r>
            <a:r>
              <a:rPr lang="en-GB" sz="1400" dirty="0"/>
              <a:t>, Dyer et al., 2013</a:t>
            </a:r>
          </a:p>
          <a:p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Efficient word alignment with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markov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 chain monte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carlo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Östling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 et al., 2016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859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Tokenization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Translation</a:t>
            </a: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2: BPE pipeline</a:t>
            </a:r>
          </a:p>
          <a:p>
            <a:pPr marL="0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Improvements</a:t>
            </a:r>
            <a:endParaRPr lang="en-GB" b="1" dirty="0">
              <a:solidFill>
                <a:srgbClr val="6695EC"/>
              </a:solidFill>
            </a:endParaRP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Results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BPE-dropout for various languages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 improvement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 results</a:t>
            </a:r>
          </a:p>
          <a:p>
            <a:pPr marL="457200" lvl="1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68B4106E-E190-40A9-9A61-1A11401F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1" y="2335876"/>
            <a:ext cx="11079917" cy="3256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3908253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2. BPE pipeline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221C4-817A-41BE-94DA-0D8C735B9778}"/>
              </a:ext>
            </a:extLst>
          </p:cNvPr>
          <p:cNvSpPr txBox="1"/>
          <p:nvPr/>
        </p:nvSpPr>
        <p:spPr>
          <a:xfrm>
            <a:off x="5486400" y="2505670"/>
            <a:ext cx="55861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75956"/>
            <a:ext cx="1255988" cy="432262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DC18E-68FC-4771-9A51-A9B31709E4D4}"/>
              </a:ext>
            </a:extLst>
          </p:cNvPr>
          <p:cNvSpPr txBox="1"/>
          <p:nvPr/>
        </p:nvSpPr>
        <p:spPr>
          <a:xfrm>
            <a:off x="5486400" y="1137787"/>
            <a:ext cx="55861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English sentence after 4000 merges:</a:t>
            </a:r>
          </a:p>
          <a:p>
            <a:r>
              <a:rPr lang="en-GB" dirty="0"/>
              <a:t>_they _will _certain </a:t>
            </a:r>
            <a:r>
              <a:rPr lang="en-GB" dirty="0" err="1"/>
              <a:t>ly</a:t>
            </a:r>
            <a:r>
              <a:rPr lang="en-GB" dirty="0"/>
              <a:t> _</a:t>
            </a:r>
            <a:r>
              <a:rPr lang="en-GB" dirty="0" err="1"/>
              <a:t>en</a:t>
            </a:r>
            <a:r>
              <a:rPr lang="en-GB" dirty="0"/>
              <a:t> h </a:t>
            </a:r>
            <a:r>
              <a:rPr lang="en-GB" dirty="0" err="1"/>
              <a:t>ance</a:t>
            </a:r>
            <a:r>
              <a:rPr lang="en-GB" dirty="0"/>
              <a:t> _the _feeling _of _the _right _of _</a:t>
            </a:r>
            <a:r>
              <a:rPr lang="en-GB" dirty="0" err="1"/>
              <a:t>mo</a:t>
            </a:r>
            <a:r>
              <a:rPr lang="en-GB" dirty="0"/>
              <a:t> </a:t>
            </a:r>
            <a:r>
              <a:rPr lang="en-GB" dirty="0" err="1"/>
              <a:t>vement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2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Tokenization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Translation</a:t>
            </a: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BPE pipeline</a:t>
            </a:r>
          </a:p>
          <a:p>
            <a:pPr marL="0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3: Improvements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Results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BPE-dropout for various languages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 improvement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 results</a:t>
            </a:r>
          </a:p>
          <a:p>
            <a:pPr marL="457200" lvl="1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7DE8979-4F27-43A9-9B93-C8857A2B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2" y="2335877"/>
            <a:ext cx="11083156" cy="325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510528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3.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27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67644"/>
            <a:ext cx="1255988" cy="440573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574D1-9142-44B7-A056-CFFC6E264AD3}"/>
              </a:ext>
            </a:extLst>
          </p:cNvPr>
          <p:cNvSpPr txBox="1"/>
          <p:nvPr/>
        </p:nvSpPr>
        <p:spPr>
          <a:xfrm>
            <a:off x="5486401" y="2505670"/>
            <a:ext cx="55362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D89C01"/>
                </a:solidFill>
              </a:rPr>
              <a:t>Chaos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DD193-847F-40C3-9085-B76A71C6B79C}"/>
              </a:ext>
            </a:extLst>
          </p:cNvPr>
          <p:cNvSpPr txBox="1"/>
          <p:nvPr/>
        </p:nvSpPr>
        <p:spPr>
          <a:xfrm>
            <a:off x="5486400" y="1137787"/>
            <a:ext cx="55362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English sentence after 4000 merges </a:t>
            </a:r>
            <a:r>
              <a:rPr lang="en-GB" dirty="0">
                <a:solidFill>
                  <a:srgbClr val="D89C01"/>
                </a:solidFill>
              </a:rPr>
              <a:t>(chaos mode)</a:t>
            </a:r>
            <a:r>
              <a:rPr lang="en-GB" dirty="0"/>
              <a:t>:</a:t>
            </a:r>
          </a:p>
          <a:p>
            <a:r>
              <a:rPr lang="en-GB" dirty="0">
                <a:solidFill>
                  <a:srgbClr val="D89C01"/>
                </a:solidFill>
              </a:rPr>
              <a:t>_</a:t>
            </a:r>
            <a:r>
              <a:rPr lang="en-GB" dirty="0" err="1">
                <a:solidFill>
                  <a:srgbClr val="D89C01"/>
                </a:solidFill>
              </a:rPr>
              <a:t>they_will</a:t>
            </a:r>
            <a:r>
              <a:rPr lang="en-GB" dirty="0">
                <a:solidFill>
                  <a:srgbClr val="D89C01"/>
                </a:solidFill>
              </a:rPr>
              <a:t> </a:t>
            </a:r>
            <a:r>
              <a:rPr lang="en-GB" dirty="0"/>
              <a:t>_cert ain </a:t>
            </a:r>
            <a:r>
              <a:rPr lang="en-GB" dirty="0" err="1"/>
              <a:t>ly</a:t>
            </a:r>
            <a:r>
              <a:rPr lang="en-GB" dirty="0"/>
              <a:t> _</a:t>
            </a:r>
            <a:r>
              <a:rPr lang="en-GB" dirty="0" err="1"/>
              <a:t>en</a:t>
            </a:r>
            <a:r>
              <a:rPr lang="en-GB" dirty="0"/>
              <a:t> h </a:t>
            </a:r>
            <a:r>
              <a:rPr lang="en-GB" dirty="0" err="1"/>
              <a:t>ance</a:t>
            </a:r>
            <a:r>
              <a:rPr lang="en-GB" dirty="0"/>
              <a:t> _the _feel </a:t>
            </a:r>
            <a:r>
              <a:rPr lang="en-GB" dirty="0" err="1">
                <a:solidFill>
                  <a:srgbClr val="D89C01"/>
                </a:solidFill>
              </a:rPr>
              <a:t>ing_of_the</a:t>
            </a:r>
            <a:r>
              <a:rPr lang="en-GB" dirty="0">
                <a:solidFill>
                  <a:srgbClr val="D89C01"/>
                </a:solidFill>
              </a:rPr>
              <a:t> </a:t>
            </a:r>
            <a:r>
              <a:rPr lang="en-GB" dirty="0"/>
              <a:t>_</a:t>
            </a:r>
            <a:r>
              <a:rPr lang="en-GB" dirty="0" err="1"/>
              <a:t>ri</a:t>
            </a:r>
            <a:r>
              <a:rPr lang="en-GB" dirty="0"/>
              <a:t> </a:t>
            </a:r>
            <a:r>
              <a:rPr lang="en-GB" dirty="0" err="1"/>
              <a:t>ght_of</a:t>
            </a:r>
            <a:r>
              <a:rPr lang="en-GB" dirty="0"/>
              <a:t> _</a:t>
            </a:r>
            <a:r>
              <a:rPr lang="en-GB" dirty="0" err="1"/>
              <a:t>mo</a:t>
            </a:r>
            <a:r>
              <a:rPr lang="en-GB" dirty="0"/>
              <a:t> </a:t>
            </a:r>
            <a:r>
              <a:rPr lang="en-GB" dirty="0" err="1"/>
              <a:t>vement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0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6AAC7B7-EC87-40DA-8709-B03F88B5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2" y="2315345"/>
            <a:ext cx="11083156" cy="325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510528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3.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28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67644"/>
            <a:ext cx="1255988" cy="440573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24FFE-49C4-4A7D-B846-796D4264095D}"/>
              </a:ext>
            </a:extLst>
          </p:cNvPr>
          <p:cNvSpPr txBox="1"/>
          <p:nvPr/>
        </p:nvSpPr>
        <p:spPr>
          <a:xfrm>
            <a:off x="3184540" y="1946013"/>
            <a:ext cx="79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D89C01"/>
                </a:solidFill>
              </a:rPr>
              <a:t>Algorithm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improved</a:t>
            </a:r>
            <a:r>
              <a:rPr lang="es-ES" b="1" dirty="0">
                <a:solidFill>
                  <a:srgbClr val="D89C01"/>
                </a:solidFill>
              </a:rPr>
              <a:t>: </a:t>
            </a:r>
            <a:r>
              <a:rPr lang="es-ES" b="1" dirty="0" err="1">
                <a:solidFill>
                  <a:srgbClr val="D89C01"/>
                </a:solidFill>
              </a:rPr>
              <a:t>only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update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frequency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of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the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pairs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next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to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the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merged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pair</a:t>
            </a:r>
            <a:endParaRPr lang="en-GB" b="1" dirty="0">
              <a:solidFill>
                <a:srgbClr val="D89C0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4D5108-1C16-404C-B1E2-53F475E16589}"/>
              </a:ext>
            </a:extLst>
          </p:cNvPr>
          <p:cNvSpPr/>
          <p:nvPr/>
        </p:nvSpPr>
        <p:spPr>
          <a:xfrm>
            <a:off x="2460567" y="2244436"/>
            <a:ext cx="1346629" cy="1280160"/>
          </a:xfrm>
          <a:custGeom>
            <a:avLst/>
            <a:gdLst>
              <a:gd name="connsiteX0" fmla="*/ 0 w 1346629"/>
              <a:gd name="connsiteY0" fmla="*/ 1280160 h 1280160"/>
              <a:gd name="connsiteX1" fmla="*/ 340822 w 1346629"/>
              <a:gd name="connsiteY1" fmla="*/ 955964 h 1280160"/>
              <a:gd name="connsiteX2" fmla="*/ 1271848 w 1346629"/>
              <a:gd name="connsiteY2" fmla="*/ 648393 h 1280160"/>
              <a:gd name="connsiteX3" fmla="*/ 1288473 w 1346629"/>
              <a:gd name="connsiteY3" fmla="*/ 0 h 1280160"/>
              <a:gd name="connsiteX4" fmla="*/ 1288473 w 1346629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29" h="1280160">
                <a:moveTo>
                  <a:pt x="0" y="1280160"/>
                </a:moveTo>
                <a:cubicBezTo>
                  <a:pt x="64423" y="1170709"/>
                  <a:pt x="128847" y="1061258"/>
                  <a:pt x="340822" y="955964"/>
                </a:cubicBezTo>
                <a:cubicBezTo>
                  <a:pt x="552797" y="850670"/>
                  <a:pt x="1113906" y="807720"/>
                  <a:pt x="1271848" y="648393"/>
                </a:cubicBezTo>
                <a:cubicBezTo>
                  <a:pt x="1429790" y="489066"/>
                  <a:pt x="1288473" y="0"/>
                  <a:pt x="1288473" y="0"/>
                </a:cubicBezTo>
                <a:lnTo>
                  <a:pt x="1288473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E8D6C-6FB3-44D9-925B-3EEF018CEC9D}"/>
              </a:ext>
            </a:extLst>
          </p:cNvPr>
          <p:cNvSpPr txBox="1"/>
          <p:nvPr/>
        </p:nvSpPr>
        <p:spPr>
          <a:xfrm>
            <a:off x="5486401" y="2505670"/>
            <a:ext cx="55529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Chaos mode</a:t>
            </a:r>
          </a:p>
        </p:txBody>
      </p:sp>
    </p:spTree>
    <p:extLst>
      <p:ext uri="{BB962C8B-B14F-4D97-AF65-F5344CB8AC3E}">
        <p14:creationId xmlns:p14="http://schemas.microsoft.com/office/powerpoint/2010/main" val="18478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Tokenization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Translation</a:t>
            </a: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BPE pipeline</a:t>
            </a:r>
          </a:p>
          <a:p>
            <a:pPr marL="0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Improvements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4: Results</a:t>
            </a:r>
          </a:p>
          <a:p>
            <a:pPr marL="457200" lvl="1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Introduction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Word level 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Character level tokenization</a:t>
            </a:r>
          </a:p>
          <a:p>
            <a:pPr lvl="2"/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BPE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BPE-dropout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4.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2"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hyperparameters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rate</a:t>
            </a:r>
            <a:r>
              <a:rPr lang="es-ES" dirty="0">
                <a:sym typeface="Wingdings" panose="05000000000000000000" pitchFamily="2" charset="2"/>
              </a:rPr>
              <a:t>: 10%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Num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segment</a:t>
            </a:r>
            <a:r>
              <a:rPr lang="es-ES" dirty="0">
                <a:sym typeface="Wingdings" panose="05000000000000000000" pitchFamily="2" charset="2"/>
              </a:rPr>
              <a:t>: 2000</a:t>
            </a:r>
          </a:p>
          <a:p>
            <a:r>
              <a:rPr lang="es-ES" dirty="0"/>
              <a:t>BPE-</a:t>
            </a:r>
            <a:r>
              <a:rPr lang="es-ES" dirty="0" err="1"/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 (10k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3.5%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 (50k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1.5%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 (3k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2.8%</a:t>
            </a:r>
          </a:p>
        </p:txBody>
      </p:sp>
    </p:spTree>
    <p:extLst>
      <p:ext uri="{BB962C8B-B14F-4D97-AF65-F5344CB8AC3E}">
        <p14:creationId xmlns:p14="http://schemas.microsoft.com/office/powerpoint/2010/main" val="16626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4.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31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2"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hyperparameters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rate</a:t>
            </a:r>
            <a:r>
              <a:rPr lang="es-ES" dirty="0">
                <a:sym typeface="Wingdings" panose="05000000000000000000" pitchFamily="2" charset="2"/>
              </a:rPr>
              <a:t>: 10%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Num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segment</a:t>
            </a:r>
            <a:r>
              <a:rPr lang="es-ES" dirty="0">
                <a:sym typeface="Wingdings" panose="05000000000000000000" pitchFamily="2" charset="2"/>
              </a:rPr>
              <a:t>: 2000</a:t>
            </a:r>
          </a:p>
          <a:p>
            <a:r>
              <a:rPr lang="es-ES" dirty="0"/>
              <a:t>BPE-</a:t>
            </a:r>
            <a:r>
              <a:rPr lang="es-ES" dirty="0" err="1"/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 (10k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3.5%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 (50k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1.5%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 (3k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2.8%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  <a:p>
            <a:r>
              <a:rPr lang="en-GB" dirty="0"/>
              <a:t>2.5x speedup of learn-BPE</a:t>
            </a:r>
          </a:p>
          <a:p>
            <a:r>
              <a:rPr lang="en-GB" dirty="0"/>
              <a:t>chaos mode: 3.5x longer</a:t>
            </a:r>
          </a:p>
          <a:p>
            <a:r>
              <a:rPr lang="es-ES" dirty="0">
                <a:sym typeface="Wingdings" panose="05000000000000000000" pitchFamily="2" charset="2"/>
              </a:rPr>
              <a:t>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: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: 10.5%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Eng-Ron: 8.6%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Eng-Hin: 6.4%</a:t>
            </a:r>
            <a:endParaRPr lang="es-ES" dirty="0"/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00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5.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1">
            <a:normAutofit/>
          </a:bodyPr>
          <a:lstStyle/>
          <a:p>
            <a:r>
              <a:rPr lang="es-ES" dirty="0">
                <a:sym typeface="Wingdings" panose="05000000000000000000" pitchFamily="2" charset="2"/>
              </a:rPr>
              <a:t>BPE +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</a:t>
            </a:r>
            <a:r>
              <a:rPr lang="es-ES" dirty="0">
                <a:sym typeface="Wingdings" panose="05000000000000000000" pitchFamily="2" charset="2"/>
              </a:rPr>
              <a:t> pipeline</a:t>
            </a:r>
          </a:p>
          <a:p>
            <a:r>
              <a:rPr lang="es-ES" dirty="0" err="1">
                <a:sym typeface="Wingdings" panose="05000000000000000000" pitchFamily="2" charset="2"/>
              </a:rPr>
              <a:t>Proved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 in 3 </a:t>
            </a:r>
            <a:r>
              <a:rPr lang="es-ES" dirty="0" err="1">
                <a:sym typeface="Wingdings" panose="05000000000000000000" pitchFamily="2" charset="2"/>
              </a:rPr>
              <a:t>language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pairs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learn</a:t>
            </a:r>
            <a:r>
              <a:rPr lang="es-ES" dirty="0">
                <a:sym typeface="Wingdings" panose="05000000000000000000" pitchFamily="2" charset="2"/>
              </a:rPr>
              <a:t>-BPE </a:t>
            </a:r>
            <a:r>
              <a:rPr lang="es-ES" dirty="0" err="1">
                <a:sym typeface="Wingdings" panose="05000000000000000000" pitchFamily="2" charset="2"/>
              </a:rPr>
              <a:t>algorithm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Implementation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pipeline</a:t>
            </a:r>
          </a:p>
          <a:p>
            <a:r>
              <a:rPr lang="es-ES" dirty="0">
                <a:sym typeface="Wingdings" panose="05000000000000000000" pitchFamily="2" charset="2"/>
              </a:rPr>
              <a:t>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 in </a:t>
            </a:r>
            <a:r>
              <a:rPr lang="es-ES" dirty="0" err="1">
                <a:sym typeface="Wingdings" panose="05000000000000000000" pitchFamily="2" charset="2"/>
              </a:rPr>
              <a:t>all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languages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90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A23-C1D1-4B8F-9F82-0A6674A7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3" y="1292679"/>
            <a:ext cx="11480800" cy="1790700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6695EC"/>
                </a:solidFill>
              </a:rPr>
              <a:t>The effects of word segmentation quality</a:t>
            </a:r>
            <a:br>
              <a:rPr lang="en-GB" sz="5400" b="1" dirty="0">
                <a:solidFill>
                  <a:srgbClr val="6695EC"/>
                </a:solidFill>
              </a:rPr>
            </a:br>
            <a:r>
              <a:rPr lang="en-GB" sz="5400" b="1" dirty="0">
                <a:solidFill>
                  <a:srgbClr val="6695EC"/>
                </a:solidFill>
              </a:rPr>
              <a:t>on word alignments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8169-7018-46CC-887E-61C0CE93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52732"/>
            <a:ext cx="6858000" cy="14192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Student: Ane Berasategi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Supervisor: Masoud Jalili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Hinrich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Schütze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August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1CFF3-0F03-4A21-805B-7257974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5" y="4710545"/>
            <a:ext cx="3269810" cy="1645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583A-F53F-42E8-B46E-D2F5BB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33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C9B81-06C2-4FE5-94D2-89DBABF5B52A}"/>
              </a:ext>
            </a:extLst>
          </p:cNvPr>
          <p:cNvSpPr txBox="1">
            <a:spLocks/>
          </p:cNvSpPr>
          <p:nvPr/>
        </p:nvSpPr>
        <p:spPr>
          <a:xfrm>
            <a:off x="4372841" y="1030969"/>
            <a:ext cx="3446318" cy="45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32373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6695EC"/>
                </a:solidFill>
                <a:sym typeface="Wingdings" panose="05000000000000000000" pitchFamily="2" charset="2"/>
              </a:rPr>
              <a:t>Tokenization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task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compressing the input text into tokens</a:t>
            </a:r>
          </a:p>
          <a:p>
            <a:r>
              <a:rPr lang="en-GB" dirty="0"/>
              <a:t>Tokens have semantic meaning</a:t>
            </a:r>
          </a:p>
          <a:p>
            <a:r>
              <a:rPr lang="en-GB" dirty="0"/>
              <a:t>It creates a big vocabulary of tokens and shorter sequences</a:t>
            </a:r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6695EC"/>
                </a:solidFill>
                <a:sym typeface="Wingdings" panose="05000000000000000000" pitchFamily="2" charset="2"/>
              </a:rPr>
              <a:t>Tokenization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task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compressing the input text into tokens</a:t>
            </a:r>
          </a:p>
          <a:p>
            <a:r>
              <a:rPr lang="en-GB" dirty="0"/>
              <a:t>Tokens have semantic meaning</a:t>
            </a:r>
          </a:p>
          <a:p>
            <a:r>
              <a:rPr lang="en-GB" dirty="0"/>
              <a:t>It creates a big vocabulary of tokens and shorter sequences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Input sentence: ‘</a:t>
            </a:r>
            <a:r>
              <a:rPr lang="en-GB" dirty="0"/>
              <a:t>I ate a burger today, and it was good.’</a:t>
            </a:r>
          </a:p>
          <a:p>
            <a:r>
              <a:rPr lang="en-GB" dirty="0"/>
              <a:t>Text after tokenization: [’I’, ’ate’, ’a’, ’burger’, ’today’, ’and’, ’it’, ’was’, ’good’] 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The example did word level tokenization</a:t>
            </a:r>
          </a:p>
          <a:p>
            <a:pPr lvl="1"/>
            <a:r>
              <a:rPr lang="en-GB" dirty="0"/>
              <a:t>I ate a burger </a:t>
            </a:r>
            <a:r>
              <a:rPr lang="en-GB" dirty="0">
                <a:sym typeface="Wingdings" panose="05000000000000000000" pitchFamily="2" charset="2"/>
              </a:rPr>
              <a:t> I, ate, a, burger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92075" lvl="1" indent="-92075">
              <a:buNone/>
              <a:tabLst>
                <a:tab pos="0" algn="l"/>
              </a:tabLst>
            </a:pPr>
            <a:endParaRPr lang="en-GB" dirty="0"/>
          </a:p>
          <a:p>
            <a:r>
              <a:rPr lang="en-GB" dirty="0"/>
              <a:t>Other types of tokenization:</a:t>
            </a:r>
          </a:p>
          <a:p>
            <a:pPr lvl="1"/>
            <a:r>
              <a:rPr lang="en-GB" b="1" dirty="0"/>
              <a:t>Character</a:t>
            </a:r>
            <a:r>
              <a:rPr lang="en-GB" dirty="0"/>
              <a:t> level: I, a, t, e, a, b, u, r, g, e, r</a:t>
            </a:r>
          </a:p>
          <a:p>
            <a:pPr lvl="1"/>
            <a:r>
              <a:rPr lang="en-GB" b="1" dirty="0" err="1"/>
              <a:t>Subword</a:t>
            </a:r>
            <a:r>
              <a:rPr lang="en-GB" dirty="0"/>
              <a:t> level: I, ate, a, burg, </a:t>
            </a:r>
            <a:r>
              <a:rPr lang="en-GB" dirty="0" err="1"/>
              <a:t>er</a:t>
            </a:r>
            <a:endParaRPr lang="en-GB" dirty="0"/>
          </a:p>
          <a:p>
            <a:pPr lvl="1"/>
            <a:r>
              <a:rPr lang="en-GB" b="1" dirty="0" err="1"/>
              <a:t>Subword</a:t>
            </a:r>
            <a:r>
              <a:rPr lang="en-GB" dirty="0"/>
              <a:t> level without </a:t>
            </a:r>
            <a:r>
              <a:rPr lang="en-GB" b="1" dirty="0"/>
              <a:t>space</a:t>
            </a:r>
            <a:r>
              <a:rPr lang="en-GB" dirty="0"/>
              <a:t> boundary: I ate, a burg, </a:t>
            </a:r>
            <a:r>
              <a:rPr lang="en-GB" dirty="0" err="1"/>
              <a:t>er</a:t>
            </a:r>
            <a:endParaRPr lang="en-GB" dirty="0"/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1.1.1. Word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E2A2B-A020-4E05-A653-CF9B06B9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Simply split by whitespace, keep punctuation and special signs</a:t>
            </a:r>
          </a:p>
          <a:p>
            <a:r>
              <a:rPr lang="en-GB" dirty="0"/>
              <a:t>Several python libraries: NLTK, </a:t>
            </a:r>
            <a:r>
              <a:rPr lang="en-GB" dirty="0" err="1"/>
              <a:t>SpaCy</a:t>
            </a:r>
            <a:r>
              <a:rPr lang="en-GB" dirty="0"/>
              <a:t>, </a:t>
            </a:r>
            <a:r>
              <a:rPr lang="en-GB" dirty="0" err="1"/>
              <a:t>Gensim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241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1.1.1. Word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E2A2B-A020-4E05-A653-CF9B06B9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Simply split by whitespace, keep punctuation and special signs</a:t>
            </a:r>
          </a:p>
          <a:p>
            <a:r>
              <a:rPr lang="en-GB" dirty="0"/>
              <a:t>Several python libraries: NLTK, </a:t>
            </a:r>
            <a:r>
              <a:rPr lang="en-GB" dirty="0" err="1"/>
              <a:t>SpaCy</a:t>
            </a:r>
            <a:r>
              <a:rPr lang="en-GB" dirty="0"/>
              <a:t>, </a:t>
            </a:r>
            <a:r>
              <a:rPr lang="en-GB" dirty="0" err="1"/>
              <a:t>Gensim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, etc.</a:t>
            </a:r>
          </a:p>
          <a:p>
            <a:r>
              <a:rPr lang="en-GB" dirty="0"/>
              <a:t>Drawbacks:</a:t>
            </a:r>
          </a:p>
          <a:p>
            <a:pPr lvl="1"/>
            <a:r>
              <a:rPr lang="en-GB" dirty="0"/>
              <a:t>What about compound words such as New York?</a:t>
            </a:r>
          </a:p>
          <a:p>
            <a:pPr lvl="1"/>
            <a:r>
              <a:rPr lang="en-GB" dirty="0"/>
              <a:t>What to do with out of vocabulary words? Misspellings, foreign words?</a:t>
            </a:r>
          </a:p>
          <a:p>
            <a:pPr lvl="1"/>
            <a:r>
              <a:rPr lang="en-GB" dirty="0"/>
              <a:t>Huge vocabulary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3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1.1.2. Character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A84D9-6DEE-499F-A76B-A831BA57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Split text into characters</a:t>
            </a:r>
          </a:p>
          <a:p>
            <a:r>
              <a:rPr lang="en-GB" dirty="0"/>
              <a:t>OOV words, misspellings are handled better</a:t>
            </a:r>
          </a:p>
          <a:p>
            <a:r>
              <a:rPr lang="en-GB" dirty="0"/>
              <a:t>Lower vocabulary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1408</Words>
  <Application>Microsoft Office PowerPoint</Application>
  <PresentationFormat>Widescreen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LMRoman10-Regular</vt:lpstr>
      <vt:lpstr>Office Theme</vt:lpstr>
      <vt:lpstr>The effects of word segmentation quality on word alignments</vt:lpstr>
      <vt:lpstr>Plan</vt:lpstr>
      <vt:lpstr>Plan</vt:lpstr>
      <vt:lpstr>1. Literature review: tokenization</vt:lpstr>
      <vt:lpstr>1.1. Literature review: tokenization</vt:lpstr>
      <vt:lpstr>1.1. Literature review: tokenization</vt:lpstr>
      <vt:lpstr>1.1.1. Word level tokenization</vt:lpstr>
      <vt:lpstr>1.1.1. Word level tokenization</vt:lpstr>
      <vt:lpstr>1.1.2. Character level tokenization</vt:lpstr>
      <vt:lpstr>1.1.2. Character level tokenization</vt:lpstr>
      <vt:lpstr>1.1.3. Subword level tokenization</vt:lpstr>
      <vt:lpstr>1.1.3. Subword level tokenization</vt:lpstr>
      <vt:lpstr>1.1.4. BPE</vt:lpstr>
      <vt:lpstr>1.1.4. BPE</vt:lpstr>
      <vt:lpstr>1.1.4. BPE - example</vt:lpstr>
      <vt:lpstr>1.1.4. BPE - example</vt:lpstr>
      <vt:lpstr>1.1.4. BPE - example</vt:lpstr>
      <vt:lpstr>1.1.4. BPE - example</vt:lpstr>
      <vt:lpstr>1.1.4. BPE</vt:lpstr>
      <vt:lpstr>1.1.5. BPE-dropout</vt:lpstr>
      <vt:lpstr>Plan</vt:lpstr>
      <vt:lpstr>1.2.1. Translation – word alignments</vt:lpstr>
      <vt:lpstr>1.2.2. Word alignment algorithms</vt:lpstr>
      <vt:lpstr>Plan</vt:lpstr>
      <vt:lpstr>2. BPE pipeline </vt:lpstr>
      <vt:lpstr>Plan</vt:lpstr>
      <vt:lpstr>3. Improvements</vt:lpstr>
      <vt:lpstr>3. Improvements</vt:lpstr>
      <vt:lpstr>Plan</vt:lpstr>
      <vt:lpstr>4. Results</vt:lpstr>
      <vt:lpstr>4. Results</vt:lpstr>
      <vt:lpstr>5. Conclusion</vt:lpstr>
      <vt:lpstr>The effects of word segmentation quality on word alignments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search and the Earth Mover’s Distance</dc:title>
  <dc:creator>Ane Berasategi</dc:creator>
  <cp:lastModifiedBy>Ane Berasategi</cp:lastModifiedBy>
  <cp:revision>448</cp:revision>
  <dcterms:created xsi:type="dcterms:W3CDTF">2018-11-28T17:02:46Z</dcterms:created>
  <dcterms:modified xsi:type="dcterms:W3CDTF">2020-08-24T14:29:15Z</dcterms:modified>
</cp:coreProperties>
</file>