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6" r:id="rId3"/>
    <p:sldId id="341" r:id="rId4"/>
    <p:sldId id="258" r:id="rId5"/>
    <p:sldId id="317" r:id="rId6"/>
    <p:sldId id="318" r:id="rId7"/>
    <p:sldId id="319" r:id="rId8"/>
    <p:sldId id="324" r:id="rId9"/>
    <p:sldId id="326" r:id="rId10"/>
    <p:sldId id="321" r:id="rId11"/>
    <p:sldId id="327" r:id="rId12"/>
    <p:sldId id="322" r:id="rId13"/>
    <p:sldId id="331" r:id="rId14"/>
    <p:sldId id="330" r:id="rId15"/>
    <p:sldId id="332" r:id="rId16"/>
    <p:sldId id="333" r:id="rId17"/>
    <p:sldId id="334" r:id="rId18"/>
    <p:sldId id="336" r:id="rId19"/>
    <p:sldId id="337" r:id="rId20"/>
    <p:sldId id="338" r:id="rId21"/>
    <p:sldId id="335" r:id="rId22"/>
    <p:sldId id="339" r:id="rId23"/>
    <p:sldId id="342" r:id="rId24"/>
    <p:sldId id="346" r:id="rId25"/>
    <p:sldId id="340" r:id="rId26"/>
    <p:sldId id="343" r:id="rId27"/>
    <p:sldId id="344" r:id="rId28"/>
    <p:sldId id="345" r:id="rId29"/>
    <p:sldId id="347" r:id="rId30"/>
    <p:sldId id="34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5EC"/>
    <a:srgbClr val="F35F30"/>
    <a:srgbClr val="F3B937"/>
    <a:srgbClr val="D53664"/>
    <a:srgbClr val="FFFFFF"/>
    <a:srgbClr val="D33E34"/>
    <a:srgbClr val="F57E58"/>
    <a:srgbClr val="F8CE7C"/>
    <a:srgbClr val="F7C576"/>
    <a:srgbClr val="E86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271" autoAdjust="0"/>
  </p:normalViewPr>
  <p:slideViewPr>
    <p:cSldViewPr snapToGrid="0">
      <p:cViewPr varScale="1">
        <p:scale>
          <a:sx n="115" d="100"/>
          <a:sy n="115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BAE7EC-F851-4BEF-B35D-58EB15D908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659F2-FA52-46E6-8D8A-3B409AA3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3D784-EE35-405A-B5D9-1428A5772A99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4B973-A9E3-4E67-ADCF-E0AB504269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03A9B-60D5-499B-9A42-00FBDEE0BC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7BFD6-D928-4B74-8A7E-9891FCE978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970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A306A-405D-486E-9D85-A7DB2A360D3E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17AA4-FA3C-4118-AB78-CB6790EAA2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8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06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2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62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20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61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21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13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87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46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02/07/2019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Semantic search and Earth Mover's Distance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45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02/07/2019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Semantic search and Earth Mover's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8FDD0-9F74-4AEF-B564-A5B9DCE342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87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FA23-C1D1-4B8F-9F82-0A6674A72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73" y="1292679"/>
            <a:ext cx="11480800" cy="1790700"/>
          </a:xfrm>
        </p:spPr>
        <p:txBody>
          <a:bodyPr>
            <a:noAutofit/>
          </a:bodyPr>
          <a:lstStyle/>
          <a:p>
            <a:r>
              <a:rPr lang="en-GB" sz="5400" b="1" dirty="0">
                <a:solidFill>
                  <a:srgbClr val="6695EC"/>
                </a:solidFill>
              </a:rPr>
              <a:t>The effects of word segmentation quality</a:t>
            </a:r>
            <a:br>
              <a:rPr lang="en-GB" sz="5400" b="1" dirty="0">
                <a:solidFill>
                  <a:srgbClr val="6695EC"/>
                </a:solidFill>
              </a:rPr>
            </a:br>
            <a:r>
              <a:rPr lang="en-GB" sz="5400" b="1" dirty="0">
                <a:solidFill>
                  <a:srgbClr val="6695EC"/>
                </a:solidFill>
              </a:rPr>
              <a:t>on word alignments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D8169-7018-46CC-887E-61C0CE934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152732"/>
            <a:ext cx="6858000" cy="141926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Student: Ane Berasategi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Supervisor: Masoud Jalili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Sabet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Hinrich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Schütze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August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E1CFF3-0F03-4A21-805B-72579742D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95" y="4710545"/>
            <a:ext cx="3269810" cy="16458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5583A-F53F-42E8-B46E-D2F5BB8A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1</a:t>
            </a:fld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DC9B81-06C2-4FE5-94D2-89DBABF5B52A}"/>
              </a:ext>
            </a:extLst>
          </p:cNvPr>
          <p:cNvSpPr txBox="1">
            <a:spLocks/>
          </p:cNvSpPr>
          <p:nvPr/>
        </p:nvSpPr>
        <p:spPr>
          <a:xfrm>
            <a:off x="4372841" y="1030969"/>
            <a:ext cx="3446318" cy="454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Master thesis</a:t>
            </a:r>
          </a:p>
        </p:txBody>
      </p:sp>
    </p:spTree>
    <p:extLst>
      <p:ext uri="{BB962C8B-B14F-4D97-AF65-F5344CB8AC3E}">
        <p14:creationId xmlns:p14="http://schemas.microsoft.com/office/powerpoint/2010/main" val="116956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1.1.2. Character level tokenization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10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5A84D9-6DEE-499F-A76B-A831BA57D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3" y="1579854"/>
            <a:ext cx="10362622" cy="4710110"/>
          </a:xfrm>
        </p:spPr>
        <p:txBody>
          <a:bodyPr>
            <a:normAutofit/>
          </a:bodyPr>
          <a:lstStyle/>
          <a:p>
            <a:r>
              <a:rPr lang="en-GB" dirty="0"/>
              <a:t>Split text into characters</a:t>
            </a:r>
          </a:p>
          <a:p>
            <a:r>
              <a:rPr lang="en-GB" dirty="0"/>
              <a:t>OOV words, misspellings are handled better</a:t>
            </a:r>
          </a:p>
          <a:p>
            <a:r>
              <a:rPr lang="en-GB" dirty="0"/>
              <a:t>Lower vocabulary size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4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1.1.2. Character level tokenization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11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5A84D9-6DEE-499F-A76B-A831BA57D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3" y="1579854"/>
            <a:ext cx="10362622" cy="4710110"/>
          </a:xfrm>
        </p:spPr>
        <p:txBody>
          <a:bodyPr>
            <a:normAutofit/>
          </a:bodyPr>
          <a:lstStyle/>
          <a:p>
            <a:r>
              <a:rPr lang="en-GB" dirty="0"/>
              <a:t>Split text into characters</a:t>
            </a:r>
          </a:p>
          <a:p>
            <a:r>
              <a:rPr lang="en-GB" dirty="0"/>
              <a:t>OOV words, misspellings are handled better</a:t>
            </a:r>
          </a:p>
          <a:p>
            <a:r>
              <a:rPr lang="en-GB" dirty="0"/>
              <a:t>Lower vocabulary size</a:t>
            </a:r>
          </a:p>
          <a:p>
            <a:r>
              <a:rPr lang="en-GB" dirty="0"/>
              <a:t>Drawbacks:</a:t>
            </a:r>
          </a:p>
          <a:p>
            <a:pPr lvl="1"/>
            <a:r>
              <a:rPr lang="en-GB" dirty="0"/>
              <a:t>Longer sequences, more time to compute</a:t>
            </a:r>
          </a:p>
          <a:p>
            <a:pPr lvl="1"/>
            <a:r>
              <a:rPr lang="en-GB" dirty="0"/>
              <a:t>Characters are semantically void</a:t>
            </a:r>
          </a:p>
          <a:p>
            <a:pPr lvl="1"/>
            <a:r>
              <a:rPr lang="en-GB" dirty="0"/>
              <a:t>Can require post-processing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13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1.1.3. </a:t>
            </a:r>
            <a:r>
              <a:rPr lang="en-GB" b="1" dirty="0" err="1">
                <a:solidFill>
                  <a:srgbClr val="6695EC"/>
                </a:solidFill>
              </a:rPr>
              <a:t>Subword</a:t>
            </a:r>
            <a:r>
              <a:rPr lang="en-GB" b="1" dirty="0">
                <a:solidFill>
                  <a:srgbClr val="6695EC"/>
                </a:solidFill>
              </a:rPr>
              <a:t> level tokenization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12</a:t>
            </a:fld>
            <a:endParaRPr lang="en-GB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283582-A1CE-4147-8336-205C445F7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18" y="1991879"/>
            <a:ext cx="9634563" cy="35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1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1.1.3. </a:t>
            </a:r>
            <a:r>
              <a:rPr lang="en-GB" b="1" dirty="0" err="1">
                <a:solidFill>
                  <a:srgbClr val="6695EC"/>
                </a:solidFill>
              </a:rPr>
              <a:t>Subword</a:t>
            </a:r>
            <a:r>
              <a:rPr lang="en-GB" b="1" dirty="0">
                <a:solidFill>
                  <a:srgbClr val="6695EC"/>
                </a:solidFill>
              </a:rPr>
              <a:t> level tokenization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13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4710110"/>
          </a:xfrm>
        </p:spPr>
        <p:txBody>
          <a:bodyPr>
            <a:normAutofit/>
          </a:bodyPr>
          <a:lstStyle/>
          <a:p>
            <a:r>
              <a:rPr lang="es-ES" dirty="0"/>
              <a:t>Split </a:t>
            </a:r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, and </a:t>
            </a:r>
            <a:r>
              <a:rPr lang="es-ES" dirty="0" err="1"/>
              <a:t>uncommon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subwords</a:t>
            </a:r>
            <a:endParaRPr lang="es-ES" dirty="0"/>
          </a:p>
          <a:p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segment</a:t>
            </a:r>
            <a:r>
              <a:rPr lang="es-ES" dirty="0"/>
              <a:t> </a:t>
            </a:r>
            <a:r>
              <a:rPr lang="es-ES" dirty="0" err="1">
                <a:solidFill>
                  <a:srgbClr val="6695EC"/>
                </a:solidFill>
              </a:rPr>
              <a:t>unfriendly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>
                <a:solidFill>
                  <a:srgbClr val="6695EC"/>
                </a:solidFill>
              </a:rPr>
              <a:t>un-</a:t>
            </a:r>
            <a:r>
              <a:rPr lang="es-ES" dirty="0" err="1">
                <a:solidFill>
                  <a:srgbClr val="6695EC"/>
                </a:solidFill>
              </a:rPr>
              <a:t>friend</a:t>
            </a:r>
            <a:r>
              <a:rPr lang="es-ES" dirty="0">
                <a:solidFill>
                  <a:srgbClr val="6695EC"/>
                </a:solidFill>
              </a:rPr>
              <a:t>-</a:t>
            </a:r>
            <a:r>
              <a:rPr lang="es-ES" dirty="0" err="1">
                <a:solidFill>
                  <a:srgbClr val="6695EC"/>
                </a:solidFill>
              </a:rPr>
              <a:t>ly</a:t>
            </a:r>
            <a:r>
              <a:rPr lang="es-ES" dirty="0"/>
              <a:t>?</a:t>
            </a:r>
          </a:p>
          <a:p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algorithms</a:t>
            </a:r>
            <a:r>
              <a:rPr lang="es-ES" dirty="0"/>
              <a:t>: BPE, </a:t>
            </a:r>
            <a:r>
              <a:rPr lang="es-ES" dirty="0" err="1"/>
              <a:t>unigram</a:t>
            </a:r>
            <a:r>
              <a:rPr lang="es-ES" dirty="0"/>
              <a:t> LM, </a:t>
            </a:r>
            <a:r>
              <a:rPr lang="es-ES" dirty="0" err="1"/>
              <a:t>WordPiece</a:t>
            </a:r>
            <a:r>
              <a:rPr lang="es-ES" dirty="0"/>
              <a:t>, </a:t>
            </a:r>
            <a:r>
              <a:rPr lang="es-ES" dirty="0" err="1"/>
              <a:t>SentencePiece</a:t>
            </a:r>
            <a:endParaRPr lang="es-ES" dirty="0"/>
          </a:p>
          <a:p>
            <a:endParaRPr lang="es-E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409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1.1.3. </a:t>
            </a:r>
            <a:r>
              <a:rPr lang="en-GB" b="1" dirty="0" err="1">
                <a:solidFill>
                  <a:srgbClr val="6695EC"/>
                </a:solidFill>
              </a:rPr>
              <a:t>Subword</a:t>
            </a:r>
            <a:r>
              <a:rPr lang="en-GB" b="1" dirty="0">
                <a:solidFill>
                  <a:srgbClr val="6695EC"/>
                </a:solidFill>
              </a:rPr>
              <a:t> level tokenization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14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4710110"/>
          </a:xfrm>
        </p:spPr>
        <p:txBody>
          <a:bodyPr>
            <a:normAutofit/>
          </a:bodyPr>
          <a:lstStyle/>
          <a:p>
            <a:r>
              <a:rPr lang="es-ES" dirty="0"/>
              <a:t>Split </a:t>
            </a:r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, and </a:t>
            </a:r>
            <a:r>
              <a:rPr lang="es-ES" dirty="0" err="1"/>
              <a:t>uncommon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subwords</a:t>
            </a:r>
            <a:endParaRPr lang="es-ES" dirty="0"/>
          </a:p>
          <a:p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segment</a:t>
            </a:r>
            <a:r>
              <a:rPr lang="es-ES" dirty="0"/>
              <a:t> </a:t>
            </a:r>
            <a:r>
              <a:rPr lang="es-ES" dirty="0" err="1">
                <a:solidFill>
                  <a:srgbClr val="6695EC"/>
                </a:solidFill>
              </a:rPr>
              <a:t>unfriendly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>
                <a:solidFill>
                  <a:srgbClr val="6695EC"/>
                </a:solidFill>
              </a:rPr>
              <a:t>un-</a:t>
            </a:r>
            <a:r>
              <a:rPr lang="es-ES" dirty="0" err="1">
                <a:solidFill>
                  <a:srgbClr val="6695EC"/>
                </a:solidFill>
              </a:rPr>
              <a:t>friend</a:t>
            </a:r>
            <a:r>
              <a:rPr lang="es-ES" dirty="0">
                <a:solidFill>
                  <a:srgbClr val="6695EC"/>
                </a:solidFill>
              </a:rPr>
              <a:t>-</a:t>
            </a:r>
            <a:r>
              <a:rPr lang="es-ES" dirty="0" err="1">
                <a:solidFill>
                  <a:srgbClr val="6695EC"/>
                </a:solidFill>
              </a:rPr>
              <a:t>ly</a:t>
            </a:r>
            <a:r>
              <a:rPr lang="es-ES" dirty="0"/>
              <a:t>?</a:t>
            </a:r>
          </a:p>
          <a:p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algorithms</a:t>
            </a:r>
            <a:r>
              <a:rPr lang="es-ES" dirty="0"/>
              <a:t>: BPE, </a:t>
            </a:r>
            <a:r>
              <a:rPr lang="es-ES" dirty="0" err="1"/>
              <a:t>unigram</a:t>
            </a:r>
            <a:r>
              <a:rPr lang="es-ES" dirty="0"/>
              <a:t> LM, </a:t>
            </a:r>
            <a:r>
              <a:rPr lang="es-ES" dirty="0" err="1"/>
              <a:t>WordPiece</a:t>
            </a:r>
            <a:r>
              <a:rPr lang="es-ES" dirty="0"/>
              <a:t>, </a:t>
            </a:r>
            <a:r>
              <a:rPr lang="es-ES" dirty="0" err="1"/>
              <a:t>SentencePiece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new OOV </a:t>
            </a:r>
            <a:r>
              <a:rPr lang="es-ES" dirty="0" err="1"/>
              <a:t>words</a:t>
            </a:r>
            <a:r>
              <a:rPr lang="es-ES" dirty="0"/>
              <a:t>, </a:t>
            </a:r>
            <a:r>
              <a:rPr lang="es-ES" dirty="0" err="1">
                <a:solidFill>
                  <a:srgbClr val="6695EC"/>
                </a:solidFill>
              </a:rPr>
              <a:t>unfiendly</a:t>
            </a:r>
            <a:r>
              <a:rPr lang="es-ES" dirty="0">
                <a:solidFill>
                  <a:srgbClr val="6695EC"/>
                </a:solidFill>
              </a:rPr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segmented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un-</a:t>
            </a:r>
            <a:r>
              <a:rPr lang="es-ES" dirty="0" err="1"/>
              <a:t>fiend</a:t>
            </a:r>
            <a:r>
              <a:rPr lang="es-ES" dirty="0"/>
              <a:t>-</a:t>
            </a:r>
            <a:r>
              <a:rPr lang="es-ES" dirty="0" err="1"/>
              <a:t>ly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7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1.1.4. BPE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15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4710110"/>
          </a:xfrm>
        </p:spPr>
        <p:txBody>
          <a:bodyPr>
            <a:normAutofit/>
          </a:bodyPr>
          <a:lstStyle/>
          <a:p>
            <a:r>
              <a:rPr lang="es-ES" dirty="0" err="1"/>
              <a:t>Subword</a:t>
            </a:r>
            <a:r>
              <a:rPr lang="es-ES" dirty="0"/>
              <a:t> </a:t>
            </a:r>
            <a:r>
              <a:rPr lang="es-ES" dirty="0" err="1"/>
              <a:t>tokenization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n-GB" dirty="0"/>
              <a:t>merges the most frequently occurring character or character sequences iteratively</a:t>
            </a:r>
            <a:br>
              <a:rPr lang="en-GB" dirty="0"/>
            </a:br>
            <a:endParaRPr lang="es-ES" dirty="0"/>
          </a:p>
          <a:p>
            <a:endParaRPr lang="es-ES" dirty="0"/>
          </a:p>
          <a:p>
            <a:endParaRPr lang="en-GB" dirty="0"/>
          </a:p>
        </p:txBody>
      </p:sp>
      <p:sp>
        <p:nvSpPr>
          <p:cNvPr id="8" name="TextBox 7" descr=" 7">
            <a:extLst>
              <a:ext uri="{FF2B5EF4-FFF2-40B4-BE49-F238E27FC236}">
                <a16:creationId xmlns:a16="http://schemas.microsoft.com/office/drawing/2014/main" id="{6046DA18-0605-4003-82F3-99DAC1B2B4E7}"/>
              </a:ext>
            </a:extLst>
          </p:cNvPr>
          <p:cNvSpPr txBox="1"/>
          <p:nvPr/>
        </p:nvSpPr>
        <p:spPr>
          <a:xfrm>
            <a:off x="382667" y="6356350"/>
            <a:ext cx="867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Neural Machine Translation of Rare Words with </a:t>
            </a:r>
            <a:r>
              <a:rPr lang="en-GB" sz="1400" dirty="0" err="1"/>
              <a:t>Subword</a:t>
            </a:r>
            <a:r>
              <a:rPr lang="en-GB" sz="1400" dirty="0"/>
              <a:t> Units, </a:t>
            </a:r>
            <a:r>
              <a:rPr lang="en-GB" sz="1400" dirty="0" err="1"/>
              <a:t>Sennrich</a:t>
            </a:r>
            <a:r>
              <a:rPr lang="en-GB" sz="1400" dirty="0"/>
              <a:t> et al., 2015</a:t>
            </a:r>
          </a:p>
        </p:txBody>
      </p:sp>
    </p:spTree>
    <p:extLst>
      <p:ext uri="{BB962C8B-B14F-4D97-AF65-F5344CB8AC3E}">
        <p14:creationId xmlns:p14="http://schemas.microsoft.com/office/powerpoint/2010/main" val="19278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1.1.4. BPE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16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4710110"/>
          </a:xfrm>
        </p:spPr>
        <p:txBody>
          <a:bodyPr>
            <a:normAutofit/>
          </a:bodyPr>
          <a:lstStyle/>
          <a:p>
            <a:r>
              <a:rPr lang="es-ES" dirty="0" err="1"/>
              <a:t>Subword</a:t>
            </a:r>
            <a:r>
              <a:rPr lang="es-ES" dirty="0"/>
              <a:t> </a:t>
            </a:r>
            <a:r>
              <a:rPr lang="es-ES" dirty="0" err="1"/>
              <a:t>tokenization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n-GB" dirty="0"/>
              <a:t>merges the most frequently occurring character or character sequences iteratively</a:t>
            </a:r>
          </a:p>
          <a:p>
            <a:r>
              <a:rPr lang="en-GB" dirty="0"/>
              <a:t>Algorithm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800" dirty="0"/>
              <a:t>Get  corpus and set vocabulary size</a:t>
            </a:r>
            <a:endParaRPr lang="en-GB" sz="1800" dirty="0">
              <a:solidFill>
                <a:srgbClr val="000000"/>
              </a:solidFill>
              <a:latin typeface="LMRoman10-Regular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GB" sz="1800" dirty="0"/>
              <a:t>Split word to sequence of characters and append a beginning-of-word token (in this thesis, _)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800" dirty="0"/>
              <a:t>Calculate pairs of sequences in the text and their frequencies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800" dirty="0"/>
              <a:t>Obtain the most frequent sequence pair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800" dirty="0"/>
              <a:t>Merge the most frequent pair in corpus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800" dirty="0"/>
              <a:t>Repeat steps 3-5 until reaching desired  vocabulary size or maximum frequency of pairs is 1</a:t>
            </a:r>
            <a:endParaRPr lang="en-GB" dirty="0"/>
          </a:p>
        </p:txBody>
      </p:sp>
      <p:sp>
        <p:nvSpPr>
          <p:cNvPr id="8" name="TextBox 7" descr=" 7">
            <a:extLst>
              <a:ext uri="{FF2B5EF4-FFF2-40B4-BE49-F238E27FC236}">
                <a16:creationId xmlns:a16="http://schemas.microsoft.com/office/drawing/2014/main" id="{6046DA18-0605-4003-82F3-99DAC1B2B4E7}"/>
              </a:ext>
            </a:extLst>
          </p:cNvPr>
          <p:cNvSpPr txBox="1"/>
          <p:nvPr/>
        </p:nvSpPr>
        <p:spPr>
          <a:xfrm>
            <a:off x="382667" y="6356350"/>
            <a:ext cx="867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Neural Machine Translation of Rare Words with </a:t>
            </a:r>
            <a:r>
              <a:rPr lang="en-GB" sz="1400" dirty="0" err="1"/>
              <a:t>Subword</a:t>
            </a:r>
            <a:r>
              <a:rPr lang="en-GB" sz="1400" dirty="0"/>
              <a:t> Units, </a:t>
            </a:r>
            <a:r>
              <a:rPr lang="en-GB" sz="1400" dirty="0" err="1"/>
              <a:t>Sennrich</a:t>
            </a:r>
            <a:r>
              <a:rPr lang="en-GB" sz="1400" dirty="0"/>
              <a:t> et al., 2015</a:t>
            </a:r>
          </a:p>
        </p:txBody>
      </p:sp>
    </p:spTree>
    <p:extLst>
      <p:ext uri="{BB962C8B-B14F-4D97-AF65-F5344CB8AC3E}">
        <p14:creationId xmlns:p14="http://schemas.microsoft.com/office/powerpoint/2010/main" val="250481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1.1.4. BPE </a:t>
            </a:r>
            <a:r>
              <a:rPr lang="en-GB" b="1" dirty="0"/>
              <a:t>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17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3" y="1405287"/>
            <a:ext cx="11092295" cy="47101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/>
              <a:t>Set corpus and desired vocabulary size: </a:t>
            </a:r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Split word to sequence of characters and append _ to each beginning of word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DBB2B0-B6AE-4ACC-8A91-CB4EA0186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52" y="1741236"/>
            <a:ext cx="2528926" cy="473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A12132-A934-4AD3-B0BB-63668F434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52" y="2583682"/>
            <a:ext cx="3942654" cy="47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1.1.4. BPE </a:t>
            </a:r>
            <a:r>
              <a:rPr lang="en-GB" b="1" dirty="0"/>
              <a:t>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18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3" y="1405287"/>
            <a:ext cx="11092295" cy="47101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/>
              <a:t>Set corpus and desired vocabulary size: </a:t>
            </a:r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Split word to sequence of characters and append _ to each beginning of word</a:t>
            </a:r>
          </a:p>
          <a:p>
            <a:pPr marL="514350" indent="-514350">
              <a:buFont typeface="+mj-lt"/>
              <a:buAutoNum type="arabicPeriod"/>
            </a:pPr>
            <a:endParaRPr lang="en-GB" sz="2000" b="0" i="0" dirty="0">
              <a:solidFill>
                <a:srgbClr val="000000"/>
              </a:solidFill>
              <a:effectLst/>
              <a:latin typeface="LMRoman10-Regular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Calculate pairs of sequences in the text and their frequencies</a:t>
            </a:r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Obtain the most frequent sequence pair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DBB2B0-B6AE-4ACC-8A91-CB4EA0186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52" y="1741236"/>
            <a:ext cx="2528926" cy="473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A12132-A934-4AD3-B0BB-63668F434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52" y="2583682"/>
            <a:ext cx="3942654" cy="4773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1CEF38-4CCD-4D2C-B468-93F95A5CA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052" y="3456638"/>
            <a:ext cx="7815821" cy="6947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CA7DEA-36B0-48D8-A706-8EC723681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052" y="4595950"/>
            <a:ext cx="4317341" cy="4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9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1.1.4. BPE </a:t>
            </a:r>
            <a:r>
              <a:rPr lang="en-GB" b="1" dirty="0"/>
              <a:t>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19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3" y="1405287"/>
            <a:ext cx="11092295" cy="47101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/>
              <a:t>Set corpus and desired vocabulary size: </a:t>
            </a:r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Split word to sequence of characters and append _ to each beginning of word</a:t>
            </a:r>
          </a:p>
          <a:p>
            <a:pPr marL="514350" indent="-514350">
              <a:buFont typeface="+mj-lt"/>
              <a:buAutoNum type="arabicPeriod"/>
            </a:pPr>
            <a:endParaRPr lang="en-GB" sz="2000" b="0" i="0" dirty="0">
              <a:solidFill>
                <a:srgbClr val="000000"/>
              </a:solidFill>
              <a:effectLst/>
              <a:latin typeface="LMRoman10-Regular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Calculate pairs of sequences in the text and their frequencies</a:t>
            </a:r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Obtain the most frequent sequence pair</a:t>
            </a:r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Merge the most frequent pair in corpus</a:t>
            </a:r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DBB2B0-B6AE-4ACC-8A91-CB4EA0186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52" y="1741236"/>
            <a:ext cx="2528926" cy="473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A12132-A934-4AD3-B0BB-63668F434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52" y="2583682"/>
            <a:ext cx="3942654" cy="4773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1CEF38-4CCD-4D2C-B468-93F95A5CA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052" y="3456638"/>
            <a:ext cx="7815821" cy="694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2E8D7E-22DF-46CA-822B-A390FDB43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052" y="4595950"/>
            <a:ext cx="4317341" cy="4338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73FE7E-B589-49FA-8C5E-A835BF0236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052" y="5474373"/>
            <a:ext cx="5172373" cy="38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5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FCA8A04-4286-4D11-82BA-55FA4D69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49"/>
            <a:ext cx="7886700" cy="994172"/>
          </a:xfrm>
        </p:spPr>
        <p:txBody>
          <a:bodyPr/>
          <a:lstStyle/>
          <a:p>
            <a:r>
              <a:rPr lang="en-GB" b="1" dirty="0"/>
              <a:t>Plan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F558D6-DE11-433C-8F6E-099D95EA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310"/>
            <a:ext cx="10692212" cy="489604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6695EC"/>
                </a:solidFill>
              </a:rPr>
              <a:t>Part 1: Literature review</a:t>
            </a:r>
          </a:p>
          <a:p>
            <a:pPr lvl="1"/>
            <a:r>
              <a:rPr lang="en-GB" b="1" dirty="0">
                <a:solidFill>
                  <a:srgbClr val="6695EC"/>
                </a:solidFill>
              </a:rPr>
              <a:t>Tokenization</a:t>
            </a:r>
          </a:p>
          <a:p>
            <a:pPr lvl="1"/>
            <a:r>
              <a:rPr lang="en-GB" b="1" dirty="0">
                <a:solidFill>
                  <a:srgbClr val="6695EC"/>
                </a:solidFill>
              </a:rPr>
              <a:t>Translation</a:t>
            </a:r>
          </a:p>
          <a:p>
            <a:pPr marL="457200" lvl="1" indent="0">
              <a:buNone/>
            </a:pPr>
            <a:endParaRPr lang="en-GB" b="1" dirty="0">
              <a:solidFill>
                <a:srgbClr val="6695EC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2: Replication of results</a:t>
            </a: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BPE</a:t>
            </a: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BPE dropout</a:t>
            </a:r>
            <a:endParaRPr lang="en-GB" b="1" dirty="0">
              <a:solidFill>
                <a:srgbClr val="6695EC"/>
              </a:solidFill>
            </a:endParaRPr>
          </a:p>
          <a:p>
            <a:pPr marL="457200" lvl="1" indent="0">
              <a:buNone/>
            </a:pPr>
            <a:endParaRPr lang="en-GB" b="1" dirty="0">
              <a:solidFill>
                <a:srgbClr val="6695EC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3: Improvements</a:t>
            </a: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learn-BPE algorithm</a:t>
            </a: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Chaos mode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4: Results</a:t>
            </a: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BPE-dropout for various languages</a:t>
            </a: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learn-BPE algorithm improvement</a:t>
            </a:r>
          </a:p>
          <a:p>
            <a:pPr lvl="1"/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Chaos mode results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Part 4: 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23D4C7-7744-4C33-8634-BFFCC699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75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1.1.4. BPE </a:t>
            </a:r>
            <a:r>
              <a:rPr lang="en-GB" b="1" dirty="0"/>
              <a:t>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20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82315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 startAt="6"/>
            </a:pPr>
            <a:r>
              <a:rPr lang="en-GB" sz="2400" dirty="0"/>
              <a:t>Repeat steps 3-5 until reaching desired  vocabulary size or maximum frequency of pairs is 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B2F37A-6DFC-4448-A0A0-7FA96C800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472" y="2403013"/>
            <a:ext cx="5794068" cy="420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8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1.1.4. BPE </a:t>
            </a:r>
            <a:r>
              <a:rPr lang="en-GB" b="1" dirty="0"/>
              <a:t>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21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82315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 startAt="6"/>
            </a:pPr>
            <a:r>
              <a:rPr lang="en-GB" sz="2400" dirty="0"/>
              <a:t>Repeat steps 3-5 until reaching desired  vocabulary size or maximum frequency of pairs is 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B2F37A-6DFC-4448-A0A0-7FA96C800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472" y="2403013"/>
            <a:ext cx="5794068" cy="42037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BA7F2D-2CF3-47BB-B688-A6C75B2D0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002" y="3865418"/>
            <a:ext cx="3643102" cy="46321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3B0476-0B9F-4E09-A84F-E77A7E40C01D}"/>
              </a:ext>
            </a:extLst>
          </p:cNvPr>
          <p:cNvCxnSpPr>
            <a:cxnSpLocks/>
          </p:cNvCxnSpPr>
          <p:nvPr/>
        </p:nvCxnSpPr>
        <p:spPr>
          <a:xfrm flipH="1">
            <a:off x="5054138" y="4172989"/>
            <a:ext cx="2502131" cy="881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0B49E7-D7F4-49B7-BBF3-8C6656B9C4A6}"/>
              </a:ext>
            </a:extLst>
          </p:cNvPr>
          <p:cNvSpPr txBox="1"/>
          <p:nvPr/>
        </p:nvSpPr>
        <p:spPr>
          <a:xfrm>
            <a:off x="7680960" y="3284230"/>
            <a:ext cx="367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BPE-</a:t>
            </a:r>
            <a:r>
              <a:rPr lang="es-ES" dirty="0" err="1"/>
              <a:t>dropout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137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1.1.5. BPE-dropout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22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4710110"/>
          </a:xfrm>
        </p:spPr>
        <p:txBody>
          <a:bodyPr>
            <a:normAutofit/>
          </a:bodyPr>
          <a:lstStyle/>
          <a:p>
            <a:r>
              <a:rPr lang="es-ES" dirty="0" err="1"/>
              <a:t>Given</a:t>
            </a:r>
            <a:r>
              <a:rPr lang="es-ES" dirty="0"/>
              <a:t> a </a:t>
            </a:r>
            <a:r>
              <a:rPr lang="es-ES" dirty="0" err="1"/>
              <a:t>dropout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, </a:t>
            </a:r>
            <a:r>
              <a:rPr lang="es-ES" dirty="0" err="1"/>
              <a:t>usually</a:t>
            </a:r>
            <a:r>
              <a:rPr lang="es-ES" dirty="0"/>
              <a:t> 10%, </a:t>
            </a:r>
            <a:r>
              <a:rPr lang="es-ES" dirty="0" err="1"/>
              <a:t>discards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merges</a:t>
            </a:r>
            <a:endParaRPr lang="es-ES" dirty="0"/>
          </a:p>
          <a:p>
            <a:r>
              <a:rPr lang="es-ES" dirty="0" err="1"/>
              <a:t>Each</a:t>
            </a:r>
            <a:r>
              <a:rPr lang="es-ES" dirty="0"/>
              <a:t> time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run </a:t>
            </a:r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segmentations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For consistency, the algorithm is run several times</a:t>
            </a:r>
            <a:endParaRPr lang="es-E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980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2" y="365127"/>
            <a:ext cx="9444529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1.1.6. </a:t>
            </a:r>
            <a:r>
              <a:rPr lang="en-GB" b="1" dirty="0" err="1">
                <a:solidFill>
                  <a:srgbClr val="6695EC"/>
                </a:solidFill>
              </a:rPr>
              <a:t>Subword</a:t>
            </a:r>
            <a:r>
              <a:rPr lang="en-GB" b="1" dirty="0">
                <a:solidFill>
                  <a:srgbClr val="6695EC"/>
                </a:solidFill>
              </a:rPr>
              <a:t> algorithms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23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471011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6695EC"/>
                </a:solidFill>
              </a:rPr>
              <a:t>BPE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greedy</a:t>
            </a:r>
            <a:r>
              <a:rPr lang="es-ES" dirty="0"/>
              <a:t>: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makes</a:t>
            </a:r>
            <a:r>
              <a:rPr lang="es-ES" dirty="0"/>
              <a:t> </a:t>
            </a:r>
            <a:r>
              <a:rPr lang="en-GB" dirty="0"/>
              <a:t>the locally optimal choice at each stage</a:t>
            </a:r>
          </a:p>
          <a:p>
            <a:r>
              <a:rPr lang="en-GB" b="1" dirty="0">
                <a:solidFill>
                  <a:srgbClr val="6695EC"/>
                </a:solidFill>
                <a:sym typeface="Wingdings" panose="05000000000000000000" pitchFamily="2" charset="2"/>
              </a:rPr>
              <a:t>BPE</a:t>
            </a:r>
            <a:r>
              <a:rPr lang="en-GB" dirty="0">
                <a:sym typeface="Wingdings" panose="05000000000000000000" pitchFamily="2" charset="2"/>
              </a:rPr>
              <a:t> only outputs one segmentation (fixed by BPE-dropout)</a:t>
            </a:r>
            <a:endParaRPr lang="es-E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088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1.5. BPE-dropout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24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4710110"/>
          </a:xfrm>
        </p:spPr>
        <p:txBody>
          <a:bodyPr>
            <a:normAutofit/>
          </a:bodyPr>
          <a:lstStyle/>
          <a:p>
            <a:r>
              <a:rPr lang="es-ES" dirty="0" err="1"/>
              <a:t>Given</a:t>
            </a:r>
            <a:r>
              <a:rPr lang="es-ES" dirty="0"/>
              <a:t> a </a:t>
            </a:r>
            <a:r>
              <a:rPr lang="es-ES" dirty="0" err="1"/>
              <a:t>dropout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, </a:t>
            </a:r>
            <a:r>
              <a:rPr lang="es-ES" dirty="0" err="1"/>
              <a:t>usually</a:t>
            </a:r>
            <a:r>
              <a:rPr lang="es-ES" dirty="0"/>
              <a:t> 10%, </a:t>
            </a:r>
            <a:r>
              <a:rPr lang="es-ES" dirty="0" err="1"/>
              <a:t>discards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merges</a:t>
            </a:r>
            <a:endParaRPr lang="es-ES" dirty="0"/>
          </a:p>
          <a:p>
            <a:r>
              <a:rPr lang="es-ES" dirty="0" err="1"/>
              <a:t>Each</a:t>
            </a:r>
            <a:r>
              <a:rPr lang="es-ES" dirty="0"/>
              <a:t> time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run </a:t>
            </a:r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segmentations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For consistency, the algorithm is run several times</a:t>
            </a:r>
            <a:endParaRPr lang="es-E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811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2" y="365127"/>
            <a:ext cx="9444529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1.1.6. </a:t>
            </a:r>
            <a:r>
              <a:rPr lang="en-GB" b="1" dirty="0" err="1">
                <a:solidFill>
                  <a:srgbClr val="6695EC"/>
                </a:solidFill>
              </a:rPr>
              <a:t>Subword</a:t>
            </a:r>
            <a:r>
              <a:rPr lang="en-GB" b="1" dirty="0">
                <a:solidFill>
                  <a:srgbClr val="6695EC"/>
                </a:solidFill>
              </a:rPr>
              <a:t> algorithms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25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471011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6695EC"/>
                </a:solidFill>
              </a:rPr>
              <a:t>BPE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greedy</a:t>
            </a:r>
            <a:r>
              <a:rPr lang="es-ES" dirty="0"/>
              <a:t>: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makes</a:t>
            </a:r>
            <a:r>
              <a:rPr lang="es-ES" dirty="0"/>
              <a:t> </a:t>
            </a:r>
            <a:r>
              <a:rPr lang="en-GB" dirty="0"/>
              <a:t>the locally optimal choice at each stage</a:t>
            </a:r>
          </a:p>
          <a:p>
            <a:r>
              <a:rPr lang="en-GB" b="1" dirty="0">
                <a:solidFill>
                  <a:srgbClr val="6695EC"/>
                </a:solidFill>
                <a:sym typeface="Wingdings" panose="05000000000000000000" pitchFamily="2" charset="2"/>
              </a:rPr>
              <a:t>BPE</a:t>
            </a:r>
            <a:r>
              <a:rPr lang="en-GB" dirty="0">
                <a:sym typeface="Wingdings" panose="05000000000000000000" pitchFamily="2" charset="2"/>
              </a:rPr>
              <a:t> only outputs one segmentation (fixed by BPE-dropout)</a:t>
            </a:r>
          </a:p>
          <a:p>
            <a:r>
              <a:rPr lang="en-GB" b="1" dirty="0">
                <a:solidFill>
                  <a:srgbClr val="6695EC"/>
                </a:solidFill>
                <a:sym typeface="Wingdings" panose="05000000000000000000" pitchFamily="2" charset="2"/>
              </a:rPr>
              <a:t>Unigram language model </a:t>
            </a:r>
            <a:r>
              <a:rPr lang="en-GB" dirty="0">
                <a:sym typeface="Wingdings" panose="05000000000000000000" pitchFamily="2" charset="2"/>
              </a:rPr>
              <a:t>outputs multiple segmentations, the algorithm is more complicated</a:t>
            </a:r>
            <a:endParaRPr lang="es-ES" dirty="0">
              <a:sym typeface="Wingdings" panose="05000000000000000000" pitchFamily="2" charset="2"/>
            </a:endParaRPr>
          </a:p>
        </p:txBody>
      </p:sp>
      <p:sp>
        <p:nvSpPr>
          <p:cNvPr id="3" name="TextBox 2" descr=" 7">
            <a:extLst>
              <a:ext uri="{FF2B5EF4-FFF2-40B4-BE49-F238E27FC236}">
                <a16:creationId xmlns:a16="http://schemas.microsoft.com/office/drawing/2014/main" id="{25455FD0-2289-4D61-AC6C-FC9D7911AE5C}"/>
              </a:ext>
            </a:extLst>
          </p:cNvPr>
          <p:cNvSpPr txBox="1"/>
          <p:nvPr/>
        </p:nvSpPr>
        <p:spPr>
          <a:xfrm>
            <a:off x="382667" y="6356350"/>
            <a:ext cx="9444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Subword</a:t>
            </a:r>
            <a:r>
              <a:rPr lang="en-GB" sz="1400" dirty="0"/>
              <a:t> Regularization: Improving Neural Network Translation Models with Multiple </a:t>
            </a:r>
            <a:r>
              <a:rPr lang="en-GB" sz="1400" dirty="0" err="1"/>
              <a:t>Subword</a:t>
            </a:r>
            <a:r>
              <a:rPr lang="en-GB" sz="1400" dirty="0"/>
              <a:t> Candidates, Kudo et al., 2018</a:t>
            </a:r>
          </a:p>
        </p:txBody>
      </p:sp>
    </p:spTree>
    <p:extLst>
      <p:ext uri="{BB962C8B-B14F-4D97-AF65-F5344CB8AC3E}">
        <p14:creationId xmlns:p14="http://schemas.microsoft.com/office/powerpoint/2010/main" val="299262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2" y="365127"/>
            <a:ext cx="9444529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1.1.6. </a:t>
            </a:r>
            <a:r>
              <a:rPr lang="en-GB" b="1" dirty="0" err="1">
                <a:solidFill>
                  <a:srgbClr val="6695EC"/>
                </a:solidFill>
              </a:rPr>
              <a:t>Subword</a:t>
            </a:r>
            <a:r>
              <a:rPr lang="en-GB" b="1" dirty="0">
                <a:solidFill>
                  <a:srgbClr val="6695EC"/>
                </a:solidFill>
              </a:rPr>
              <a:t> algorithms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26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471011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6695EC"/>
                </a:solidFill>
              </a:rPr>
              <a:t>BPE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greedy</a:t>
            </a:r>
            <a:r>
              <a:rPr lang="es-ES" dirty="0"/>
              <a:t>: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makes</a:t>
            </a:r>
            <a:r>
              <a:rPr lang="es-ES" dirty="0"/>
              <a:t> </a:t>
            </a:r>
            <a:r>
              <a:rPr lang="en-GB" dirty="0"/>
              <a:t>the locally optimal choice at each stage</a:t>
            </a:r>
          </a:p>
          <a:p>
            <a:r>
              <a:rPr lang="en-GB" b="1" dirty="0">
                <a:solidFill>
                  <a:srgbClr val="6695EC"/>
                </a:solidFill>
                <a:sym typeface="Wingdings" panose="05000000000000000000" pitchFamily="2" charset="2"/>
              </a:rPr>
              <a:t>BPE</a:t>
            </a:r>
            <a:r>
              <a:rPr lang="en-GB" dirty="0">
                <a:sym typeface="Wingdings" panose="05000000000000000000" pitchFamily="2" charset="2"/>
              </a:rPr>
              <a:t> only outputs one segmentation (fixed by BPE-dropout)</a:t>
            </a:r>
          </a:p>
          <a:p>
            <a:r>
              <a:rPr lang="en-GB" b="1" dirty="0">
                <a:solidFill>
                  <a:srgbClr val="6695EC"/>
                </a:solidFill>
                <a:sym typeface="Wingdings" panose="05000000000000000000" pitchFamily="2" charset="2"/>
              </a:rPr>
              <a:t>Unigram language model</a:t>
            </a:r>
            <a:r>
              <a:rPr lang="en-GB" dirty="0">
                <a:solidFill>
                  <a:srgbClr val="6695EC"/>
                </a:solidFill>
                <a:sym typeface="Wingdings" panose="05000000000000000000" pitchFamily="2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outputs multiple segmentations, the algorithm is more complicated</a:t>
            </a:r>
          </a:p>
          <a:p>
            <a:r>
              <a:rPr lang="en-GB" b="1" dirty="0" err="1">
                <a:solidFill>
                  <a:srgbClr val="6695EC"/>
                </a:solidFill>
                <a:sym typeface="Wingdings" panose="05000000000000000000" pitchFamily="2" charset="2"/>
              </a:rPr>
              <a:t>WordPiece</a:t>
            </a:r>
            <a:r>
              <a:rPr lang="en-GB" dirty="0">
                <a:sym typeface="Wingdings" panose="05000000000000000000" pitchFamily="2" charset="2"/>
              </a:rPr>
              <a:t> has a different way of deciding which pair to merge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BPE only considers the frequency of the sequence pair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WordPiece</a:t>
            </a:r>
            <a:r>
              <a:rPr lang="en-GB" dirty="0">
                <a:sym typeface="Wingdings" panose="05000000000000000000" pitchFamily="2" charset="2"/>
              </a:rPr>
              <a:t> also considers the frequency of each individual sequence</a:t>
            </a:r>
            <a:endParaRPr lang="es-ES" dirty="0">
              <a:sym typeface="Wingdings" panose="05000000000000000000" pitchFamily="2" charset="2"/>
            </a:endParaRPr>
          </a:p>
        </p:txBody>
      </p:sp>
      <p:sp>
        <p:nvSpPr>
          <p:cNvPr id="3" name="TextBox 2" descr=" 7">
            <a:extLst>
              <a:ext uri="{FF2B5EF4-FFF2-40B4-BE49-F238E27FC236}">
                <a16:creationId xmlns:a16="http://schemas.microsoft.com/office/drawing/2014/main" id="{25455FD0-2289-4D61-AC6C-FC9D7911AE5C}"/>
              </a:ext>
            </a:extLst>
          </p:cNvPr>
          <p:cNvSpPr txBox="1"/>
          <p:nvPr/>
        </p:nvSpPr>
        <p:spPr>
          <a:xfrm>
            <a:off x="374354" y="6356350"/>
            <a:ext cx="9444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Japanese and Korean voice search, Schuster and Nakajima, 2012</a:t>
            </a:r>
          </a:p>
        </p:txBody>
      </p:sp>
    </p:spTree>
    <p:extLst>
      <p:ext uri="{BB962C8B-B14F-4D97-AF65-F5344CB8AC3E}">
        <p14:creationId xmlns:p14="http://schemas.microsoft.com/office/powerpoint/2010/main" val="372512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2" y="365127"/>
            <a:ext cx="9444529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1.1.6. </a:t>
            </a:r>
            <a:r>
              <a:rPr lang="en-GB" b="1" dirty="0" err="1">
                <a:solidFill>
                  <a:srgbClr val="6695EC"/>
                </a:solidFill>
              </a:rPr>
              <a:t>Subword</a:t>
            </a:r>
            <a:r>
              <a:rPr lang="en-GB" b="1" dirty="0">
                <a:solidFill>
                  <a:srgbClr val="6695EC"/>
                </a:solidFill>
              </a:rPr>
              <a:t> algorithms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27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471011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6695EC"/>
                </a:solidFill>
              </a:rPr>
              <a:t>BPE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greedy</a:t>
            </a:r>
            <a:r>
              <a:rPr lang="es-ES" dirty="0"/>
              <a:t>: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makes</a:t>
            </a:r>
            <a:r>
              <a:rPr lang="es-ES" dirty="0"/>
              <a:t> </a:t>
            </a:r>
            <a:r>
              <a:rPr lang="en-GB" dirty="0"/>
              <a:t>the locally optimal choice at each stage</a:t>
            </a:r>
          </a:p>
          <a:p>
            <a:r>
              <a:rPr lang="en-GB" b="1" dirty="0">
                <a:solidFill>
                  <a:srgbClr val="6695EC"/>
                </a:solidFill>
                <a:sym typeface="Wingdings" panose="05000000000000000000" pitchFamily="2" charset="2"/>
              </a:rPr>
              <a:t>BPE</a:t>
            </a:r>
            <a:r>
              <a:rPr lang="en-GB" dirty="0">
                <a:sym typeface="Wingdings" panose="05000000000000000000" pitchFamily="2" charset="2"/>
              </a:rPr>
              <a:t> only outputs one segmentation (fixed by BPE-dropout)</a:t>
            </a:r>
          </a:p>
          <a:p>
            <a:r>
              <a:rPr lang="en-GB" b="1" dirty="0">
                <a:solidFill>
                  <a:srgbClr val="6695EC"/>
                </a:solidFill>
                <a:sym typeface="Wingdings" panose="05000000000000000000" pitchFamily="2" charset="2"/>
              </a:rPr>
              <a:t>Unigram language model </a:t>
            </a:r>
            <a:r>
              <a:rPr lang="en-GB" dirty="0">
                <a:sym typeface="Wingdings" panose="05000000000000000000" pitchFamily="2" charset="2"/>
              </a:rPr>
              <a:t>outputs multiple segmentations, the algorithm is more complicated</a:t>
            </a:r>
          </a:p>
          <a:p>
            <a:r>
              <a:rPr lang="en-GB" b="1" dirty="0" err="1">
                <a:solidFill>
                  <a:srgbClr val="6695EC"/>
                </a:solidFill>
                <a:sym typeface="Wingdings" panose="05000000000000000000" pitchFamily="2" charset="2"/>
              </a:rPr>
              <a:t>WordPiece</a:t>
            </a:r>
            <a:r>
              <a:rPr lang="en-GB" dirty="0">
                <a:sym typeface="Wingdings" panose="05000000000000000000" pitchFamily="2" charset="2"/>
              </a:rPr>
              <a:t> has a different way of deciding which pair to merge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BPE only considers the frequency of the sequence pair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WordPiece</a:t>
            </a:r>
            <a:r>
              <a:rPr lang="en-GB" dirty="0">
                <a:sym typeface="Wingdings" panose="05000000000000000000" pitchFamily="2" charset="2"/>
              </a:rPr>
              <a:t> also considers the frequency of each individual sequence</a:t>
            </a:r>
          </a:p>
          <a:p>
            <a:r>
              <a:rPr lang="en-GB" b="1" dirty="0" err="1">
                <a:solidFill>
                  <a:srgbClr val="6695EC"/>
                </a:solidFill>
                <a:sym typeface="Wingdings" panose="05000000000000000000" pitchFamily="2" charset="2"/>
              </a:rPr>
              <a:t>SentencePiece</a:t>
            </a:r>
            <a:r>
              <a:rPr lang="en-GB" dirty="0">
                <a:sym typeface="Wingdings" panose="05000000000000000000" pitchFamily="2" charset="2"/>
              </a:rPr>
              <a:t> is an unsupervised text tokenizer and </a:t>
            </a:r>
            <a:r>
              <a:rPr lang="en-GB" dirty="0" err="1">
                <a:sym typeface="Wingdings" panose="05000000000000000000" pitchFamily="2" charset="2"/>
              </a:rPr>
              <a:t>detokenizer</a:t>
            </a:r>
            <a:r>
              <a:rPr lang="en-GB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GB" sz="1800" dirty="0">
                <a:solidFill>
                  <a:srgbClr val="000000"/>
                </a:solidFill>
                <a:latin typeface="LMRoman10-Regular"/>
              </a:rPr>
              <a:t>A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LMRoman10-Regular"/>
              </a:rPr>
              <a:t>mbiguity in character grouping is seen as a source of regularization for downstream models</a:t>
            </a:r>
            <a:r>
              <a:rPr lang="en-GB" dirty="0"/>
              <a:t> </a:t>
            </a:r>
            <a:r>
              <a:rPr lang="en-GB" sz="1800" dirty="0">
                <a:solidFill>
                  <a:srgbClr val="000000"/>
                </a:solidFill>
                <a:latin typeface="LMRoman10-Regular"/>
              </a:rPr>
              <a:t>during training</a:t>
            </a:r>
          </a:p>
          <a:p>
            <a:pPr lvl="1"/>
            <a:r>
              <a:rPr lang="en-GB" sz="1800" dirty="0">
                <a:solidFill>
                  <a:srgbClr val="000000"/>
                </a:solidFill>
                <a:latin typeface="LMRoman10-Regular"/>
              </a:rPr>
              <a:t>Uses a simple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LMRoman10-Regular"/>
              </a:rPr>
              <a:t>language model to evaluate the most likely character groupings</a:t>
            </a:r>
            <a:r>
              <a:rPr lang="en-GB" dirty="0"/>
              <a:t> </a:t>
            </a: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3" name="TextBox 2" descr=" 7">
            <a:extLst>
              <a:ext uri="{FF2B5EF4-FFF2-40B4-BE49-F238E27FC236}">
                <a16:creationId xmlns:a16="http://schemas.microsoft.com/office/drawing/2014/main" id="{25455FD0-2289-4D61-AC6C-FC9D7911AE5C}"/>
              </a:ext>
            </a:extLst>
          </p:cNvPr>
          <p:cNvSpPr txBox="1"/>
          <p:nvPr/>
        </p:nvSpPr>
        <p:spPr>
          <a:xfrm>
            <a:off x="374354" y="6356350"/>
            <a:ext cx="9717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SentencePiece</a:t>
            </a:r>
            <a:r>
              <a:rPr lang="en-GB" sz="1400" dirty="0"/>
              <a:t>: A simple and language independent </a:t>
            </a:r>
            <a:r>
              <a:rPr lang="en-GB" sz="1400" dirty="0" err="1"/>
              <a:t>subword</a:t>
            </a:r>
            <a:r>
              <a:rPr lang="en-GB" sz="1400" dirty="0"/>
              <a:t> tokenizer and </a:t>
            </a:r>
            <a:r>
              <a:rPr lang="en-GB" sz="1400" dirty="0" err="1"/>
              <a:t>detokenizer</a:t>
            </a:r>
            <a:r>
              <a:rPr lang="en-GB" sz="1400" dirty="0"/>
              <a:t> for Neural Text Processing, Kudo et al., 2018</a:t>
            </a:r>
          </a:p>
        </p:txBody>
      </p:sp>
    </p:spTree>
    <p:extLst>
      <p:ext uri="{BB962C8B-B14F-4D97-AF65-F5344CB8AC3E}">
        <p14:creationId xmlns:p14="http://schemas.microsoft.com/office/powerpoint/2010/main" val="419026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FCA8A04-4286-4D11-82BA-55FA4D69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49"/>
            <a:ext cx="7886700" cy="994172"/>
          </a:xfrm>
        </p:spPr>
        <p:txBody>
          <a:bodyPr/>
          <a:lstStyle/>
          <a:p>
            <a:r>
              <a:rPr lang="en-GB" b="1" dirty="0"/>
              <a:t>Plan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F558D6-DE11-433C-8F6E-099D95EA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310"/>
            <a:ext cx="10692212" cy="489604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6695EC"/>
                </a:solidFill>
              </a:rPr>
              <a:t>Part 1: Literature review</a:t>
            </a:r>
          </a:p>
          <a:p>
            <a:pPr lvl="1"/>
            <a:r>
              <a:rPr lang="en-GB" b="1" dirty="0">
                <a:solidFill>
                  <a:srgbClr val="6695EC"/>
                </a:solidFill>
              </a:rPr>
              <a:t>Translation</a:t>
            </a:r>
          </a:p>
          <a:p>
            <a:pPr lvl="2"/>
            <a:r>
              <a:rPr lang="en-GB" b="1" dirty="0">
                <a:solidFill>
                  <a:srgbClr val="6695EC"/>
                </a:solidFill>
              </a:rPr>
              <a:t>Word alignments</a:t>
            </a:r>
          </a:p>
          <a:p>
            <a:pPr lvl="2"/>
            <a:r>
              <a:rPr lang="en-GB" b="1" dirty="0" err="1">
                <a:solidFill>
                  <a:srgbClr val="6695EC"/>
                </a:solidFill>
              </a:rPr>
              <a:t>Fastalign</a:t>
            </a:r>
            <a:r>
              <a:rPr lang="en-GB" b="1" dirty="0">
                <a:solidFill>
                  <a:srgbClr val="6695EC"/>
                </a:solidFill>
              </a:rPr>
              <a:t>, </a:t>
            </a:r>
            <a:r>
              <a:rPr lang="en-GB" b="1" dirty="0" err="1">
                <a:solidFill>
                  <a:srgbClr val="6695EC"/>
                </a:solidFill>
              </a:rPr>
              <a:t>Eflomal</a:t>
            </a:r>
            <a:endParaRPr lang="en-GB" b="1" dirty="0">
              <a:solidFill>
                <a:srgbClr val="6695EC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23D4C7-7744-4C33-8634-BFFCC699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3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2" y="365127"/>
            <a:ext cx="9527655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1.2.1. Translation – word alignments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29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4710110"/>
          </a:xfrm>
        </p:spPr>
        <p:txBody>
          <a:bodyPr>
            <a:normAutofit/>
          </a:bodyPr>
          <a:lstStyle/>
          <a:p>
            <a:r>
              <a:rPr lang="es-ES" dirty="0" err="1">
                <a:sym typeface="Wingdings" panose="05000000000000000000" pitchFamily="2" charset="2"/>
              </a:rPr>
              <a:t>This</a:t>
            </a:r>
            <a:r>
              <a:rPr lang="es-ES" dirty="0">
                <a:sym typeface="Wingdings" panose="05000000000000000000" pitchFamily="2" charset="2"/>
              </a:rPr>
              <a:t> tesis </a:t>
            </a:r>
            <a:r>
              <a:rPr lang="es-ES" dirty="0" err="1">
                <a:sym typeface="Wingdings" panose="05000000000000000000" pitchFamily="2" charset="2"/>
              </a:rPr>
              <a:t>evaluates</a:t>
            </a:r>
            <a:r>
              <a:rPr lang="es-ES" dirty="0">
                <a:sym typeface="Wingdings" panose="05000000000000000000" pitchFamily="2" charset="2"/>
              </a:rPr>
              <a:t> BPE </a:t>
            </a:r>
            <a:r>
              <a:rPr lang="es-ES" dirty="0" err="1">
                <a:sym typeface="Wingdings" panose="05000000000000000000" pitchFamily="2" charset="2"/>
              </a:rPr>
              <a:t>units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via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word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alignments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Word </a:t>
            </a:r>
            <a:r>
              <a:rPr lang="es-ES" dirty="0" err="1">
                <a:sym typeface="Wingdings" panose="05000000000000000000" pitchFamily="2" charset="2"/>
              </a:rPr>
              <a:t>alignments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were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originally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used</a:t>
            </a:r>
            <a:r>
              <a:rPr lang="es-ES" dirty="0">
                <a:sym typeface="Wingdings" panose="05000000000000000000" pitchFamily="2" charset="2"/>
              </a:rPr>
              <a:t> in </a:t>
            </a:r>
            <a:r>
              <a:rPr lang="es-ES" dirty="0" err="1">
                <a:sym typeface="Wingdings" panose="05000000000000000000" pitchFamily="2" charset="2"/>
              </a:rPr>
              <a:t>statistical</a:t>
            </a:r>
            <a:r>
              <a:rPr lang="es-ES" dirty="0">
                <a:sym typeface="Wingdings" panose="05000000000000000000" pitchFamily="2" charset="2"/>
              </a:rPr>
              <a:t> machine </a:t>
            </a:r>
            <a:r>
              <a:rPr lang="es-ES" dirty="0" err="1">
                <a:sym typeface="Wingdings" panose="05000000000000000000" pitchFamily="2" charset="2"/>
              </a:rPr>
              <a:t>translation</a:t>
            </a:r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 err="1">
                <a:sym typeface="Wingdings" panose="05000000000000000000" pitchFamily="2" charset="2"/>
              </a:rPr>
              <a:t>Example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word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alignments</a:t>
            </a:r>
            <a:r>
              <a:rPr lang="es-ES" dirty="0">
                <a:sym typeface="Wingdings" panose="05000000000000000000" pitchFamily="2" charset="2"/>
              </a:rPr>
              <a:t>: ‘2-1 3-2 4-3 5-4 6-5 6-6 6-7’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588F54-9784-4C77-8BF8-0ECC5702C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03" y="2892948"/>
            <a:ext cx="4977073" cy="191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5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FCA8A04-4286-4D11-82BA-55FA4D69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49"/>
            <a:ext cx="7886700" cy="994172"/>
          </a:xfrm>
        </p:spPr>
        <p:txBody>
          <a:bodyPr/>
          <a:lstStyle/>
          <a:p>
            <a:r>
              <a:rPr lang="en-GB" b="1" dirty="0"/>
              <a:t>Plan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F558D6-DE11-433C-8F6E-099D95EA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310"/>
            <a:ext cx="10692212" cy="489604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6695EC"/>
                </a:solidFill>
              </a:rPr>
              <a:t>Part 1: Literature review</a:t>
            </a:r>
          </a:p>
          <a:p>
            <a:pPr lvl="1"/>
            <a:r>
              <a:rPr lang="en-GB" b="1" dirty="0">
                <a:solidFill>
                  <a:srgbClr val="6695EC"/>
                </a:solidFill>
              </a:rPr>
              <a:t>Tokenization</a:t>
            </a:r>
          </a:p>
          <a:p>
            <a:pPr lvl="2"/>
            <a:r>
              <a:rPr lang="en-GB" b="1" dirty="0">
                <a:solidFill>
                  <a:srgbClr val="6695EC"/>
                </a:solidFill>
              </a:rPr>
              <a:t>Introduction</a:t>
            </a:r>
          </a:p>
          <a:p>
            <a:pPr lvl="2"/>
            <a:r>
              <a:rPr lang="en-GB" b="1" dirty="0">
                <a:solidFill>
                  <a:srgbClr val="6695EC"/>
                </a:solidFill>
              </a:rPr>
              <a:t>Word level tokenization</a:t>
            </a:r>
          </a:p>
          <a:p>
            <a:pPr lvl="2"/>
            <a:r>
              <a:rPr lang="en-GB" b="1" dirty="0">
                <a:solidFill>
                  <a:srgbClr val="6695EC"/>
                </a:solidFill>
              </a:rPr>
              <a:t>Character level tokenization</a:t>
            </a:r>
          </a:p>
          <a:p>
            <a:pPr lvl="2"/>
            <a:r>
              <a:rPr lang="en-GB" b="1" dirty="0" err="1">
                <a:solidFill>
                  <a:srgbClr val="6695EC"/>
                </a:solidFill>
              </a:rPr>
              <a:t>Subword</a:t>
            </a:r>
            <a:r>
              <a:rPr lang="en-GB" b="1" dirty="0">
                <a:solidFill>
                  <a:srgbClr val="6695EC"/>
                </a:solidFill>
              </a:rPr>
              <a:t> level tokenization</a:t>
            </a:r>
          </a:p>
          <a:p>
            <a:pPr lvl="2"/>
            <a:r>
              <a:rPr lang="en-GB" b="1" dirty="0">
                <a:solidFill>
                  <a:srgbClr val="6695EC"/>
                </a:solidFill>
              </a:rPr>
              <a:t>BPE</a:t>
            </a:r>
          </a:p>
          <a:p>
            <a:pPr lvl="2"/>
            <a:r>
              <a:rPr lang="en-GB" b="1" dirty="0">
                <a:solidFill>
                  <a:srgbClr val="6695EC"/>
                </a:solidFill>
              </a:rPr>
              <a:t>BPE-dropout</a:t>
            </a:r>
          </a:p>
          <a:p>
            <a:pPr lvl="2"/>
            <a:r>
              <a:rPr lang="en-GB" b="1" dirty="0" err="1">
                <a:solidFill>
                  <a:srgbClr val="6695EC"/>
                </a:solidFill>
              </a:rPr>
              <a:t>Subword</a:t>
            </a:r>
            <a:r>
              <a:rPr lang="en-GB" b="1" dirty="0">
                <a:solidFill>
                  <a:srgbClr val="6695EC"/>
                </a:solidFill>
              </a:rPr>
              <a:t> algorithm comparison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23D4C7-7744-4C33-8634-BFFCC699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54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2" y="365127"/>
            <a:ext cx="9527655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1.2.2. Word alignment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30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5AA7B-B21B-4538-A072-F4D94F44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2" y="1579854"/>
            <a:ext cx="11092295" cy="4710110"/>
          </a:xfrm>
        </p:spPr>
        <p:txBody>
          <a:bodyPr>
            <a:normAutofit/>
          </a:bodyPr>
          <a:lstStyle/>
          <a:p>
            <a:r>
              <a:rPr lang="es-ES" dirty="0" err="1">
                <a:sym typeface="Wingdings" panose="05000000000000000000" pitchFamily="2" charset="2"/>
              </a:rPr>
              <a:t>Fastalign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n-GB" dirty="0"/>
              <a:t>is a log-linear </a:t>
            </a:r>
            <a:r>
              <a:rPr lang="en-GB" dirty="0" err="1"/>
              <a:t>reparametrization</a:t>
            </a:r>
            <a:r>
              <a:rPr lang="en-GB" dirty="0"/>
              <a:t> of IBM Model 2. It uses the </a:t>
            </a:r>
            <a:r>
              <a:rPr lang="en-GB" dirty="0" err="1"/>
              <a:t>symmetrization</a:t>
            </a:r>
            <a:r>
              <a:rPr lang="en-GB" dirty="0"/>
              <a:t> step GDFA</a:t>
            </a:r>
          </a:p>
          <a:p>
            <a:r>
              <a:rPr lang="en-GB" dirty="0" err="1"/>
              <a:t>Eflomal</a:t>
            </a:r>
            <a:r>
              <a:rPr lang="en-GB" dirty="0"/>
              <a:t> is defined as efficient low-memory aligner</a:t>
            </a:r>
          </a:p>
          <a:p>
            <a:r>
              <a:rPr lang="en-GB" dirty="0" err="1"/>
              <a:t>Fastalign</a:t>
            </a:r>
            <a:r>
              <a:rPr lang="en-GB" dirty="0"/>
              <a:t> is based on an IBM model vs. </a:t>
            </a:r>
            <a:r>
              <a:rPr lang="en-GB" dirty="0" err="1"/>
              <a:t>Eflomal</a:t>
            </a:r>
            <a:r>
              <a:rPr lang="en-GB" dirty="0"/>
              <a:t> is based on a hidden Markov Model</a:t>
            </a:r>
          </a:p>
          <a:p>
            <a:r>
              <a:rPr lang="en-GB" dirty="0">
                <a:sym typeface="Wingdings" panose="05000000000000000000" pitchFamily="2" charset="2"/>
              </a:rPr>
              <a:t>To evaluate alignments, precision, recall, F1 and AER (alignment error rate) are used</a:t>
            </a:r>
            <a:endParaRPr lang="es-ES" dirty="0">
              <a:sym typeface="Wingdings" panose="05000000000000000000" pitchFamily="2" charset="2"/>
            </a:endParaRPr>
          </a:p>
        </p:txBody>
      </p:sp>
      <p:sp>
        <p:nvSpPr>
          <p:cNvPr id="3" name="TextBox 2" descr=" 7">
            <a:extLst>
              <a:ext uri="{FF2B5EF4-FFF2-40B4-BE49-F238E27FC236}">
                <a16:creationId xmlns:a16="http://schemas.microsoft.com/office/drawing/2014/main" id="{3E2259EF-6EA6-4544-BA1E-805F21C37FD9}"/>
              </a:ext>
            </a:extLst>
          </p:cNvPr>
          <p:cNvSpPr txBox="1"/>
          <p:nvPr/>
        </p:nvSpPr>
        <p:spPr>
          <a:xfrm>
            <a:off x="374354" y="6356350"/>
            <a:ext cx="9717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rgbClr val="000000"/>
                </a:solidFill>
                <a:effectLst/>
                <a:latin typeface="LMRoman10-Regular"/>
              </a:rPr>
              <a:t>A simple, fast, and effective reparameterization of IBM model 2</a:t>
            </a:r>
            <a:r>
              <a:rPr lang="en-GB" sz="1400" dirty="0"/>
              <a:t>, Dyer et al., 2013</a:t>
            </a:r>
          </a:p>
          <a:p>
            <a:r>
              <a:rPr lang="en-GB" sz="1400" b="0" i="0" dirty="0">
                <a:solidFill>
                  <a:srgbClr val="000000"/>
                </a:solidFill>
                <a:effectLst/>
                <a:latin typeface="LMRoman10-Regular"/>
              </a:rPr>
              <a:t>Efficient word alignment with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LMRoman10-Regular"/>
              </a:rPr>
              <a:t>markov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LMRoman10-Regular"/>
              </a:rPr>
              <a:t> chain monte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LMRoman10-Regular"/>
              </a:rPr>
              <a:t>carlo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LMRoman10-Regular"/>
              </a:rPr>
              <a:t>,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LMRoman10-Regular"/>
              </a:rPr>
              <a:t>Östling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LMRoman10-Regular"/>
              </a:rPr>
              <a:t> et al., 2016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8594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 Literature review: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5A38-E855-4C0A-80B7-AC6507606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3" y="1579854"/>
            <a:ext cx="10362622" cy="4710110"/>
          </a:xfrm>
        </p:spPr>
        <p:txBody>
          <a:bodyPr>
            <a:normAutofit/>
          </a:bodyPr>
          <a:lstStyle/>
          <a:p>
            <a:r>
              <a:rPr lang="es-ES" b="1" dirty="0" err="1">
                <a:solidFill>
                  <a:srgbClr val="6695EC"/>
                </a:solidFill>
                <a:sym typeface="Wingdings" panose="05000000000000000000" pitchFamily="2" charset="2"/>
              </a:rPr>
              <a:t>Tokenization</a:t>
            </a:r>
            <a:r>
              <a:rPr lang="es-ES" dirty="0">
                <a:sym typeface="Wingdings" panose="05000000000000000000" pitchFamily="2" charset="2"/>
              </a:rPr>
              <a:t>: </a:t>
            </a:r>
            <a:r>
              <a:rPr lang="es-ES" dirty="0" err="1">
                <a:sym typeface="Wingdings" panose="05000000000000000000" pitchFamily="2" charset="2"/>
              </a:rPr>
              <a:t>task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n-GB" dirty="0"/>
              <a:t>compressing the input text into tokens</a:t>
            </a:r>
          </a:p>
          <a:p>
            <a:r>
              <a:rPr lang="en-GB" dirty="0"/>
              <a:t>Tokens have semantic meaning</a:t>
            </a:r>
          </a:p>
          <a:p>
            <a:r>
              <a:rPr lang="en-GB" dirty="0"/>
              <a:t>It creates a big vocabulary of tokens and shorter sequences</a:t>
            </a:r>
          </a:p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23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 Literature review: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5A38-E855-4C0A-80B7-AC6507606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3" y="1579854"/>
            <a:ext cx="10362622" cy="4710110"/>
          </a:xfrm>
        </p:spPr>
        <p:txBody>
          <a:bodyPr>
            <a:normAutofit/>
          </a:bodyPr>
          <a:lstStyle/>
          <a:p>
            <a:r>
              <a:rPr lang="es-ES" b="1" dirty="0" err="1">
                <a:solidFill>
                  <a:srgbClr val="6695EC"/>
                </a:solidFill>
                <a:sym typeface="Wingdings" panose="05000000000000000000" pitchFamily="2" charset="2"/>
              </a:rPr>
              <a:t>Tokenization</a:t>
            </a:r>
            <a:r>
              <a:rPr lang="es-ES" dirty="0">
                <a:sym typeface="Wingdings" panose="05000000000000000000" pitchFamily="2" charset="2"/>
              </a:rPr>
              <a:t>: </a:t>
            </a:r>
            <a:r>
              <a:rPr lang="es-ES" dirty="0" err="1">
                <a:sym typeface="Wingdings" panose="05000000000000000000" pitchFamily="2" charset="2"/>
              </a:rPr>
              <a:t>task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n-GB" dirty="0"/>
              <a:t>compressing the input text into tokens</a:t>
            </a:r>
          </a:p>
          <a:p>
            <a:r>
              <a:rPr lang="en-GB" dirty="0"/>
              <a:t>Tokens have semantic meaning</a:t>
            </a:r>
          </a:p>
          <a:p>
            <a:r>
              <a:rPr lang="en-GB" dirty="0"/>
              <a:t>It creates a big vocabulary of tokens and shorter sequences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Input sentence: ‘</a:t>
            </a:r>
            <a:r>
              <a:rPr lang="en-GB" dirty="0"/>
              <a:t>I ate a burger today, and it was good.’</a:t>
            </a:r>
          </a:p>
          <a:p>
            <a:r>
              <a:rPr lang="en-GB" dirty="0"/>
              <a:t>Text after tokenization: [’I’, ’ate’, ’a’, ’burger’, ’today’, ’and’, ’it’, ’was’, ’good’] 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85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3E30FC-61BB-433C-8893-304BA6E3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6</a:t>
            </a:fld>
            <a:endParaRPr lang="en-GB"/>
          </a:p>
        </p:txBody>
      </p:sp>
      <p:pic>
        <p:nvPicPr>
          <p:cNvPr id="9" name="Picture 8" descr="A screenshot of a map&#10;&#10;Description automatically generated">
            <a:extLst>
              <a:ext uri="{FF2B5EF4-FFF2-40B4-BE49-F238E27FC236}">
                <a16:creationId xmlns:a16="http://schemas.microsoft.com/office/drawing/2014/main" id="{308AAFA8-3492-4407-92FC-3A3224A6B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77" y="1293092"/>
            <a:ext cx="8805845" cy="495328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5DB01E8-64BD-4222-AA3A-6476CE14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 Literature review: tokenization</a:t>
            </a:r>
          </a:p>
        </p:txBody>
      </p:sp>
    </p:spTree>
    <p:extLst>
      <p:ext uri="{BB962C8B-B14F-4D97-AF65-F5344CB8AC3E}">
        <p14:creationId xmlns:p14="http://schemas.microsoft.com/office/powerpoint/2010/main" val="330985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cut/>
      </p:transition>
    </mc:Choice>
    <mc:Fallback xmlns="">
      <p:transition spd="med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 Literature review: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5A38-E855-4C0A-80B7-AC6507606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3" y="1579854"/>
            <a:ext cx="10362622" cy="4710110"/>
          </a:xfrm>
        </p:spPr>
        <p:txBody>
          <a:bodyPr>
            <a:normAutofit/>
          </a:bodyPr>
          <a:lstStyle/>
          <a:p>
            <a:r>
              <a:rPr lang="en-GB" dirty="0"/>
              <a:t>The example did word level tokenization</a:t>
            </a:r>
          </a:p>
          <a:p>
            <a:pPr lvl="1"/>
            <a:r>
              <a:rPr lang="en-GB" dirty="0"/>
              <a:t>I ate a burger </a:t>
            </a:r>
            <a:r>
              <a:rPr lang="en-GB" dirty="0">
                <a:sym typeface="Wingdings" panose="05000000000000000000" pitchFamily="2" charset="2"/>
              </a:rPr>
              <a:t> I, ate, a, burger</a:t>
            </a:r>
          </a:p>
          <a:p>
            <a:pPr marL="457200" lvl="1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92075" lvl="1" indent="-92075">
              <a:buNone/>
              <a:tabLst>
                <a:tab pos="0" algn="l"/>
              </a:tabLst>
            </a:pPr>
            <a:endParaRPr lang="en-GB" dirty="0"/>
          </a:p>
          <a:p>
            <a:r>
              <a:rPr lang="en-GB" dirty="0"/>
              <a:t>Other types of tokenization:</a:t>
            </a:r>
          </a:p>
          <a:p>
            <a:pPr lvl="1"/>
            <a:r>
              <a:rPr lang="en-GB" b="1" dirty="0"/>
              <a:t>Character</a:t>
            </a:r>
            <a:r>
              <a:rPr lang="en-GB" dirty="0"/>
              <a:t> level: I, a, t, e, a, b, u, r, g, e, r</a:t>
            </a:r>
          </a:p>
          <a:p>
            <a:pPr lvl="1"/>
            <a:r>
              <a:rPr lang="en-GB" b="1" dirty="0" err="1"/>
              <a:t>Subword</a:t>
            </a:r>
            <a:r>
              <a:rPr lang="en-GB" dirty="0"/>
              <a:t> level: I, ate, a, burg, </a:t>
            </a:r>
            <a:r>
              <a:rPr lang="en-GB" dirty="0" err="1"/>
              <a:t>er</a:t>
            </a:r>
            <a:endParaRPr lang="en-GB" dirty="0"/>
          </a:p>
          <a:p>
            <a:pPr lvl="1"/>
            <a:r>
              <a:rPr lang="en-GB" b="1" dirty="0" err="1"/>
              <a:t>Subword</a:t>
            </a:r>
            <a:r>
              <a:rPr lang="en-GB" dirty="0"/>
              <a:t> level without </a:t>
            </a:r>
            <a:r>
              <a:rPr lang="en-GB" b="1" dirty="0"/>
              <a:t>space</a:t>
            </a:r>
            <a:r>
              <a:rPr lang="en-GB" dirty="0"/>
              <a:t> boundary: I ate, a burg, </a:t>
            </a:r>
            <a:r>
              <a:rPr lang="en-GB" dirty="0" err="1"/>
              <a:t>er</a:t>
            </a:r>
            <a:endParaRPr lang="en-GB" dirty="0"/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8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1.1.1. Word level tokenization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8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3E2A2B-A020-4E05-A653-CF9B06B9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3" y="1579854"/>
            <a:ext cx="10362622" cy="4710110"/>
          </a:xfrm>
        </p:spPr>
        <p:txBody>
          <a:bodyPr>
            <a:normAutofit/>
          </a:bodyPr>
          <a:lstStyle/>
          <a:p>
            <a:r>
              <a:rPr lang="en-GB" dirty="0"/>
              <a:t>Simply split by whitespace, keep punctuation and special signs</a:t>
            </a:r>
          </a:p>
          <a:p>
            <a:r>
              <a:rPr lang="en-GB" dirty="0"/>
              <a:t>What about compound words such as New York?</a:t>
            </a:r>
          </a:p>
          <a:p>
            <a:r>
              <a:rPr lang="en-GB" dirty="0"/>
              <a:t>Several python libraries: NLTK, </a:t>
            </a:r>
            <a:r>
              <a:rPr lang="en-GB" dirty="0" err="1"/>
              <a:t>SpaCy</a:t>
            </a:r>
            <a:r>
              <a:rPr lang="en-GB" dirty="0"/>
              <a:t>, </a:t>
            </a:r>
            <a:r>
              <a:rPr lang="en-GB" dirty="0" err="1"/>
              <a:t>Gensim</a:t>
            </a:r>
            <a:r>
              <a:rPr lang="en-GB" dirty="0"/>
              <a:t>, </a:t>
            </a:r>
            <a:r>
              <a:rPr lang="en-GB" dirty="0" err="1"/>
              <a:t>Keras</a:t>
            </a:r>
            <a:r>
              <a:rPr lang="en-GB" dirty="0"/>
              <a:t>, 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18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A10-E7A6-4819-97C5-7D7F8C42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23" y="365127"/>
            <a:ext cx="7886700" cy="1325563"/>
          </a:xfrm>
        </p:spPr>
        <p:txBody>
          <a:bodyPr/>
          <a:lstStyle/>
          <a:p>
            <a:r>
              <a:rPr lang="en-GB" b="1" dirty="0">
                <a:solidFill>
                  <a:srgbClr val="6695EC"/>
                </a:solidFill>
              </a:rPr>
              <a:t>1.1.1. Word level tokenization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7ACB-4B7E-4019-B075-71EA90BD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FDD0-9F74-4AEF-B564-A5B9DCE34230}" type="slidenum">
              <a:rPr lang="en-GB" smtClean="0"/>
              <a:t>9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3E2A2B-A020-4E05-A653-CF9B06B9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23" y="1579854"/>
            <a:ext cx="10362622" cy="4710110"/>
          </a:xfrm>
        </p:spPr>
        <p:txBody>
          <a:bodyPr>
            <a:normAutofit/>
          </a:bodyPr>
          <a:lstStyle/>
          <a:p>
            <a:r>
              <a:rPr lang="en-GB" dirty="0"/>
              <a:t>Simply split by whitespace, keep punctuation and special signs</a:t>
            </a:r>
          </a:p>
          <a:p>
            <a:r>
              <a:rPr lang="en-GB" dirty="0"/>
              <a:t>What about compound words such as New York?</a:t>
            </a:r>
          </a:p>
          <a:p>
            <a:r>
              <a:rPr lang="en-GB" dirty="0"/>
              <a:t>Several python libraries: NLTK, </a:t>
            </a:r>
            <a:r>
              <a:rPr lang="en-GB" dirty="0" err="1"/>
              <a:t>SpaCy</a:t>
            </a:r>
            <a:r>
              <a:rPr lang="en-GB" dirty="0"/>
              <a:t>, </a:t>
            </a:r>
            <a:r>
              <a:rPr lang="en-GB" dirty="0" err="1"/>
              <a:t>Gensim</a:t>
            </a:r>
            <a:r>
              <a:rPr lang="en-GB" dirty="0"/>
              <a:t>, </a:t>
            </a:r>
            <a:r>
              <a:rPr lang="en-GB" dirty="0" err="1"/>
              <a:t>Keras</a:t>
            </a:r>
            <a:r>
              <a:rPr lang="en-GB" dirty="0"/>
              <a:t>, etc.</a:t>
            </a:r>
          </a:p>
          <a:p>
            <a:r>
              <a:rPr lang="en-GB" dirty="0"/>
              <a:t>Drawbacks:</a:t>
            </a:r>
          </a:p>
          <a:p>
            <a:pPr lvl="1"/>
            <a:r>
              <a:rPr lang="en-GB" dirty="0"/>
              <a:t>What to do with out of vocabulary words? Misspellings, foreign words?</a:t>
            </a:r>
          </a:p>
          <a:p>
            <a:pPr lvl="1"/>
            <a:r>
              <a:rPr lang="en-GB" dirty="0"/>
              <a:t>Huge vocabulary size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37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1186</TotalTime>
  <Words>1336</Words>
  <Application>Microsoft Office PowerPoint</Application>
  <PresentationFormat>Widescreen</PresentationFormat>
  <Paragraphs>218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LMRoman10-Regular</vt:lpstr>
      <vt:lpstr>Office Theme</vt:lpstr>
      <vt:lpstr>The effects of word segmentation quality on word alignments</vt:lpstr>
      <vt:lpstr>Plan</vt:lpstr>
      <vt:lpstr>Plan</vt:lpstr>
      <vt:lpstr>1. Literature review: tokenization</vt:lpstr>
      <vt:lpstr>1.1. Literature review: tokenization</vt:lpstr>
      <vt:lpstr>1.1. Literature review: tokenization</vt:lpstr>
      <vt:lpstr>1.1. Literature review: tokenization</vt:lpstr>
      <vt:lpstr>1.1.1. Word level tokenization</vt:lpstr>
      <vt:lpstr>1.1.1. Word level tokenization</vt:lpstr>
      <vt:lpstr>1.1.2. Character level tokenization</vt:lpstr>
      <vt:lpstr>1.1.2. Character level tokenization</vt:lpstr>
      <vt:lpstr>1.1.3. Subword level tokenization</vt:lpstr>
      <vt:lpstr>1.1.3. Subword level tokenization</vt:lpstr>
      <vt:lpstr>1.1.3. Subword level tokenization</vt:lpstr>
      <vt:lpstr>1.1.4. BPE</vt:lpstr>
      <vt:lpstr>1.1.4. BPE</vt:lpstr>
      <vt:lpstr>1.1.4. BPE - example</vt:lpstr>
      <vt:lpstr>1.1.4. BPE - example</vt:lpstr>
      <vt:lpstr>1.1.4. BPE - example</vt:lpstr>
      <vt:lpstr>1.1.4. BPE - example</vt:lpstr>
      <vt:lpstr>1.1.4. BPE - example</vt:lpstr>
      <vt:lpstr>1.1.5. BPE-dropout</vt:lpstr>
      <vt:lpstr>1.1.6. Subword algorithms comparison</vt:lpstr>
      <vt:lpstr>1.5. BPE-dropout</vt:lpstr>
      <vt:lpstr>1.1.6. Subword algorithms comparison</vt:lpstr>
      <vt:lpstr>1.1.6. Subword algorithms comparison</vt:lpstr>
      <vt:lpstr>1.1.6. Subword algorithms comparison</vt:lpstr>
      <vt:lpstr>Plan</vt:lpstr>
      <vt:lpstr>1.2.1. Translation – word alignments</vt:lpstr>
      <vt:lpstr>1.2.2. Word alignment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search and the Earth Mover’s Distance</dc:title>
  <dc:creator>Ane Berasategi</dc:creator>
  <cp:lastModifiedBy>Ane Berasategi</cp:lastModifiedBy>
  <cp:revision>381</cp:revision>
  <dcterms:created xsi:type="dcterms:W3CDTF">2018-11-28T17:02:46Z</dcterms:created>
  <dcterms:modified xsi:type="dcterms:W3CDTF">2020-08-19T15:21:02Z</dcterms:modified>
</cp:coreProperties>
</file>