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7"/>
  </p:notesMasterIdLst>
  <p:handoutMasterIdLst>
    <p:handoutMasterId r:id="rId38"/>
  </p:handoutMasterIdLst>
  <p:sldIdLst>
    <p:sldId id="402" r:id="rId3"/>
    <p:sldId id="493" r:id="rId4"/>
    <p:sldId id="508" r:id="rId5"/>
    <p:sldId id="467" r:id="rId6"/>
    <p:sldId id="468" r:id="rId7"/>
    <p:sldId id="543" r:id="rId8"/>
    <p:sldId id="544" r:id="rId9"/>
    <p:sldId id="545" r:id="rId10"/>
    <p:sldId id="546" r:id="rId11"/>
    <p:sldId id="547" r:id="rId12"/>
    <p:sldId id="564" r:id="rId13"/>
    <p:sldId id="565" r:id="rId14"/>
    <p:sldId id="550" r:id="rId15"/>
    <p:sldId id="551" r:id="rId16"/>
    <p:sldId id="566" r:id="rId17"/>
    <p:sldId id="553" r:id="rId18"/>
    <p:sldId id="554" r:id="rId19"/>
    <p:sldId id="567" r:id="rId20"/>
    <p:sldId id="473" r:id="rId21"/>
    <p:sldId id="474" r:id="rId22"/>
    <p:sldId id="556" r:id="rId23"/>
    <p:sldId id="557" r:id="rId24"/>
    <p:sldId id="558" r:id="rId25"/>
    <p:sldId id="569" r:id="rId26"/>
    <p:sldId id="560" r:id="rId27"/>
    <p:sldId id="568" r:id="rId28"/>
    <p:sldId id="570" r:id="rId29"/>
    <p:sldId id="563" r:id="rId30"/>
    <p:sldId id="349" r:id="rId31"/>
    <p:sldId id="528" r:id="rId32"/>
    <p:sldId id="492" r:id="rId33"/>
    <p:sldId id="571" r:id="rId34"/>
    <p:sldId id="405" r:id="rId35"/>
    <p:sldId id="400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Stacks" id="{434EBAE8-1691-433D-9596-8AE3E67F67B5}">
          <p14:sldIdLst>
            <p14:sldId id="467"/>
            <p14:sldId id="468"/>
            <p14:sldId id="543"/>
            <p14:sldId id="544"/>
            <p14:sldId id="545"/>
            <p14:sldId id="546"/>
            <p14:sldId id="547"/>
            <p14:sldId id="564"/>
            <p14:sldId id="565"/>
            <p14:sldId id="550"/>
            <p14:sldId id="551"/>
            <p14:sldId id="566"/>
            <p14:sldId id="553"/>
            <p14:sldId id="554"/>
            <p14:sldId id="567"/>
          </p14:sldIdLst>
        </p14:section>
        <p14:section name="Queues" id="{6F66BED0-FBED-470B-BAD5-ACFC36FA0673}">
          <p14:sldIdLst>
            <p14:sldId id="473"/>
            <p14:sldId id="474"/>
            <p14:sldId id="556"/>
            <p14:sldId id="557"/>
            <p14:sldId id="558"/>
            <p14:sldId id="569"/>
            <p14:sldId id="560"/>
            <p14:sldId id="568"/>
            <p14:sldId id="570"/>
            <p14:sldId id="563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571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83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1503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67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5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83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28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0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2.png"/><Relationship Id="rId10" Type="http://schemas.openxmlformats.org/officeDocument/2006/relationships/image" Target="../media/image3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hyperlink" Target="http://smartit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47.gif"/><Relationship Id="rId5" Type="http://schemas.openxmlformats.org/officeDocument/2006/relationships/image" Target="../media/image44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46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25/Stacks-and-Queues-Lab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7320" y="2286000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Reverse Strings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120901" y="1302305"/>
            <a:ext cx="777875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865812" y="3429000"/>
            <a:ext cx="2911472" cy="461665"/>
          </a:xfrm>
          <a:prstGeom prst="wedgeRoundRectCallout">
            <a:avLst>
              <a:gd name="adj1" fmla="val -57045"/>
              <a:gd name="adj2" fmla="val 553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is a property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7D686-1821-4D6E-BD76-0B602704264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Reverse Strings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23171" y="1302305"/>
            <a:ext cx="9574212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l-NL" sz="2800" b="1" noProof="1">
                <a:latin typeface="Consolas" pitchFamily="49" charset="0"/>
                <a:cs typeface="Consolas" pitchFamily="49" charset="0"/>
              </a:rPr>
              <a:t>string[] values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l-NL" sz="2800" b="1" noProof="1">
                <a:latin typeface="Consolas" pitchFamily="49" charset="0"/>
                <a:cs typeface="Consolas" pitchFamily="49" charset="0"/>
              </a:rPr>
              <a:t>         { "Advanced", "OOP", "OOP Advanced" };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Stack&lt;string&gt; stack = new Stack&lt;string&gt;(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D749139E-B0AD-4CEA-887C-028EFFDEA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2" y="4497592"/>
            <a:ext cx="4483748" cy="818240"/>
          </a:xfrm>
          <a:prstGeom prst="wedgeRoundRectCallout">
            <a:avLst>
              <a:gd name="adj1" fmla="val 54026"/>
              <a:gd name="adj2" fmla="val -514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Copies elements from the collection and retains their order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59612C0-0057-4D2D-A9E6-ED82B0E21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443" y="2343160"/>
            <a:ext cx="3517900" cy="806665"/>
          </a:xfrm>
          <a:prstGeom prst="wedgeRoundRectCallout">
            <a:avLst>
              <a:gd name="adj1" fmla="val -54243"/>
              <a:gd name="adj2" fmla="val -533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Specified initial capacity of internal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A63CF-1F34-4EB4-9918-81AAE8942B1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39591" y="1302305"/>
            <a:ext cx="730964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8242" y="2847611"/>
            <a:ext cx="2057400" cy="807733"/>
          </a:xfrm>
          <a:prstGeom prst="wedgeRoundRectCallout">
            <a:avLst>
              <a:gd name="adj1" fmla="val -68147"/>
              <a:gd name="adj2" fmla="val -32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Retains order of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333" y="3527186"/>
            <a:ext cx="3028479" cy="394405"/>
          </a:xfrm>
          <a:prstGeom prst="wedgeRoundRectCallout">
            <a:avLst>
              <a:gd name="adj1" fmla="val -61269"/>
              <a:gd name="adj2" fmla="val -73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all elements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105" y="4495800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Resize the internal array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663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Implement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 calculator</a:t>
            </a:r>
            <a:r>
              <a:rPr lang="en-US" dirty="0"/>
              <a:t> that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evaluate simple 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/>
              <a:t> (only addition and subtraction)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59752" y="2534209"/>
            <a:ext cx="43306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632363" y="2542389"/>
            <a:ext cx="71843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5772868" y="2655027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167692" y="3327686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69355" y="3321636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772868" y="3440908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4DD07-430A-4BE3-B884-61368D3EB76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692" y="4115113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1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355" y="4109063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5772868" y="4228335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692" y="4902540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0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355" y="4896490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5772868" y="5015762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238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11716" y="1219200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Stack&lt;string&gt;(values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stack.Count &gt;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first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operator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second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switch for operation (look 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0335C-A1C0-4DAB-945F-32EFEAC6411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4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664764" y="1219200"/>
            <a:ext cx="885929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5B6DF-BE96-41A9-A302-21B644E21E2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</a:t>
            </a:r>
            <a:r>
              <a:rPr lang="en-GB" dirty="0">
                <a:solidFill>
                  <a:schemeClr val="bg2"/>
                </a:solidFill>
              </a:rPr>
              <a:t>Decimal To Binary Converter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Create a converter which takes a </a:t>
            </a:r>
            <a:r>
              <a:rPr lang="en-US" b="1" dirty="0">
                <a:solidFill>
                  <a:schemeClr val="bg1"/>
                </a:solidFill>
              </a:rPr>
              <a:t>decimal number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converts it into a binary number</a:t>
            </a:r>
            <a:r>
              <a:rPr lang="en-US" dirty="0"/>
              <a:t> 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324040" y="2510852"/>
            <a:ext cx="69056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934082" y="2514625"/>
            <a:ext cx="11090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1010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237412" y="2615968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960799" y="2505923"/>
            <a:ext cx="114776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1024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046412" y="2505924"/>
            <a:ext cx="269291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10000000000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342652" y="2633897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BEC2D3-30BF-40A8-993D-ED5A41456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99" y="3474913"/>
            <a:ext cx="114776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1055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A8C67D-9E39-4121-8C42-DA45827DE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3474914"/>
            <a:ext cx="269291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‭10000011111‬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D9D705EA-9D0B-470F-94F6-90340EC43D0C}"/>
              </a:ext>
            </a:extLst>
          </p:cNvPr>
          <p:cNvSpPr/>
          <p:nvPr/>
        </p:nvSpPr>
        <p:spPr>
          <a:xfrm>
            <a:off x="2343306" y="3627957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D063A7-8536-4C23-8FC1-F260FEC5F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999" y="4443902"/>
            <a:ext cx="114776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1689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53CCC6-6437-452A-B00A-7679FE108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4443902"/>
            <a:ext cx="269291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‭11010011001‬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C875FAEB-49DA-4C63-A20E-B63795DCDB73}"/>
              </a:ext>
            </a:extLst>
          </p:cNvPr>
          <p:cNvSpPr/>
          <p:nvPr/>
        </p:nvSpPr>
        <p:spPr>
          <a:xfrm>
            <a:off x="2378656" y="45993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B24BB3-338C-4BB2-A6F1-8286D95F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040" y="3471140"/>
            <a:ext cx="69056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B862E5-28E1-4FCB-A44B-2619E6BDB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082" y="3474913"/>
            <a:ext cx="11090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1011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1" name="Right Arrow 34">
            <a:extLst>
              <a:ext uri="{FF2B5EF4-FFF2-40B4-BE49-F238E27FC236}">
                <a16:creationId xmlns:a16="http://schemas.microsoft.com/office/drawing/2014/main" id="{C47CE308-9413-4C9A-A159-BC728ECB5D7C}"/>
              </a:ext>
            </a:extLst>
          </p:cNvPr>
          <p:cNvSpPr/>
          <p:nvPr/>
        </p:nvSpPr>
        <p:spPr>
          <a:xfrm>
            <a:off x="7237412" y="3576256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482AD4-427B-499A-A20E-CEF3DE677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040" y="4431428"/>
            <a:ext cx="69056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1A39B1-5C55-455B-B4E7-544F52095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082" y="4435201"/>
            <a:ext cx="11090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1100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4" name="Right Arrow 34">
            <a:extLst>
              <a:ext uri="{FF2B5EF4-FFF2-40B4-BE49-F238E27FC236}">
                <a16:creationId xmlns:a16="http://schemas.microsoft.com/office/drawing/2014/main" id="{2705078E-DFE8-4E07-B9AE-C10E46BA8940}"/>
              </a:ext>
            </a:extLst>
          </p:cNvPr>
          <p:cNvSpPr/>
          <p:nvPr/>
        </p:nvSpPr>
        <p:spPr>
          <a:xfrm>
            <a:off x="7237412" y="4536544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46DC9-654F-440D-9BE5-4F04C997AC7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Decimal To Binary Converter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441187" y="1328800"/>
            <a:ext cx="9306449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decimalNumber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Check if number is zero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decimalNumber !=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stack.Push(decimalNumber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decimalNumber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stack.Count !=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58B6F-93E8-41D3-BB95-F57630F9588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/>
              <a:t>with brackets (</a:t>
            </a:r>
            <a:r>
              <a:rPr lang="en-US" sz="3600" b="1" dirty="0">
                <a:solidFill>
                  <a:schemeClr val="bg1"/>
                </a:solidFill>
              </a:rPr>
              <a:t>with nesting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Goal: </a:t>
            </a: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51BEE-5A20-481E-859F-19D3C55B57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295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2" y="4724400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3912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1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Queue&lt;T&gt;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Working with Queue</a:t>
            </a:r>
          </a:p>
        </p:txBody>
      </p:sp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US" sz="3600" dirty="0"/>
              <a:t>Stack&lt;T&gt; (LIFO – last in, first out) </a:t>
            </a:r>
          </a:p>
          <a:p>
            <a:pPr lvl="1"/>
            <a:r>
              <a:rPr lang="en-US" sz="3400" dirty="0"/>
              <a:t>Push(), Pop(),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</a:p>
          <a:p>
            <a:r>
              <a:rPr lang="en-US" sz="3600" dirty="0"/>
              <a:t>Queue&lt;T&gt; (FIFO – first in, first out) </a:t>
            </a:r>
          </a:p>
          <a:p>
            <a:pPr lvl="1"/>
            <a:r>
              <a:rPr lang="en-US" sz="3400" dirty="0"/>
              <a:t>Enqueue(), Dequeue(),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b="1" dirty="0"/>
              <a:t> provide the </a:t>
            </a:r>
            <a:r>
              <a:rPr lang="en-US" b="1" dirty="0">
                <a:solidFill>
                  <a:schemeClr val="bg1"/>
                </a:solidFill>
              </a:rPr>
              <a:t>following functionality</a:t>
            </a:r>
            <a:r>
              <a:rPr lang="en-US" b="1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b="1" dirty="0"/>
              <a:t>Adding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b="1" dirty="0"/>
              <a:t>Removing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b="1" dirty="0"/>
              <a:t>Getting the first element of the queue </a:t>
            </a:r>
            <a:br>
              <a:rPr lang="en-US" b="1" dirty="0"/>
            </a:br>
            <a:r>
              <a:rPr lang="en-US" b="1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4012" y="2556383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4012" y="5712774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4012" y="3691254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6688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6688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6688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Enqueue()</a:t>
            </a:r>
            <a:r>
              <a:rPr lang="en-US" sz="4000" dirty="0"/>
              <a:t> </a:t>
            </a: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– Adds an element to the front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4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Dequeue() – Returns and removes the first element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1843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Peek() – Returns the first element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6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nth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Upon removal </a:t>
            </a:r>
            <a:r>
              <a:rPr lang="en-US" sz="3400" dirty="0"/>
              <a:t>the potato is passed </a:t>
            </a:r>
            <a:r>
              <a:rPr lang="en-US" sz="34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</a:t>
            </a:r>
            <a:r>
              <a:rPr lang="en-GB"/>
              <a:t>Hot Potato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5EBFB-FF79-4DF8-AC11-CC0EB7F770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599173"/>
            <a:ext cx="381476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Mimi Pepi Toshko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840" y="4106182"/>
            <a:ext cx="332127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Pepi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Mimi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Last is Toshko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4763377" y="471844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703FE-D724-4B29-AA0E-37720A5823C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Hot Potato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17338" y="1295399"/>
            <a:ext cx="995414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913812" y="2744983"/>
            <a:ext cx="3200400" cy="1368034"/>
          </a:xfrm>
          <a:prstGeom prst="wedgeRoundRectCallout">
            <a:avLst>
              <a:gd name="adj1" fmla="val -36750"/>
              <a:gd name="adj2" fmla="val -58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A0227-6568-4673-B07A-D85E3DBCF00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Queue – </a:t>
            </a:r>
            <a:r>
              <a:rPr lang="en-GB" dirty="0"/>
              <a:t>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62875" y="1295399"/>
            <a:ext cx="7263074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2" y="2814690"/>
            <a:ext cx="1981200" cy="762000"/>
          </a:xfrm>
          <a:prstGeom prst="wedgeRoundRectCallout">
            <a:avLst>
              <a:gd name="adj1" fmla="val -64393"/>
              <a:gd name="adj2" fmla="val 3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Retains order of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546" y="3506801"/>
            <a:ext cx="1701757" cy="762000"/>
          </a:xfrm>
          <a:prstGeom prst="wedgeRoundRectCallout">
            <a:avLst>
              <a:gd name="adj1" fmla="val -74594"/>
              <a:gd name="adj2" fmla="val -2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all elements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2" y="4491364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Resize the internal array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22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green light </a:t>
            </a:r>
            <a:r>
              <a:rPr lang="en-US" sz="3200" dirty="0"/>
              <a:t>n cars </a:t>
            </a:r>
            <a:r>
              <a:rPr lang="en-US" sz="3200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crossroads</a:t>
            </a:r>
          </a:p>
          <a:p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66BD7-CCE3-4CA4-A489-923069E8C0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128" y="3304106"/>
            <a:ext cx="2009203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Hummer H2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Audi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green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Mercedes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354" y="4207045"/>
            <a:ext cx="590484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Hummer H2 passed!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Audi passed!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cars passed the crossroads.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3808412" y="4726426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09263-FB94-4F60-A52A-D0A8DAB7631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Traffic Jam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8238" y="1202704"/>
            <a:ext cx="1079234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E8A77-6F48-49E7-8C08-DE2D6F7D146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>
                <a:solidFill>
                  <a:schemeClr val="bg2"/>
                </a:solidFill>
              </a:rPr>
              <a:t> data structure</a:t>
            </a:r>
            <a:endParaRPr lang="en-GB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Working with </a:t>
            </a:r>
            <a:r>
              <a:rPr lang="en-GB" sz="3600" b="1" dirty="0">
                <a:solidFill>
                  <a:schemeClr val="bg1"/>
                </a:solidFill>
              </a:rPr>
              <a:t>built-in methods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Stack&lt;T&gt;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Working with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48" y="1219200"/>
            <a:ext cx="2908527" cy="290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2" y="1121143"/>
            <a:ext cx="9927138" cy="55405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Stacks provide the following functionality: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Pushing an element at the top of the stack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Popping element from the top of the stack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Getting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7812" y="3733800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1025" y="3733800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6012" y="3733800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19406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3596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3596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</a:t>
            </a:r>
            <a:r>
              <a:rPr lang="en-US" sz="38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800" b="1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800" b="1" kern="1200" dirty="0">
                <a:solidFill>
                  <a:schemeClr val="bg2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3206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3207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3208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 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2811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3208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4431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4409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last element</a:t>
            </a:r>
          </a:p>
        </p:txBody>
      </p:sp>
    </p:spTree>
    <p:extLst>
      <p:ext uri="{BB962C8B-B14F-4D97-AF65-F5344CB8AC3E}">
        <p14:creationId xmlns:p14="http://schemas.microsoft.com/office/powerpoint/2010/main" val="188836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Reverse Strings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0879" y="1150938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dirty="0"/>
              <a:t>Reverses it using a 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3812" y="3534056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2777" y="348964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89364" y="3653353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3812" y="4584627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7245" y="4584626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6086" y="4708917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7128F-D96E-49C5-BCB9-82BAECC2080B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https://judge.softuni.bg/Contests/925/Stacks-and-Queues-Lab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4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3152</TotalTime>
  <Words>1751</Words>
  <Application>Microsoft Office PowerPoint</Application>
  <PresentationFormat>Custom</PresentationFormat>
  <Paragraphs>384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Stacks and Queues</vt:lpstr>
      <vt:lpstr>Table of Contents</vt:lpstr>
      <vt:lpstr>Have a Question?</vt:lpstr>
      <vt:lpstr>PowerPoint Presentation</vt:lpstr>
      <vt:lpstr>Stack – Abstract Data Type</vt:lpstr>
      <vt:lpstr>Push() – Adds an element on top of the Stack</vt:lpstr>
      <vt:lpstr>Pop() – Returns and removes the last element</vt:lpstr>
      <vt:lpstr>PowerPoint Presentation</vt:lpstr>
      <vt:lpstr>Problem: Reverse Strings</vt:lpstr>
      <vt:lpstr>Solution: Reverse Strings</vt:lpstr>
      <vt:lpstr>Solution: Reverse Strings</vt:lpstr>
      <vt:lpstr>Stack – Utility Methods</vt:lpstr>
      <vt:lpstr>Problem: Simple Calculator</vt:lpstr>
      <vt:lpstr>Solution: Simple Calculator</vt:lpstr>
      <vt:lpstr>Solution: Simple Calculator</vt:lpstr>
      <vt:lpstr>Problem: Decimal To Binary Converter</vt:lpstr>
      <vt:lpstr>Solution: Decimal To Binary Converter</vt:lpstr>
      <vt:lpstr>Problem: Matching Brackets</vt:lpstr>
      <vt:lpstr>PowerPoint Presentation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Problem: Hot Potato</vt:lpstr>
      <vt:lpstr>Solution: Hot Potato</vt:lpstr>
      <vt:lpstr>Queue – Utility Methods</vt:lpstr>
      <vt:lpstr>Problem: Traffic Jam</vt:lpstr>
      <vt:lpstr>Solution: Traffic Jam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Stacks and Queues</dc:title>
  <dc:subject>C# Advanced – Practical Training Course @ SoftUni</dc:subject>
  <dc:creator>Software University Foundation</dc:creator>
  <cp:keywords># Advanced, C#, Advanced, Software University, SoftUni, programming, coding, software development, education, training, course</cp:keywords>
  <dc:description>C# Advanced Course @ SoftUni – https://softuni.bg/courses/csharp-advanced</dc:description>
  <cp:lastModifiedBy>Atanas Atanasov</cp:lastModifiedBy>
  <cp:revision>381</cp:revision>
  <dcterms:created xsi:type="dcterms:W3CDTF">2014-01-02T17:00:34Z</dcterms:created>
  <dcterms:modified xsi:type="dcterms:W3CDTF">2018-09-18T14:52:50Z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