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3"/>
  </p:notesMasterIdLst>
  <p:handoutMasterIdLst>
    <p:handoutMasterId r:id="rId64"/>
  </p:handoutMasterIdLst>
  <p:sldIdLst>
    <p:sldId id="1077" r:id="rId2"/>
    <p:sldId id="1078" r:id="rId3"/>
    <p:sldId id="1076" r:id="rId4"/>
    <p:sldId id="1020" r:id="rId5"/>
    <p:sldId id="1021" r:id="rId6"/>
    <p:sldId id="1022" r:id="rId7"/>
    <p:sldId id="1023" r:id="rId8"/>
    <p:sldId id="1024" r:id="rId9"/>
    <p:sldId id="1025" r:id="rId10"/>
    <p:sldId id="1026" r:id="rId11"/>
    <p:sldId id="1027" r:id="rId12"/>
    <p:sldId id="1028" r:id="rId13"/>
    <p:sldId id="1029" r:id="rId14"/>
    <p:sldId id="1030" r:id="rId15"/>
    <p:sldId id="1031" r:id="rId16"/>
    <p:sldId id="1032" r:id="rId17"/>
    <p:sldId id="1033" r:id="rId18"/>
    <p:sldId id="1034" r:id="rId19"/>
    <p:sldId id="1035" r:id="rId20"/>
    <p:sldId id="1036" r:id="rId21"/>
    <p:sldId id="1037" r:id="rId22"/>
    <p:sldId id="1038" r:id="rId23"/>
    <p:sldId id="1039" r:id="rId24"/>
    <p:sldId id="1040" r:id="rId25"/>
    <p:sldId id="1041" r:id="rId26"/>
    <p:sldId id="1042" r:id="rId27"/>
    <p:sldId id="1079" r:id="rId28"/>
    <p:sldId id="1044" r:id="rId29"/>
    <p:sldId id="1045" r:id="rId30"/>
    <p:sldId id="1046" r:id="rId31"/>
    <p:sldId id="1047" r:id="rId32"/>
    <p:sldId id="1048" r:id="rId33"/>
    <p:sldId id="1049" r:id="rId34"/>
    <p:sldId id="1050" r:id="rId35"/>
    <p:sldId id="1051" r:id="rId36"/>
    <p:sldId id="1052" r:id="rId37"/>
    <p:sldId id="1053" r:id="rId38"/>
    <p:sldId id="1054" r:id="rId39"/>
    <p:sldId id="1080" r:id="rId40"/>
    <p:sldId id="1056" r:id="rId41"/>
    <p:sldId id="1057" r:id="rId42"/>
    <p:sldId id="1058" r:id="rId43"/>
    <p:sldId id="1059" r:id="rId44"/>
    <p:sldId id="1060" r:id="rId45"/>
    <p:sldId id="1061" r:id="rId46"/>
    <p:sldId id="1062" r:id="rId47"/>
    <p:sldId id="1081" r:id="rId48"/>
    <p:sldId id="1082" r:id="rId49"/>
    <p:sldId id="1083" r:id="rId50"/>
    <p:sldId id="1066" r:id="rId51"/>
    <p:sldId id="1067" r:id="rId52"/>
    <p:sldId id="1068" r:id="rId53"/>
    <p:sldId id="1069" r:id="rId54"/>
    <p:sldId id="1070" r:id="rId55"/>
    <p:sldId id="1071" r:id="rId56"/>
    <p:sldId id="349" r:id="rId57"/>
    <p:sldId id="528" r:id="rId58"/>
    <p:sldId id="492" r:id="rId59"/>
    <p:sldId id="493" r:id="rId60"/>
    <p:sldId id="405" r:id="rId61"/>
    <p:sldId id="40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077"/>
            <p14:sldId id="1078"/>
            <p14:sldId id="1076"/>
          </p14:sldIdLst>
        </p14:section>
        <p14:section name="Unit Testing" id="{4C2182BE-4B88-4D56-9DB6-E01540733B09}">
          <p14:sldIdLst>
            <p14:sldId id="1020"/>
            <p14:sldId id="1021"/>
            <p14:sldId id="1022"/>
            <p14:sldId id="1023"/>
            <p14:sldId id="1024"/>
            <p14:sldId id="1025"/>
            <p14:sldId id="1026"/>
            <p14:sldId id="1027"/>
            <p14:sldId id="1028"/>
            <p14:sldId id="1029"/>
            <p14:sldId id="1030"/>
            <p14:sldId id="1031"/>
            <p14:sldId id="1032"/>
            <p14:sldId id="1033"/>
            <p14:sldId id="1034"/>
            <p14:sldId id="1035"/>
            <p14:sldId id="1036"/>
            <p14:sldId id="1037"/>
            <p14:sldId id="1038"/>
            <p14:sldId id="1039"/>
            <p14:sldId id="1040"/>
            <p14:sldId id="1041"/>
            <p14:sldId id="1042"/>
            <p14:sldId id="1079"/>
            <p14:sldId id="1044"/>
            <p14:sldId id="1045"/>
            <p14:sldId id="1046"/>
            <p14:sldId id="1047"/>
            <p14:sldId id="1048"/>
            <p14:sldId id="1049"/>
            <p14:sldId id="1050"/>
            <p14:sldId id="1051"/>
            <p14:sldId id="1052"/>
            <p14:sldId id="1053"/>
            <p14:sldId id="1054"/>
            <p14:sldId id="1080"/>
            <p14:sldId id="1056"/>
            <p14:sldId id="1057"/>
            <p14:sldId id="1058"/>
            <p14:sldId id="1059"/>
            <p14:sldId id="1060"/>
            <p14:sldId id="1061"/>
            <p14:sldId id="1062"/>
            <p14:sldId id="1081"/>
            <p14:sldId id="1082"/>
            <p14:sldId id="1083"/>
            <p14:sldId id="1066"/>
            <p14:sldId id="1067"/>
            <p14:sldId id="1068"/>
            <p14:sldId id="1069"/>
            <p14:sldId id="1070"/>
            <p14:sldId id="1071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493"/>
            <p14:sldId id="405"/>
            <p14:sldId id="40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620" autoAdjust="0"/>
  </p:normalViewPr>
  <p:slideViewPr>
    <p:cSldViewPr snapToGrid="0" showGuides="1">
      <p:cViewPr varScale="1">
        <p:scale>
          <a:sx n="94" d="100"/>
          <a:sy n="94" d="100"/>
        </p:scale>
        <p:origin x="-91" y="-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2.12.2018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02-Dec-18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6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6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17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85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79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49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32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99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33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6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6663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3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Moq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Moq</a:t>
            </a:r>
            <a:r>
              <a:rPr lang="en-US" noProof="1"/>
              <a:t> (pronounced "Mock You") is an open-source mocking framework</a:t>
            </a:r>
          </a:p>
          <a:p>
            <a:pPr lvl="1"/>
            <a:r>
              <a:rPr lang="en-US" noProof="1"/>
              <a:t>Facilitates the mocking process by providing an API for creating fake objects (mocks)</a:t>
            </a:r>
          </a:p>
          <a:p>
            <a:pPr lvl="1"/>
            <a:r>
              <a:rPr lang="en-US" noProof="1"/>
              <a:t>No need to create fake classes for every possible test scenario</a:t>
            </a:r>
          </a:p>
          <a:p>
            <a:pPr lvl="1"/>
            <a:r>
              <a:rPr lang="en-US" noProof="1"/>
              <a:t>Can mock almost any type, not just interfaces</a:t>
            </a:r>
          </a:p>
          <a:p>
            <a:pPr lvl="2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noProof="1"/>
              <a:t>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53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17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42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09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07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1373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691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3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8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95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97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05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3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02-Dec-18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02-Dec-18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02-Dec-18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02-Dec-18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02-Dec-18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02-Dec-18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02-Dec-18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02-Dec-18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02-Dec-18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02-Dec-18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02-Dec-18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advanced-high-quality-cod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6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1.png"/><Relationship Id="rId10" Type="http://schemas.openxmlformats.org/officeDocument/2006/relationships/image" Target="../media/image6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2.jpe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6.gif"/><Relationship Id="rId5" Type="http://schemas.openxmlformats.org/officeDocument/2006/relationships/image" Target="../media/image73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7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3954672" y="2564143"/>
            <a:ext cx="4282656" cy="1729714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</a:t>
            </a:r>
            <a:r>
              <a:rPr lang="en-US" sz="3400" dirty="0" smtClean="0"/>
              <a:t>shows the </a:t>
            </a:r>
            <a:r>
              <a:rPr lang="en-US" sz="3400" dirty="0"/>
              <a:t>presence of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defects</a:t>
            </a:r>
          </a:p>
          <a:p>
            <a:pPr>
              <a:lnSpc>
                <a:spcPct val="100000"/>
              </a:lnSpc>
              <a:buSzPct val="90000"/>
            </a:pPr>
            <a:endParaRPr lang="en-US" sz="3400" dirty="0"/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these cases:</a:t>
            </a:r>
          </a:p>
          <a:p>
            <a:pPr lvl="2"/>
            <a:r>
              <a:rPr lang="en-US" sz="3200" dirty="0"/>
              <a:t>The system built is unusable</a:t>
            </a:r>
          </a:p>
          <a:p>
            <a:pPr lvl="2"/>
            <a:r>
              <a:rPr lang="en-US" sz="3200" dirty="0"/>
              <a:t>Does not fulfill the users’ needs and expectations</a:t>
            </a:r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Unit Testing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69408"/>
            <a:ext cx="10961783" cy="499819"/>
          </a:xfrm>
        </p:spPr>
        <p:txBody>
          <a:bodyPr/>
          <a:lstStyle/>
          <a:p>
            <a:r>
              <a:rPr lang="en-US" dirty="0"/>
              <a:t>Software Used to Test Software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6" y="1150460"/>
            <a:ext cx="2695826" cy="269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0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dirty="0"/>
              <a:t>Can’t </a:t>
            </a:r>
            <a:r>
              <a:rPr lang="en-US" b="1" dirty="0">
                <a:solidFill>
                  <a:schemeClr val="bg1"/>
                </a:solidFill>
              </a:rPr>
              <a:t>cover</a:t>
            </a:r>
            <a:r>
              <a:rPr lang="en-US" dirty="0"/>
              <a:t> all of the code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be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8317" y="3887035"/>
            <a:ext cx="763817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void TestSum()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this.Sum(1, 2) != 3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Exception("1 + 2 != 3")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159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/>
              <a:t> that: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200" dirty="0"/>
              <a:t>Reduces the </a:t>
            </a:r>
            <a:r>
              <a:rPr lang="en-US" sz="3200" b="1" dirty="0">
                <a:solidFill>
                  <a:schemeClr val="bg1"/>
                </a:solidFill>
              </a:rPr>
              <a:t>cost of 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Decreases</a:t>
            </a:r>
            <a:r>
              <a:rPr lang="en-US" sz="3200" dirty="0"/>
              <a:t> the number of </a:t>
            </a: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Bonus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Improves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Away from Manual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tests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61081" y="2541489"/>
            <a:ext cx="4244959" cy="3624339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11" name="Oval 10"/>
          <p:cNvSpPr/>
          <p:nvPr/>
        </p:nvSpPr>
        <p:spPr>
          <a:xfrm>
            <a:off x="3571625" y="3876773"/>
            <a:ext cx="2681027" cy="228905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10" name="Oval 9"/>
          <p:cNvSpPr/>
          <p:nvPr/>
        </p:nvSpPr>
        <p:spPr>
          <a:xfrm>
            <a:off x="2529004" y="4956391"/>
            <a:ext cx="1416538" cy="1209438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</a:p>
        </p:txBody>
      </p:sp>
    </p:spTree>
    <p:extLst>
      <p:ext uri="{BB962C8B-B14F-4D97-AF65-F5344CB8AC3E}">
        <p14:creationId xmlns:p14="http://schemas.microsoft.com/office/powerpoint/2010/main" val="22847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NUnit 3.0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18138"/>
            <a:ext cx="10961783" cy="499819"/>
          </a:xfrm>
        </p:spPr>
        <p:txBody>
          <a:bodyPr/>
          <a:lstStyle/>
          <a:p>
            <a:r>
              <a:rPr lang="en-US" dirty="0"/>
              <a:t>Setup and First Test</a:t>
            </a:r>
          </a:p>
          <a:p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92848BD-4AF0-4272-80CA-FAAE7F8B7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16834" r="50756" b="15826"/>
          <a:stretch/>
        </p:blipFill>
        <p:spPr>
          <a:xfrm>
            <a:off x="4199798" y="787051"/>
            <a:ext cx="3792404" cy="39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Initially ported from </a:t>
            </a:r>
            <a:r>
              <a:rPr lang="en-GB" b="1" dirty="0">
                <a:solidFill>
                  <a:schemeClr val="bg1"/>
                </a:solidFill>
              </a:rPr>
              <a:t>Junit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NUnit</a:t>
            </a:r>
            <a:r>
              <a:rPr lang="en-US" dirty="0"/>
              <a:t> version </a:t>
            </a:r>
            <a:r>
              <a:rPr lang="en-US" b="1" dirty="0">
                <a:solidFill>
                  <a:schemeClr val="bg1"/>
                </a:solidFill>
              </a:rPr>
              <a:t>3.0</a:t>
            </a:r>
            <a:r>
              <a:rPr lang="en-US" dirty="0"/>
              <a:t>, has been completely </a:t>
            </a:r>
            <a:r>
              <a:rPr lang="en-US" b="1" dirty="0">
                <a:solidFill>
                  <a:schemeClr val="bg1"/>
                </a:solidFill>
              </a:rPr>
              <a:t>rewritten</a:t>
            </a:r>
          </a:p>
          <a:p>
            <a:r>
              <a:rPr lang="en-US" dirty="0"/>
              <a:t>NUnit is an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software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Support</a:t>
            </a:r>
            <a:r>
              <a:rPr lang="en-US" dirty="0"/>
              <a:t> for a wide range of </a:t>
            </a:r>
            <a:r>
              <a:rPr lang="en-US" b="1" dirty="0">
                <a:solidFill>
                  <a:schemeClr val="bg1"/>
                </a:solidFill>
              </a:rPr>
              <a:t>.NET platforms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NUnit allows for </a:t>
            </a:r>
            <a:r>
              <a:rPr lang="en-US" b="1" dirty="0">
                <a:solidFill>
                  <a:schemeClr val="bg1"/>
                </a:solidFill>
              </a:rPr>
              <a:t>parameterized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Readable </a:t>
            </a:r>
            <a:r>
              <a:rPr lang="en-GB" dirty="0"/>
              <a:t>Assert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NUnit has </a:t>
            </a:r>
            <a:r>
              <a:rPr lang="en-US" b="1" dirty="0">
                <a:solidFill>
                  <a:schemeClr val="bg1"/>
                </a:solidFill>
              </a:rPr>
              <a:t>frequent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MS-Test has only one </a:t>
            </a:r>
            <a:br>
              <a:rPr lang="en-US" dirty="0"/>
            </a:br>
            <a:r>
              <a:rPr lang="en-US" dirty="0"/>
              <a:t>per VS version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message assertion </a:t>
            </a:r>
          </a:p>
          <a:p>
            <a:pPr lvl="1"/>
            <a:r>
              <a:rPr lang="en-US" dirty="0"/>
              <a:t>Can be done using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in NUnit</a:t>
            </a:r>
          </a:p>
          <a:p>
            <a:pPr lvl="1"/>
            <a:r>
              <a:rPr lang="en-US" dirty="0"/>
              <a:t>Must be done using </a:t>
            </a:r>
            <a:r>
              <a:rPr lang="en-US" b="1" dirty="0">
                <a:solidFill>
                  <a:schemeClr val="bg1"/>
                </a:solidFill>
              </a:rPr>
              <a:t>Try-Catch</a:t>
            </a:r>
            <a:r>
              <a:rPr lang="en-US" dirty="0"/>
              <a:t> in MS-Test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 vs MSTest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a console </a:t>
            </a:r>
            <a:r>
              <a:rPr lang="en-US" dirty="0"/>
              <a:t>application project</a:t>
            </a:r>
          </a:p>
          <a:p>
            <a:r>
              <a:rPr lang="en-US" dirty="0"/>
              <a:t>Add </a:t>
            </a:r>
            <a:r>
              <a:rPr lang="en-US" dirty="0" smtClean="0"/>
              <a:t>a BankAccount </a:t>
            </a:r>
            <a:r>
              <a:rPr lang="en-US" dirty="0"/>
              <a:t>class</a:t>
            </a:r>
          </a:p>
          <a:p>
            <a:r>
              <a:rPr lang="en-US" dirty="0"/>
              <a:t>Create </a:t>
            </a:r>
            <a:r>
              <a:rPr lang="en-US" dirty="0" smtClean="0"/>
              <a:t>a </a:t>
            </a:r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/>
              <a:t>Project</a:t>
            </a:r>
          </a:p>
          <a:p>
            <a:r>
              <a:rPr lang="en-US" dirty="0"/>
              <a:t>Test the BankAccount class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NUnit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9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Unit Testing?</a:t>
            </a:r>
          </a:p>
          <a:p>
            <a:r>
              <a:rPr lang="en-GB" dirty="0"/>
              <a:t>Unit Testing Basics</a:t>
            </a:r>
          </a:p>
          <a:p>
            <a:pPr lvl="1"/>
            <a:r>
              <a:rPr lang="en-GB" dirty="0"/>
              <a:t>3A Pattern</a:t>
            </a:r>
          </a:p>
          <a:p>
            <a:pPr lvl="1"/>
            <a:r>
              <a:rPr lang="en-GB" dirty="0"/>
              <a:t>Good Practices</a:t>
            </a:r>
          </a:p>
          <a:p>
            <a:r>
              <a:rPr lang="en-GB" dirty="0"/>
              <a:t>Unit Testing Frameworks – </a:t>
            </a:r>
            <a:r>
              <a:rPr lang="en-GB" dirty="0" err="1"/>
              <a:t>NUnit</a:t>
            </a:r>
            <a:endParaRPr lang="en-GB" dirty="0"/>
          </a:p>
          <a:p>
            <a:r>
              <a:rPr lang="en-GB" dirty="0"/>
              <a:t>Mocking and Mock Objects</a:t>
            </a:r>
          </a:p>
          <a:p>
            <a:endParaRPr lang="en-US" noProof="1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Create a class library (.Net Core) </a:t>
            </a:r>
          </a:p>
          <a:p>
            <a:pPr lvl="1"/>
            <a:r>
              <a:rPr lang="en-US" dirty="0"/>
              <a:t>Name it like the project you are testing, but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.Tests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dirty="0"/>
              <a:t>suffix</a:t>
            </a:r>
          </a:p>
          <a:p>
            <a:pPr lvl="1"/>
            <a:r>
              <a:rPr lang="en-US" dirty="0"/>
              <a:t>Right click on the project to open the </a:t>
            </a:r>
            <a:r>
              <a:rPr lang="en-US" b="1" dirty="0">
                <a:solidFill>
                  <a:schemeClr val="bg1"/>
                </a:solidFill>
              </a:rPr>
              <a:t>NuGet package manager</a:t>
            </a:r>
            <a:endParaRPr lang="en-US" dirty="0"/>
          </a:p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 </a:t>
            </a:r>
            <a:r>
              <a:rPr lang="en-US" b="1" dirty="0">
                <a:solidFill>
                  <a:schemeClr val="bg1"/>
                </a:solidFill>
              </a:rPr>
              <a:t>applicaton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Add </a:t>
            </a:r>
            <a:r>
              <a:rPr lang="en-US" dirty="0" smtClean="0"/>
              <a:t>a BankAccount </a:t>
            </a:r>
            <a:r>
              <a:rPr lang="en-US" dirty="0"/>
              <a:t>class for us to test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1D202A7-BC3F-48C0-963B-0455686979A4}"/>
              </a:ext>
            </a:extLst>
          </p:cNvPr>
          <p:cNvGrpSpPr/>
          <p:nvPr/>
        </p:nvGrpSpPr>
        <p:grpSpPr>
          <a:xfrm>
            <a:off x="1304278" y="4646208"/>
            <a:ext cx="3862526" cy="1610011"/>
            <a:chOff x="5015144" y="4850394"/>
            <a:chExt cx="3862526" cy="1610011"/>
          </a:xfrm>
        </p:grpSpPr>
        <p:sp>
          <p:nvSpPr>
            <p:cNvPr id="6" name="Text Placeholder 3">
              <a:extLst>
                <a:ext uri="{FF2B5EF4-FFF2-40B4-BE49-F238E27FC236}">
                  <a16:creationId xmlns="" xmlns:a16="http://schemas.microsoft.com/office/drawing/2014/main" id="{3916F9E7-18C8-44DC-9AC0-3481A213EBBF}"/>
                </a:ext>
              </a:extLst>
            </p:cNvPr>
            <p:cNvSpPr txBox="1">
              <a:spLocks/>
            </p:cNvSpPr>
            <p:nvPr/>
          </p:nvSpPr>
          <p:spPr>
            <a:xfrm>
              <a:off x="5015144" y="5499391"/>
              <a:ext cx="3862526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noProof="1"/>
                <a:t>+Amount : decimal</a:t>
              </a:r>
            </a:p>
            <a:p>
              <a:r>
                <a:rPr lang="en-US" noProof="1"/>
                <a:t>+BankAccount(decimal)</a:t>
              </a:r>
            </a:p>
          </p:txBody>
        </p:sp>
        <p:sp>
          <p:nvSpPr>
            <p:cNvPr id="7" name="Text Placeholder 3">
              <a:extLst>
                <a:ext uri="{FF2B5EF4-FFF2-40B4-BE49-F238E27FC236}">
                  <a16:creationId xmlns="" xmlns:a16="http://schemas.microsoft.com/office/drawing/2014/main" id="{D3C1CB86-60FF-4FA7-8910-BAC8A152D7C8}"/>
                </a:ext>
              </a:extLst>
            </p:cNvPr>
            <p:cNvSpPr txBox="1">
              <a:spLocks/>
            </p:cNvSpPr>
            <p:nvPr/>
          </p:nvSpPr>
          <p:spPr>
            <a:xfrm>
              <a:off x="5015144" y="4850394"/>
              <a:ext cx="3862526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sz="2800" dirty="0"/>
                <a:t>BankAccount</a:t>
              </a:r>
              <a:endParaRPr lang="en-GB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30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70000"/>
              </a:lnSpc>
            </a:pPr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</a:rPr>
              <a:t>NUnit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/>
          </a:p>
          <a:p>
            <a:pPr>
              <a:lnSpc>
                <a:spcPct val="70000"/>
              </a:lnSpc>
              <a:spcBef>
                <a:spcPts val="900"/>
              </a:spcBef>
            </a:pPr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</a:rPr>
              <a:t>NUnit3TestAdapter</a:t>
            </a: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r>
              <a:rPr lang="en-US" dirty="0"/>
              <a:t>Install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Microsoft.Net.Test.Sdk</a:t>
            </a: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r>
              <a:rPr lang="en-US" dirty="0"/>
              <a:t>Open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Explorer</a:t>
            </a:r>
            <a:r>
              <a:rPr lang="en-US" dirty="0"/>
              <a:t> (Ctrl + E, T or Test-&gt;Windows -&gt;TestExplorer)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50884EC-2465-41D2-A103-C7384655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4" y="1705120"/>
            <a:ext cx="5704606" cy="853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E580761-5374-4E20-A640-B93958EE1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4" y="4866553"/>
            <a:ext cx="5034716" cy="727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8A8A76F-8394-4293-BCAA-6E8F1D3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64" y="3335916"/>
            <a:ext cx="6781581" cy="7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0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your first test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</a:t>
            </a:r>
            <a:r>
              <a:rPr lang="en-GB" dirty="0"/>
              <a:t>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9199" y="1810151"/>
            <a:ext cx="10653602" cy="4331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[TestFixture]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public class BankAcountTests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  <a:effectLst/>
              </a:rPr>
              <a:t>  </a:t>
            </a:r>
            <a:r>
              <a:rPr lang="en-US" sz="2700" dirty="0">
                <a:solidFill>
                  <a:schemeClr val="bg1"/>
                </a:solidFill>
                <a:effectLst/>
              </a:rPr>
              <a:t>[Test]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public void AccountInitializeWithPositiveValue() {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    BankAccount account = new BankAccount(2000m);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  <a:effectLst/>
              </a:rPr>
              <a:t>    </a:t>
            </a:r>
            <a:r>
              <a:rPr lang="en-US" sz="2700" dirty="0">
                <a:solidFill>
                  <a:schemeClr val="bg1"/>
                </a:solidFill>
                <a:effectLst/>
              </a:rPr>
              <a:t>Assert.That</a:t>
            </a:r>
            <a:r>
              <a:rPr lang="en-US" sz="2700" dirty="0">
                <a:solidFill>
                  <a:schemeClr val="tx1"/>
                </a:solidFill>
                <a:effectLst/>
              </a:rPr>
              <a:t>(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account.Amount</a:t>
            </a:r>
            <a:r>
              <a:rPr lang="en-US" sz="2700" dirty="0">
                <a:solidFill>
                  <a:schemeClr val="tx1"/>
                </a:solidFill>
                <a:effectLst/>
              </a:rPr>
              <a:t>, </a:t>
            </a:r>
            <a:r>
              <a:rPr lang="en-US" sz="2700" dirty="0">
                <a:solidFill>
                  <a:schemeClr val="bg1"/>
                </a:solidFill>
                <a:effectLst/>
              </a:rPr>
              <a:t>Is</a:t>
            </a:r>
            <a:r>
              <a:rPr lang="en-US" sz="2700" dirty="0">
                <a:solidFill>
                  <a:schemeClr val="tx1"/>
                </a:solidFill>
                <a:effectLst/>
              </a:rPr>
              <a:t>.EqualTo(2000m));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591665" y="1554653"/>
            <a:ext cx="3655690" cy="760521"/>
          </a:xfrm>
          <a:prstGeom prst="wedgeRoundRectCallout">
            <a:avLst>
              <a:gd name="adj1" fmla="val -58716"/>
              <a:gd name="adj2" fmla="val 31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that marks a class that contains tests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06514" y="3198025"/>
            <a:ext cx="1925285" cy="461950"/>
          </a:xfrm>
          <a:prstGeom prst="wedgeRoundRectCallout">
            <a:avLst>
              <a:gd name="adj1" fmla="val -57146"/>
              <a:gd name="adj2" fmla="val 235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Method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236466" y="5277119"/>
            <a:ext cx="2566353" cy="769511"/>
          </a:xfrm>
          <a:prstGeom prst="wedgeRoundRectCallout">
            <a:avLst>
              <a:gd name="adj1" fmla="val -55738"/>
              <a:gd name="adj2" fmla="val -464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 class comes with NUnit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183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Organize and clarify </a:t>
            </a:r>
            <a:r>
              <a:rPr lang="en-US" dirty="0"/>
              <a:t>test code by breaking down a test case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dirty="0"/>
              <a:t>the following </a:t>
            </a:r>
            <a:r>
              <a:rPr lang="en-US" b="1" dirty="0">
                <a:solidFill>
                  <a:schemeClr val="bg1"/>
                </a:solidFill>
              </a:rPr>
              <a:t>functional sections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Arrange</a:t>
            </a:r>
            <a:r>
              <a:rPr lang="en-US" dirty="0"/>
              <a:t> section of a unit test initializes objects and sets the value of the data that is passed to the test case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Act</a:t>
            </a:r>
            <a:r>
              <a:rPr lang="en-US" dirty="0"/>
              <a:t> section invokes the test case with the arranged </a:t>
            </a:r>
            <a:br>
              <a:rPr lang="en-US" dirty="0"/>
            </a:br>
            <a:r>
              <a:rPr lang="en-US" dirty="0"/>
              <a:t>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/>
              <a:t> section verifies the test case behaves as expected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AAA Testing Pattern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00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3A Pattern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42977" y="1443841"/>
            <a:ext cx="950604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account.Deposit(50);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Assert.That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account.Balance,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.EqualTo(50)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315883" y="3619069"/>
            <a:ext cx="3380569" cy="761261"/>
          </a:xfrm>
          <a:prstGeom prst="wedgeRoundRectCallout">
            <a:avLst>
              <a:gd name="adj1" fmla="val -58936"/>
              <a:gd name="adj2" fmla="val -217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test should test a single behavior!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387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Load provided solution in Visual Studio</a:t>
            </a:r>
            <a:endParaRPr lang="bg-BG" dirty="0"/>
          </a:p>
          <a:p>
            <a:r>
              <a:rPr lang="en-US" dirty="0"/>
              <a:t>Add new test project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Tests</a:t>
            </a:r>
          </a:p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AxeTests</a:t>
            </a:r>
          </a:p>
          <a:p>
            <a:r>
              <a:rPr lang="en-US" dirty="0"/>
              <a:t>Create the following tests:</a:t>
            </a:r>
          </a:p>
          <a:p>
            <a:pPr lvl="1"/>
            <a:r>
              <a:rPr lang="en-US" dirty="0"/>
              <a:t>Test if weapon </a:t>
            </a:r>
            <a:r>
              <a:rPr lang="en-US" b="1" dirty="0">
                <a:solidFill>
                  <a:schemeClr val="bg1"/>
                </a:solidFill>
              </a:rPr>
              <a:t>loses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durability</a:t>
            </a:r>
            <a:r>
              <a:rPr lang="en-US" dirty="0"/>
              <a:t> after attack</a:t>
            </a:r>
          </a:p>
          <a:p>
            <a:pPr lvl="1"/>
            <a:r>
              <a:rPr lang="en-US" dirty="0"/>
              <a:t>Test attacking with a </a:t>
            </a:r>
            <a:r>
              <a:rPr lang="en-US" b="1" dirty="0">
                <a:solidFill>
                  <a:schemeClr val="bg1"/>
                </a:solidFill>
              </a:rPr>
              <a:t>broken weapon</a:t>
            </a:r>
          </a:p>
          <a:p>
            <a:pPr lvl="2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Axe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EFC4283-DEF2-4468-AE70-643E29A08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346" y="2036868"/>
            <a:ext cx="3158077" cy="27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4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74109" y="1221764"/>
            <a:ext cx="1024378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AxeLosesDurabilityAfterAttack()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Axe axe = new Axe(10, 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Assert.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(axe.DurabilityPoints,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EqualTo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(9));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713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342976" y="1221764"/>
            <a:ext cx="9506047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BrokenAxeCantAttack()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Axe axe = new Axe(1,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Assert.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(() =&gt; axe.Attack(dummy),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.InvalidOperationException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.With.Message.EqualTo(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"Axe is broken."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8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DummyTests</a:t>
            </a:r>
          </a:p>
          <a:p>
            <a:r>
              <a:rPr lang="en-US" dirty="0"/>
              <a:t>Create the following tests</a:t>
            </a:r>
          </a:p>
          <a:p>
            <a:pPr lvl="1"/>
            <a:r>
              <a:rPr lang="en-US" dirty="0"/>
              <a:t>Dummy </a:t>
            </a:r>
            <a:r>
              <a:rPr lang="en-US" b="1" dirty="0">
                <a:solidFill>
                  <a:schemeClr val="bg1"/>
                </a:solidFill>
              </a:rPr>
              <a:t>loses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health</a:t>
            </a:r>
            <a:r>
              <a:rPr lang="en-US" dirty="0"/>
              <a:t> if attacked</a:t>
            </a:r>
          </a:p>
          <a:p>
            <a:pPr lvl="1"/>
            <a:r>
              <a:rPr lang="en-US" dirty="0"/>
              <a:t>Dead Dummy </a:t>
            </a:r>
            <a:r>
              <a:rPr lang="en-US" b="1" dirty="0">
                <a:solidFill>
                  <a:schemeClr val="bg1"/>
                </a:solidFill>
              </a:rPr>
              <a:t>throws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  <a:r>
              <a:rPr lang="en-US" dirty="0"/>
              <a:t> if attacked</a:t>
            </a:r>
          </a:p>
          <a:p>
            <a:pPr lvl="1"/>
            <a:r>
              <a:rPr lang="en-US" sz="3000" dirty="0"/>
              <a:t>Dead Dummy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give</a:t>
            </a:r>
            <a:r>
              <a:rPr lang="en-US" dirty="0"/>
              <a:t> XP</a:t>
            </a:r>
          </a:p>
          <a:p>
            <a:pPr lvl="1"/>
            <a:r>
              <a:rPr lang="en-US" dirty="0"/>
              <a:t>Alive Dummy </a:t>
            </a:r>
            <a:r>
              <a:rPr lang="en-US" b="1" dirty="0">
                <a:solidFill>
                  <a:schemeClr val="bg1"/>
                </a:solidFill>
              </a:rPr>
              <a:t>can't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give</a:t>
            </a:r>
            <a:r>
              <a:rPr lang="en-US" dirty="0"/>
              <a:t> XP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69" y="1877430"/>
            <a:ext cx="3152406" cy="340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2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689717" y="1385684"/>
            <a:ext cx="8812566" cy="45797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DummyLosesHealthAfterAttack()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Dummy dummy = new Dummy(20, 10);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dummy.TakeAttack(5);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Assert.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(dummy.Health,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Is.EqualTo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(15));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Write the rest of the tests</a:t>
            </a:r>
          </a:p>
        </p:txBody>
      </p:sp>
    </p:spTree>
    <p:extLst>
      <p:ext uri="{BB962C8B-B14F-4D97-AF65-F5344CB8AC3E}">
        <p14:creationId xmlns:p14="http://schemas.microsoft.com/office/powerpoint/2010/main" val="2657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fund-csharp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8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Testing Best Practices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5109" y="6036123"/>
            <a:ext cx="10961783" cy="499819"/>
          </a:xfrm>
        </p:spPr>
        <p:txBody>
          <a:bodyPr/>
          <a:lstStyle/>
          <a:p>
            <a:r>
              <a:rPr lang="en-US" dirty="0"/>
              <a:t>How to Write Good Tests</a:t>
            </a:r>
          </a:p>
          <a:p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Condition</a:t>
            </a:r>
          </a:p>
          <a:p>
            <a:endParaRPr lang="en-GB" dirty="0"/>
          </a:p>
          <a:p>
            <a:r>
              <a:rPr lang="en-GB" dirty="0"/>
              <a:t>Comparison</a:t>
            </a:r>
          </a:p>
          <a:p>
            <a:endParaRPr lang="en-GB" dirty="0"/>
          </a:p>
          <a:p>
            <a:r>
              <a:rPr lang="en-GB" dirty="0"/>
              <a:t>Exception</a:t>
            </a:r>
          </a:p>
          <a:p>
            <a:endParaRPr lang="en-GB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43509" y="3341337"/>
            <a:ext cx="844488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Assert.That(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actual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, Is.EqualTo(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expected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3509" y="1876033"/>
            <a:ext cx="844488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Assert.That(bool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3508" y="4694691"/>
            <a:ext cx="844488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Assert.That(() =&gt; { code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Throws.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ExpectedException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181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String Assert</a:t>
            </a:r>
          </a:p>
          <a:p>
            <a:endParaRPr lang="en-GB" sz="2800" b="1" dirty="0"/>
          </a:p>
          <a:p>
            <a:endParaRPr lang="en-GB" sz="1400" b="1" dirty="0"/>
          </a:p>
          <a:p>
            <a:r>
              <a:rPr lang="en-GB" dirty="0"/>
              <a:t>Collection Assert</a:t>
            </a:r>
          </a:p>
          <a:p>
            <a:endParaRPr lang="en-GB" b="1" dirty="0"/>
          </a:p>
          <a:p>
            <a:endParaRPr lang="en-GB" sz="1200" b="1" dirty="0"/>
          </a:p>
          <a:p>
            <a:r>
              <a:rPr lang="en-GB" dirty="0"/>
              <a:t>File Assert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5801" y="1796844"/>
            <a:ext cx="1072637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actual,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.Contain(string expected));</a:t>
            </a:r>
            <a:endParaRPr lang="en-GB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3517488"/>
            <a:ext cx="946109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expected,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.Member(object actual));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5217417"/>
            <a:ext cx="946109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Assert.That(string filePath,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.Exist);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Assert.That(FileInfo file,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.Exist);</a:t>
            </a:r>
          </a:p>
        </p:txBody>
      </p:sp>
    </p:spTree>
    <p:extLst>
      <p:ext uri="{BB962C8B-B14F-4D97-AF65-F5344CB8AC3E}">
        <p14:creationId xmlns:p14="http://schemas.microsoft.com/office/powerpoint/2010/main" val="287531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Assertions can </a:t>
            </a:r>
            <a:r>
              <a:rPr lang="en-US" b="1" dirty="0">
                <a:solidFill>
                  <a:schemeClr val="bg1"/>
                </a:solidFill>
              </a:rPr>
              <a:t>show messages</a:t>
            </a:r>
          </a:p>
          <a:p>
            <a:pPr lvl="1"/>
            <a:r>
              <a:rPr lang="en-US" dirty="0"/>
              <a:t>Helps with </a:t>
            </a:r>
            <a:r>
              <a:rPr lang="en-US" b="1" dirty="0">
                <a:solidFill>
                  <a:schemeClr val="bg1"/>
                </a:solidFill>
              </a:rPr>
              <a:t>diagnostics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293" y="2559409"/>
            <a:ext cx="978034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Assert.That(axe.DurabilityPoints, Is.EqualTo(12),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"Axe Durability doesn't change after attack"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GB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019336" y="4183436"/>
            <a:ext cx="2828960" cy="1140542"/>
          </a:xfrm>
          <a:prstGeom prst="wedgeRoundRectCallout">
            <a:avLst>
              <a:gd name="adj1" fmla="val -62308"/>
              <a:gd name="adj2" fmla="val -278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failure messages help to find the problem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27" y="3726237"/>
            <a:ext cx="5332680" cy="1795838"/>
          </a:xfrm>
          <a:prstGeom prst="roundRect">
            <a:avLst>
              <a:gd name="adj" fmla="val 10240"/>
            </a:avLst>
          </a:prstGeom>
        </p:spPr>
      </p:pic>
    </p:spTree>
    <p:extLst>
      <p:ext uri="{BB962C8B-B14F-4D97-AF65-F5344CB8AC3E}">
        <p14:creationId xmlns:p14="http://schemas.microsoft.com/office/powerpoint/2010/main" val="217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Avoid using 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3251" y="1858296"/>
            <a:ext cx="10744199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const int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expectedAxeDurability = 10;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const int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axeAttack = 10;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void AxeLosesDurabilyAfterAttack()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Axe axe = new Axe(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expectedAxeDurability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axeAttack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var actualAxeDurability = axe.DurabilityPoints;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Assert.That(actualAxeDurability,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Is.EqualTo(expectedAxeDurability), "…");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930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 Repeat Yourself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23262" y="1326165"/>
            <a:ext cx="7145475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BankAccount account;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TestInit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this.account = new BankAccount();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TearDown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TestCleanUp() { …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444093" y="2183519"/>
            <a:ext cx="2365732" cy="803143"/>
          </a:xfrm>
          <a:prstGeom prst="wedgeRoundRectCallout">
            <a:avLst>
              <a:gd name="adj1" fmla="val -64480"/>
              <a:gd name="adj2" fmla="val 337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before each test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006523" y="4438836"/>
            <a:ext cx="2508183" cy="690166"/>
          </a:xfrm>
          <a:prstGeom prst="wedgeRoundRectCallout">
            <a:avLst>
              <a:gd name="adj1" fmla="val -61719"/>
              <a:gd name="adj2" fmla="val 326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after each test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58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names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7540" y="4627508"/>
            <a:ext cx="856473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DepositAddsMoneyToBalance()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DepositNegativeShouldNotAddMoney()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7540" y="3214458"/>
            <a:ext cx="856473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876" y="4788094"/>
            <a:ext cx="879156" cy="8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05874" y="3482042"/>
            <a:ext cx="665160" cy="6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Refactor the tests for </a:t>
            </a:r>
            <a:r>
              <a:rPr lang="en-US" b="1" dirty="0">
                <a:solidFill>
                  <a:schemeClr val="bg1"/>
                </a:solidFill>
              </a:rPr>
              <a:t>Axe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Dummy</a:t>
            </a:r>
            <a:r>
              <a:rPr lang="en-US" dirty="0"/>
              <a:t> classes</a:t>
            </a:r>
          </a:p>
          <a:p>
            <a:r>
              <a:rPr lang="en-US" dirty="0"/>
              <a:t>Make sure that: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test methods are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</a:p>
          <a:p>
            <a:pPr lvl="1"/>
            <a:r>
              <a:rPr lang="en-US" dirty="0"/>
              <a:t>You use </a:t>
            </a: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assertions</a:t>
            </a:r>
            <a:r>
              <a:rPr lang="en-US" dirty="0"/>
              <a:t> (assert equals vs assert true)</a:t>
            </a:r>
          </a:p>
          <a:p>
            <a:pPr lvl="1"/>
            <a:r>
              <a:rPr lang="en-US" dirty="0"/>
              <a:t>You use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</a:p>
          <a:p>
            <a:pPr lvl="1"/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no magic numbers</a:t>
            </a:r>
          </a:p>
          <a:p>
            <a:pPr lvl="1"/>
            <a:r>
              <a:rPr lang="en-US" dirty="0"/>
              <a:t>There is no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duplication</a:t>
            </a:r>
            <a:r>
              <a:rPr lang="en-US" dirty="0"/>
              <a:t> (Don’t Repeat Yourself)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Refactor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9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Solution: Refactor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2952" y="1230971"/>
            <a:ext cx="9926096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const int AxeAttack = 2;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const int AxeDurability = 2;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const int DummyHealth = 20;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const int DummyXP = 20;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Axe axe;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Dummy dummy;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[SetUp]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TestInit()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this.axe = new Axe(AxeAttack, AxeDurability);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this.dummy = new Dummy(DummyHealth, DummyXP);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75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Solution: Refactor Tests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4471" y="1212338"/>
            <a:ext cx="10843057" cy="54107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AxeLosesDurabilyAfterAttack()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Assert.That(axe.DurabilityPoints, Is.EqualTo(1)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   "Axe Durability doesn't change after attack");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BrokenAxeCantAttack()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Assert.That(() =&gt; axe.Attack(dummy),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  Throws.InvalidOperationException.With.Message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  .EqualTo("Axe is broken."));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57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Seven Testing Principles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42" y="857793"/>
            <a:ext cx="3726543" cy="3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Dependencies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09" y="5932890"/>
            <a:ext cx="10961783" cy="499819"/>
          </a:xfrm>
        </p:spPr>
        <p:txBody>
          <a:bodyPr/>
          <a:lstStyle/>
          <a:p>
            <a:r>
              <a:rPr lang="en-US" dirty="0"/>
              <a:t>Isolating Behaviors</a:t>
            </a:r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63" y="1378547"/>
            <a:ext cx="3220916" cy="25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6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testing the following code: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2335" y="2426873"/>
            <a:ext cx="938423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Bank()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293930" y="3429000"/>
            <a:ext cx="2590800" cy="842377"/>
          </a:xfrm>
          <a:prstGeom prst="wedgeRoundRectCallout">
            <a:avLst>
              <a:gd name="adj1" fmla="val -56923"/>
              <a:gd name="adj2" fmla="val 419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AccountManager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903885" y="2103140"/>
            <a:ext cx="2362200" cy="756810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Concrete Implementation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751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1295400" y="3200400"/>
            <a:ext cx="3962400" cy="1550102"/>
          </a:xfrm>
          <a:prstGeom prst="roundRect">
            <a:avLst>
              <a:gd name="adj" fmla="val 696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Bank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852899" y="3912778"/>
            <a:ext cx="3053874" cy="575826"/>
          </a:xfrm>
          <a:prstGeom prst="roundRect">
            <a:avLst>
              <a:gd name="adj" fmla="val 696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AccountManager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5859878" y="3917007"/>
            <a:ext cx="633909" cy="37978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871168" y="2183590"/>
            <a:ext cx="1572148" cy="492556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025443" y="2503210"/>
            <a:ext cx="2708787" cy="593954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 inherits bugs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FE708B34-26A3-48BD-ADA1-D4C30AF4E1F0}"/>
              </a:ext>
            </a:extLst>
          </p:cNvPr>
          <p:cNvGrpSpPr/>
          <p:nvPr/>
        </p:nvGrpSpPr>
        <p:grpSpPr>
          <a:xfrm>
            <a:off x="6934202" y="2831580"/>
            <a:ext cx="4509114" cy="2550637"/>
            <a:chOff x="6546545" y="2814777"/>
            <a:chExt cx="4509114" cy="255063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6934202" y="4750502"/>
              <a:ext cx="3733800" cy="614912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6546545" y="2814777"/>
              <a:ext cx="4509114" cy="1069971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AccountManager</a:t>
              </a:r>
            </a:p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+Account 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GetAccount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69778" y="4020499"/>
              <a:ext cx="833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uses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="" xmlns:a16="http://schemas.microsoft.com/office/drawing/2014/main" id="{7F54C32C-0BBE-4B23-A266-860A3707735D}"/>
                </a:ext>
              </a:extLst>
            </p:cNvPr>
            <p:cNvSpPr/>
            <p:nvPr/>
          </p:nvSpPr>
          <p:spPr bwMode="auto">
            <a:xfrm>
              <a:off x="8632427" y="4019573"/>
              <a:ext cx="337351" cy="523220"/>
            </a:xfrm>
            <a:prstGeom prst="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4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Decouples classes and makes code testable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848" y="1806592"/>
            <a:ext cx="7967168" cy="44896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IAccountManager 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 Account { get; }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accountManager)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603967" y="5588236"/>
            <a:ext cx="2564110" cy="707983"/>
          </a:xfrm>
          <a:prstGeom prst="wedgeRoundRectCallout">
            <a:avLst>
              <a:gd name="adj1" fmla="val -54166"/>
              <a:gd name="adj2" fmla="val -511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Injecting dependencies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883562" y="3187776"/>
            <a:ext cx="3065755" cy="747251"/>
          </a:xfrm>
          <a:prstGeom prst="wedgeRoundRectCallout">
            <a:avLst>
              <a:gd name="adj1" fmla="val -56039"/>
              <a:gd name="adj2" fmla="val 421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Independent from Implementation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52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other words, to </a:t>
            </a:r>
            <a:r>
              <a:rPr lang="en-US" b="1" dirty="0">
                <a:solidFill>
                  <a:schemeClr val="bg1"/>
                </a:solidFill>
              </a:rPr>
              <a:t>fixate</a:t>
            </a:r>
            <a:r>
              <a:rPr lang="en-US" dirty="0"/>
              <a:t> all </a:t>
            </a:r>
            <a:r>
              <a:rPr lang="en-US" b="1" dirty="0">
                <a:solidFill>
                  <a:schemeClr val="bg1"/>
                </a:solidFill>
              </a:rPr>
              <a:t>moving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parts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Isolating Test Behavior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4164" y="1792996"/>
            <a:ext cx="10840496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void TestGetInfoById()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AccountManager manager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public Account Account(String id) { … }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Bank bank = new Bank(manager);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AccountInfo info = bank.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GetInfo(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id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TODOD: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Assert…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854142" y="4261282"/>
            <a:ext cx="2819994" cy="1198152"/>
          </a:xfrm>
          <a:prstGeom prst="wedgeRoundRectCallout">
            <a:avLst>
              <a:gd name="adj1" fmla="val -56315"/>
              <a:gd name="adj2" fmla="val -456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Fake interface implementation with fixed behavior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20022" y="2166151"/>
            <a:ext cx="1848592" cy="709684"/>
          </a:xfrm>
          <a:prstGeom prst="wedgeRoundRectCallout">
            <a:avLst>
              <a:gd name="adj1" fmla="val -57114"/>
              <a:gd name="adj2" fmla="val 45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class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022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if </a:t>
            </a:r>
            <a:r>
              <a:rPr lang="en-US" dirty="0" smtClean="0"/>
              <a:t>a hero </a:t>
            </a:r>
            <a:r>
              <a:rPr lang="en-US" b="1" dirty="0">
                <a:solidFill>
                  <a:schemeClr val="bg1"/>
                </a:solidFill>
              </a:rPr>
              <a:t>gains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XP</a:t>
            </a:r>
            <a:r>
              <a:rPr lang="en-US" dirty="0"/>
              <a:t> when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target </a:t>
            </a:r>
            <a:r>
              <a:rPr lang="en-US" b="1" dirty="0">
                <a:solidFill>
                  <a:schemeClr val="bg1"/>
                </a:solidFill>
              </a:rPr>
              <a:t>dies</a:t>
            </a:r>
          </a:p>
          <a:p>
            <a:r>
              <a:rPr lang="en-US" dirty="0"/>
              <a:t>You need to: </a:t>
            </a:r>
          </a:p>
          <a:p>
            <a:pPr lvl="1"/>
            <a:r>
              <a:rPr lang="en-US" dirty="0"/>
              <a:t>Make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Hero</a:t>
            </a:r>
            <a:r>
              <a:rPr lang="en-US" dirty="0" smtClean="0"/>
              <a:t> </a:t>
            </a:r>
            <a:r>
              <a:rPr lang="en-US"/>
              <a:t>class </a:t>
            </a:r>
            <a:r>
              <a:rPr lang="en-US" b="1" smtClean="0">
                <a:solidFill>
                  <a:schemeClr val="bg1"/>
                </a:solidFill>
              </a:rPr>
              <a:t>testable</a:t>
            </a:r>
            <a:endParaRPr lang="en-US" dirty="0" smtClean="0"/>
          </a:p>
          <a:p>
            <a:pPr lvl="1"/>
            <a:r>
              <a:rPr lang="en-US" dirty="0" smtClean="0"/>
              <a:t>Introduce </a:t>
            </a:r>
            <a:r>
              <a:rPr lang="en-US" b="1" dirty="0" smtClean="0">
                <a:solidFill>
                  <a:schemeClr val="bg1"/>
                </a:solidFill>
              </a:rPr>
              <a:t>Interfaces</a:t>
            </a:r>
            <a:r>
              <a:rPr lang="en-US" dirty="0" smtClean="0"/>
              <a:t> for Axe and Dummy</a:t>
            </a:r>
          </a:p>
          <a:p>
            <a:pPr lvl="2"/>
            <a:r>
              <a:rPr lang="en-US" dirty="0" smtClean="0"/>
              <a:t>Interface </a:t>
            </a:r>
            <a:r>
              <a:rPr lang="en-US" noProof="1"/>
              <a:t>IWeapon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Interface </a:t>
            </a:r>
            <a:r>
              <a:rPr lang="en-US" noProof="1"/>
              <a:t>ITarget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a test </a:t>
            </a:r>
            <a:r>
              <a:rPr lang="en-US" dirty="0"/>
              <a:t>using a </a:t>
            </a:r>
            <a:r>
              <a:rPr lang="en-US" b="1" dirty="0">
                <a:solidFill>
                  <a:schemeClr val="bg1"/>
                </a:solidFill>
              </a:rPr>
              <a:t>fake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Weapon</a:t>
            </a:r>
            <a:r>
              <a:rPr lang="en-US" dirty="0"/>
              <a:t> and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fake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Dummy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Fake Axe and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02828" y="3851640"/>
            <a:ext cx="7386343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ITarget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void TakeAttack(int attackPoints);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int Health { get;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int GiveExperience();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bool IsDead();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02828" y="1217251"/>
            <a:ext cx="7386343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IWeapon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void Attack(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target);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int AttackPoints { get;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int DurabilityPoints { get;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19200" y="3997222"/>
            <a:ext cx="97536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class Axe :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IWeapon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public void attack(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ITarget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target) { …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1217251"/>
            <a:ext cx="9753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 smtClean="0">
                <a:latin typeface="Consolas" pitchFamily="49" charset="0"/>
                <a:cs typeface="Consolas" pitchFamily="49" charset="0"/>
              </a:rPr>
              <a:t>Hero(string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name,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IWeapon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this.experience = 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this.weapon = weapon;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="" xmlns:a16="http://schemas.microsoft.com/office/drawing/2014/main" id="{215FCD29-EA80-4162-9579-9763DE9C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433" y="1827737"/>
            <a:ext cx="2819994" cy="1198152"/>
          </a:xfrm>
          <a:prstGeom prst="wedgeRoundRectCallout">
            <a:avLst>
              <a:gd name="adj1" fmla="val -56315"/>
              <a:gd name="adj2" fmla="val -456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Injection through the constructor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88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36955" y="1217251"/>
            <a:ext cx="971809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FakeTarget 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ITarget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TakeAttack(int attackPoints) { …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 Health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GiveExperience()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return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bool IsDead()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Health &lt;= 0;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FakeWeapon</a:t>
            </a:r>
          </a:p>
        </p:txBody>
      </p:sp>
    </p:spTree>
    <p:extLst>
      <p:ext uri="{BB962C8B-B14F-4D97-AF65-F5344CB8AC3E}">
        <p14:creationId xmlns:p14="http://schemas.microsoft.com/office/powerpoint/2010/main" val="1340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7309" y="1217251"/>
            <a:ext cx="11126066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private const string HeroName = "Pesho";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void HeroGainsExperienceAfterAttackIfTargetDies()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ITarget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= new FakeTarget();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IWeapon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new FakeWeapon();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Hero hero = new Hero(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HeroName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hero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.attack(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 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9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contexts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1925" y="3912937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4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 readable, cumbersome and has too much boilerplate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5258" y="1929864"/>
            <a:ext cx="10840496" cy="40811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Database db = new BankDatabase()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Too many methods…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AccountManager manager = new AccountManager(db);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551016" y="3429000"/>
            <a:ext cx="2667000" cy="990600"/>
          </a:xfrm>
          <a:prstGeom prst="wedgeRoundRectCallout">
            <a:avLst>
              <a:gd name="adj1" fmla="val -65669"/>
              <a:gd name="adj2" fmla="val -167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suitable for big interfaces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835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of real objects</a:t>
            </a:r>
          </a:p>
          <a:p>
            <a:pPr lvl="1"/>
            <a:r>
              <a:rPr lang="en-US" dirty="0"/>
              <a:t>The object supplies non-deterministic results  -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 lvl="1"/>
            <a:r>
              <a:rPr lang="en-US" dirty="0"/>
              <a:t>It has </a:t>
            </a:r>
            <a:r>
              <a:rPr lang="en-US" dirty="0" smtClean="0"/>
              <a:t>states, </a:t>
            </a:r>
            <a:r>
              <a:rPr lang="en-US" dirty="0"/>
              <a:t>that are difficult to create or reproduce -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pPr lvl="1"/>
            <a:r>
              <a:rPr lang="en-US" dirty="0"/>
              <a:t>It is slow -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/>
            <a:r>
              <a:rPr lang="en-US" dirty="0"/>
              <a:t>It does not yet exist or may change behavior</a:t>
            </a:r>
          </a:p>
          <a:p>
            <a:pPr lvl="1"/>
            <a:r>
              <a:rPr lang="en-US" dirty="0"/>
              <a:t>It would have to include information and methods exclusively </a:t>
            </a:r>
            <a:br>
              <a:rPr lang="en-US" dirty="0"/>
            </a:br>
            <a:r>
              <a:rPr lang="en-US" dirty="0"/>
              <a:t>for testing purposes (and not for its actual task)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7027" y="1196125"/>
            <a:ext cx="11818096" cy="5201066"/>
          </a:xfrm>
        </p:spPr>
        <p:txBody>
          <a:bodyPr/>
          <a:lstStyle/>
          <a:p>
            <a:r>
              <a:rPr lang="en-US" noProof="1"/>
              <a:t>Moq</a:t>
            </a:r>
            <a:r>
              <a:rPr lang="en-US" dirty="0"/>
              <a:t> provides us with an easy way of </a:t>
            </a:r>
            <a:r>
              <a:rPr lang="en-US" b="1" dirty="0">
                <a:solidFill>
                  <a:schemeClr val="bg1"/>
                </a:solidFill>
              </a:rPr>
              <a:t>creating mock objects</a:t>
            </a:r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Strongly typed </a:t>
            </a:r>
          </a:p>
          <a:p>
            <a:pPr lvl="1"/>
            <a:r>
              <a:rPr lang="en-US" dirty="0"/>
              <a:t>Minimalistic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Moq Library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77812" y="3941934"/>
            <a:ext cx="983637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Mock&lt;IContainer&gt;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mockContainer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Mock&lt;IContainer&gt;()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Mock&lt;ICustomerView&gt;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mockView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Mock&lt;ICustomerView&gt;()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137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9982" y="1313419"/>
            <a:ext cx="1083203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fakeTarget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p.TakeAttack(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IsAny&lt;int&gt;()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Callback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(() =&gt; hero.Weapon.DurabilityPoints -=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.Setup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p.Health)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.Returns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(0);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1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Moq</a:t>
            </a:r>
            <a:r>
              <a:rPr lang="en-US" dirty="0"/>
              <a:t> in the project </a:t>
            </a:r>
          </a:p>
          <a:p>
            <a:r>
              <a:rPr lang="en-US" dirty="0"/>
              <a:t>Mock fakes from previous problem</a:t>
            </a:r>
          </a:p>
          <a:p>
            <a:r>
              <a:rPr lang="en-US" dirty="0"/>
              <a:t>Test if </a:t>
            </a:r>
            <a:r>
              <a:rPr lang="en-US" dirty="0" smtClean="0"/>
              <a:t>a hero </a:t>
            </a:r>
            <a:r>
              <a:rPr lang="en-US" b="1" dirty="0">
                <a:solidFill>
                  <a:schemeClr val="bg1"/>
                </a:solidFill>
              </a:rPr>
              <a:t>gains XP</a:t>
            </a:r>
            <a:r>
              <a:rPr lang="en-US" dirty="0"/>
              <a:t> when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target </a:t>
            </a:r>
            <a:r>
              <a:rPr lang="en-US" b="1" dirty="0">
                <a:solidFill>
                  <a:schemeClr val="bg1"/>
                </a:solidFill>
              </a:rPr>
              <a:t>dies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1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22879" y="1322948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HeroGainsExperienceAfterAttackIfTargetDies()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fakeTarget = new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 =&gt; p.Health).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 =&gt; p.GiveExperience()).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(20);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 =&gt; p.IsDead()).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(true);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Mock&lt;IWeapon&gt;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fakeWeapon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Mock&lt;IWeapon&gt;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Hero hero = new Hero("Pesho", fakeWeapon.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hero.Attack(fakeTarget.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Assert.That(hero.Experience, Is.EqualTo(20));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67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Unit Testing </a:t>
            </a:r>
            <a:r>
              <a:rPr lang="en-GB" sz="3600" dirty="0">
                <a:solidFill>
                  <a:schemeClr val="bg2"/>
                </a:solidFill>
              </a:rPr>
              <a:t>helps us build solid code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Structure</a:t>
            </a:r>
            <a:r>
              <a:rPr lang="en-GB" sz="3600" dirty="0">
                <a:solidFill>
                  <a:schemeClr val="bg2"/>
                </a:solidFill>
              </a:rPr>
              <a:t> your unit tests – </a:t>
            </a:r>
            <a:r>
              <a:rPr lang="en-GB" sz="3600" b="1" dirty="0">
                <a:solidFill>
                  <a:schemeClr val="bg1"/>
                </a:solidFill>
              </a:rPr>
              <a:t>3A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Use different </a:t>
            </a:r>
            <a:r>
              <a:rPr lang="en-GB" sz="3600" b="1" dirty="0">
                <a:solidFill>
                  <a:schemeClr val="bg1"/>
                </a:solidFill>
              </a:rPr>
              <a:t>assertions</a:t>
            </a:r>
            <a:r>
              <a:rPr lang="en-GB" sz="3600" dirty="0">
                <a:solidFill>
                  <a:schemeClr val="bg2"/>
                </a:solidFill>
              </a:rPr>
              <a:t> depending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on the situation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2"/>
                </a:solidFill>
              </a:rPr>
              <a:t>Dependency Injection: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Makes your classes </a:t>
            </a:r>
            <a:r>
              <a:rPr lang="en-GB" sz="3400" b="1" dirty="0">
                <a:solidFill>
                  <a:schemeClr val="bg1"/>
                </a:solidFill>
              </a:rPr>
              <a:t>testable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Looses coupling </a:t>
            </a:r>
            <a:r>
              <a:rPr lang="en-GB" sz="3400" dirty="0">
                <a:solidFill>
                  <a:schemeClr val="bg2"/>
                </a:solidFill>
              </a:rPr>
              <a:t>and improves design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Mock objects to </a:t>
            </a:r>
            <a:r>
              <a:rPr lang="en-GB" sz="3600" b="1" dirty="0">
                <a:solidFill>
                  <a:schemeClr val="bg1"/>
                </a:solidFill>
              </a:rPr>
              <a:t>isolate tested behaviour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Exhaustive testing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combinations of inputs and preconditions are usually almost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chemeClr val="bg1"/>
                </a:solidFill>
              </a:rPr>
              <a:t>infinite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everything is not feasible</a:t>
            </a:r>
          </a:p>
          <a:p>
            <a:pPr lvl="2"/>
            <a:r>
              <a:rPr lang="en-US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Risk analysis and priorities should be used to focus testing </a:t>
            </a:r>
            <a:br>
              <a:rPr lang="en-US" dirty="0"/>
            </a:br>
            <a:r>
              <a:rPr lang="en-US" dirty="0"/>
              <a:t>efforts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possible </a:t>
            </a:r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8110" y="3993118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6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effort shall be focused </a:t>
            </a:r>
            <a:r>
              <a:rPr lang="en-US" b="1" dirty="0">
                <a:solidFill>
                  <a:schemeClr val="bg1"/>
                </a:solidFill>
              </a:rPr>
              <a:t>proportionally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modules usually </a:t>
            </a:r>
            <a:r>
              <a:rPr lang="en-US" dirty="0" smtClean="0"/>
              <a:t>contain </a:t>
            </a:r>
            <a:r>
              <a:rPr lang="en-US" b="1" dirty="0">
                <a:solidFill>
                  <a:schemeClr val="bg1"/>
                </a:solidFill>
              </a:rPr>
              <a:t>most of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defects </a:t>
            </a:r>
            <a:r>
              <a:rPr lang="en-US" dirty="0"/>
              <a:t>discovered</a:t>
            </a:r>
          </a:p>
          <a:p>
            <a:pPr lvl="2"/>
            <a:r>
              <a:rPr lang="en-US" dirty="0"/>
              <a:t>Responsible for most of the operational failures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their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13017</TotalTime>
  <Words>2580</Words>
  <Application>Microsoft Office PowerPoint</Application>
  <PresentationFormat>Custom</PresentationFormat>
  <Paragraphs>684</Paragraphs>
  <Slides>61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1_SoftUni3_1</vt:lpstr>
      <vt:lpstr>Unit Testing</vt:lpstr>
      <vt:lpstr>Table of Contents</vt:lpstr>
      <vt:lpstr>Questions</vt:lpstr>
      <vt:lpstr>PowerPoint Presentation</vt:lpstr>
      <vt:lpstr>Seven Testing Principles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PowerPoint Presentation</vt:lpstr>
      <vt:lpstr>Manual Testing</vt:lpstr>
      <vt:lpstr>Moving Away from Manual Testing</vt:lpstr>
      <vt:lpstr>Automated Testing</vt:lpstr>
      <vt:lpstr>PowerPoint Presentation</vt:lpstr>
      <vt:lpstr>NUnit</vt:lpstr>
      <vt:lpstr>Nunit vs MSTest</vt:lpstr>
      <vt:lpstr>Problem: NUnit Test</vt:lpstr>
      <vt:lpstr>Solution: NUnit Test(2)</vt:lpstr>
      <vt:lpstr>Solution: NUnit Test(2)</vt:lpstr>
      <vt:lpstr>Solution: NUnit Test (3)</vt:lpstr>
      <vt:lpstr>What is AAA Testing Pattern</vt:lpstr>
      <vt:lpstr>3A Pattern</vt:lpstr>
      <vt:lpstr>Problem: Test Axe</vt:lpstr>
      <vt:lpstr>Solution: Test Axe</vt:lpstr>
      <vt:lpstr>Solution: Test Axe  (2)</vt:lpstr>
      <vt:lpstr>Problem: Test Dummy</vt:lpstr>
      <vt:lpstr>Solution: Test Dummy</vt:lpstr>
      <vt:lpstr>PowerPoint Presentation</vt:lpstr>
      <vt:lpstr>Asserts</vt:lpstr>
      <vt:lpstr>Asserts (2)</vt:lpstr>
      <vt:lpstr>Assertion Messages</vt:lpstr>
      <vt:lpstr>Magic Numbers</vt:lpstr>
      <vt:lpstr>Don't Repeat Yourself</vt:lpstr>
      <vt:lpstr>Naming Test Methods</vt:lpstr>
      <vt:lpstr>Problem: Refactor Tests</vt:lpstr>
      <vt:lpstr>Solution: Refactor Tests</vt:lpstr>
      <vt:lpstr>Solution: Refactor Tests (2)</vt:lpstr>
      <vt:lpstr>PowerPoint Presentation</vt:lpstr>
      <vt:lpstr>Coupling and Testing</vt:lpstr>
      <vt:lpstr>Coupling and Testing (2)</vt:lpstr>
      <vt:lpstr>Dependency Injection</vt:lpstr>
      <vt:lpstr>Goal: Isolating Test Behavior</vt:lpstr>
      <vt:lpstr>Problem: Fake Axe and Dummy</vt:lpstr>
      <vt:lpstr>Solution: Fake Axe and Dummy</vt:lpstr>
      <vt:lpstr>Solution: Fake Axe and Dummy (2)</vt:lpstr>
      <vt:lpstr>Solution: Fake Axe and Dummy (3)</vt:lpstr>
      <vt:lpstr>Solution: Fake Axe and Dummy (4)</vt:lpstr>
      <vt:lpstr>Fake Implementations</vt:lpstr>
      <vt:lpstr>Mocking</vt:lpstr>
      <vt:lpstr>Moq Library</vt:lpstr>
      <vt:lpstr>Mocking Example</vt:lpstr>
      <vt:lpstr>Problem: Mocking</vt:lpstr>
      <vt:lpstr>Solution: Mocking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Advanced - Unit-Testing</dc:title>
  <dc:subject>C# OOP Advanced – Practical Training Course @ SoftUni</dc:subject>
  <dc:creator>Alen Paunov</dc:creator>
  <cp:keywords>C# OOP Advanced, C#, OOP, Software University, SoftUni, programming, coding, software development, education, training, course</cp:keywords>
  <dc:description>C# OOP Advanced Course @ SoftUni – https://softuni.bg/courses/csharp-oop-
advanced</dc:description>
  <cp:lastModifiedBy>Stoyan</cp:lastModifiedBy>
  <cp:revision>466</cp:revision>
  <dcterms:created xsi:type="dcterms:W3CDTF">2018-05-23T13:08:44Z</dcterms:created>
  <dcterms:modified xsi:type="dcterms:W3CDTF">2018-12-02T16:43:20Z</dcterms:modified>
  <cp:category>programming, education, software engineering, software development</cp:category>
</cp:coreProperties>
</file>