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938" r:id="rId2"/>
    <p:sldId id="939" r:id="rId3"/>
    <p:sldId id="940" r:id="rId4"/>
    <p:sldId id="915" r:id="rId5"/>
    <p:sldId id="916" r:id="rId6"/>
    <p:sldId id="917" r:id="rId7"/>
    <p:sldId id="918" r:id="rId8"/>
    <p:sldId id="919" r:id="rId9"/>
    <p:sldId id="920" r:id="rId10"/>
    <p:sldId id="921" r:id="rId11"/>
    <p:sldId id="922" r:id="rId12"/>
    <p:sldId id="923" r:id="rId13"/>
    <p:sldId id="924" r:id="rId14"/>
    <p:sldId id="941" r:id="rId15"/>
    <p:sldId id="942" r:id="rId16"/>
    <p:sldId id="943" r:id="rId17"/>
    <p:sldId id="927" r:id="rId18"/>
    <p:sldId id="928" r:id="rId19"/>
    <p:sldId id="929" r:id="rId20"/>
    <p:sldId id="930" r:id="rId21"/>
    <p:sldId id="932" r:id="rId22"/>
    <p:sldId id="933" r:id="rId23"/>
    <p:sldId id="934" r:id="rId24"/>
    <p:sldId id="935" r:id="rId25"/>
    <p:sldId id="936" r:id="rId26"/>
    <p:sldId id="937" r:id="rId27"/>
    <p:sldId id="944" r:id="rId28"/>
    <p:sldId id="908" r:id="rId29"/>
    <p:sldId id="528" r:id="rId30"/>
    <p:sldId id="492" r:id="rId31"/>
    <p:sldId id="909" r:id="rId32"/>
    <p:sldId id="910" r:id="rId33"/>
    <p:sldId id="91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938"/>
            <p14:sldId id="939"/>
            <p14:sldId id="940"/>
          </p14:sldIdLst>
        </p14:section>
        <p14:section name="Iterators" id="{4C2182BE-4B88-4D56-9DB6-E01540733B09}">
          <p14:sldIdLst>
            <p14:sldId id="915"/>
            <p14:sldId id="916"/>
            <p14:sldId id="917"/>
            <p14:sldId id="918"/>
            <p14:sldId id="919"/>
            <p14:sldId id="920"/>
            <p14:sldId id="921"/>
            <p14:sldId id="922"/>
            <p14:sldId id="923"/>
            <p14:sldId id="924"/>
            <p14:sldId id="941"/>
            <p14:sldId id="942"/>
            <p14:sldId id="943"/>
          </p14:sldIdLst>
        </p14:section>
        <p14:section name="Comparators" id="{9AB44FE5-FFDA-424B-A8B8-87C10BD2192E}">
          <p14:sldIdLst>
            <p14:sldId id="927"/>
            <p14:sldId id="928"/>
            <p14:sldId id="929"/>
            <p14:sldId id="930"/>
            <p14:sldId id="932"/>
            <p14:sldId id="933"/>
            <p14:sldId id="934"/>
            <p14:sldId id="935"/>
            <p14:sldId id="936"/>
            <p14:sldId id="937"/>
            <p14:sldId id="944"/>
          </p14:sldIdLst>
        </p14:section>
        <p14:section name="Conclusion" id="{10E03AB1-9AA8-4E86-9A64-D741901E50A2}">
          <p14:sldIdLst>
            <p14:sldId id="908"/>
            <p14:sldId id="528"/>
            <p14:sldId id="492"/>
            <p14:sldId id="909"/>
            <p14:sldId id="910"/>
            <p14:sldId id="91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2D2D77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5" autoAdjust="0"/>
    <p:restoredTop sz="79565" autoAdjust="0"/>
  </p:normalViewPr>
  <p:slideViewPr>
    <p:cSldViewPr snapToGrid="0" showGuides="1">
      <p:cViewPr varScale="1">
        <p:scale>
          <a:sx n="70" d="100"/>
          <a:sy n="70" d="100"/>
        </p:scale>
        <p:origin x="-1018" y="-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21.11.2018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21-Nov-18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50.png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84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3424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516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39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6938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106363"/>
            <a:ext cx="6096000" cy="3429000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534601"/>
            <a:ext cx="6096000" cy="521339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0999" y="4572000"/>
            <a:ext cx="6096001" cy="1205308"/>
            <a:chOff x="1713308" y="2659062"/>
            <a:chExt cx="8444047" cy="1496216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>
              <a:off x="3398482" y="3048000"/>
              <a:ext cx="6758873" cy="1107278"/>
            </a:xfrm>
            <a:prstGeom prst="cloudCallout">
              <a:avLst>
                <a:gd name="adj1" fmla="val -54852"/>
                <a:gd name="adj2" fmla="val -61472"/>
              </a:avLst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5000"/>
                </a:lnSpc>
                <a:defRPr/>
              </a:pP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"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Relevant" to what?</a:t>
              </a:r>
            </a:p>
          </p:txBody>
        </p:sp>
        <p:pic>
          <p:nvPicPr>
            <p:cNvPr id="10" name="Picture 4" descr="C:\Trash\questionman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3308" y="2659062"/>
              <a:ext cx="1117310" cy="149621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04970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2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CompareTo</a:t>
            </a:r>
            <a:r>
              <a:rPr lang="en-US" dirty="0"/>
              <a:t>(T)</a:t>
            </a:r>
            <a:r>
              <a:rPr lang="en-US" baseline="0" dirty="0"/>
              <a:t> method returns:</a:t>
            </a:r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if the passed object is bigger than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</a:t>
            </a:r>
            <a:r>
              <a:rPr lang="en-US" dirty="0"/>
              <a:t> – if the passed object is equal to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if the passed object is smaller than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85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93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848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758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4284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290714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1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1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21-Nov-18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799" r:id="rId16"/>
    <p:sldLayoutId id="2147483800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oop-advanced-high-quality-cod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6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64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5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9.png"/><Relationship Id="rId10" Type="http://schemas.openxmlformats.org/officeDocument/2006/relationships/image" Target="../media/image63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1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70.jpe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74.gif"/><Relationship Id="rId5" Type="http://schemas.openxmlformats.org/officeDocument/2006/relationships/image" Target="../media/image71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73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Calibri"/>
                <a:cs typeface="Calibri"/>
                <a:sym typeface="Calibri"/>
              </a:rPr>
              <a:t>Iterators and Comparators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grpSp>
        <p:nvGrpSpPr>
          <p:cNvPr id="7" name="Group 6"/>
          <p:cNvGrpSpPr/>
          <p:nvPr/>
        </p:nvGrpSpPr>
        <p:grpSpPr>
          <a:xfrm>
            <a:off x="4009171" y="1137511"/>
            <a:ext cx="4089800" cy="3855403"/>
            <a:chOff x="3152828" y="849520"/>
            <a:chExt cx="4280678" cy="428067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1CF3D35C-0B86-4D51-9E32-EF7DC3078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2828" y="849520"/>
              <a:ext cx="4280678" cy="428067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1825B1C9-6D7F-4FC9-B40D-66A09A3C2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1321" y="2141937"/>
              <a:ext cx="1501149" cy="1501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628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Takes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arguments</a:t>
            </a:r>
          </a:p>
          <a:p>
            <a:r>
              <a:rPr lang="en-US" dirty="0"/>
              <a:t>Only one </a:t>
            </a:r>
            <a:r>
              <a:rPr lang="en-US" b="1" dirty="0">
                <a:solidFill>
                  <a:schemeClr val="bg1"/>
                </a:solidFill>
              </a:rPr>
              <a:t>params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keyword is allowed in a method declaration</a:t>
            </a:r>
          </a:p>
          <a:p>
            <a:r>
              <a:rPr lang="en-US" dirty="0"/>
              <a:t>Should always be last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1BC0DD6-7F4C-46E1-BB09-C6CEDE21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Params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D81B795-82BE-498B-8B49-41556B07EA5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77B22EF9-84CF-4221-9AFF-C04EBC8D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047" y="3269229"/>
            <a:ext cx="1035473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PrintNames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("Pesho", "Stamat", "Jivko", "Stavri"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800" b="1" noProof="1">
                <a:latin typeface="Consolas" pitchFamily="49" charset="0"/>
              </a:rPr>
              <a:t>PrintNames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params string[]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names)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	foreach(var name in names)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	   Console.WriteLine(name);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359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a class </a:t>
            </a:r>
            <a:r>
              <a:rPr lang="en-GB" b="1" dirty="0">
                <a:solidFill>
                  <a:schemeClr val="bg1"/>
                </a:solidFill>
              </a:rPr>
              <a:t>Library</a:t>
            </a:r>
            <a:r>
              <a:rPr lang="en-GB" dirty="0"/>
              <a:t> which should store a collection of books </a:t>
            </a:r>
            <a:br>
              <a:rPr lang="en-GB" dirty="0"/>
            </a:br>
            <a:r>
              <a:rPr lang="en-GB" dirty="0"/>
              <a:t>and </a:t>
            </a:r>
            <a:r>
              <a:rPr lang="en-US" dirty="0"/>
              <a:t>implement the </a:t>
            </a:r>
            <a:r>
              <a:rPr lang="en-GB" b="1" dirty="0">
                <a:solidFill>
                  <a:schemeClr val="bg1"/>
                </a:solidFill>
              </a:rPr>
              <a:t>IEnumerable&lt;Book&gt;</a:t>
            </a:r>
            <a:r>
              <a:rPr lang="en-GB" b="1" dirty="0"/>
              <a:t> </a:t>
            </a:r>
            <a:r>
              <a:rPr lang="en-GB" dirty="0"/>
              <a:t>interface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2C072F7-FEF3-413A-B39F-5CBB4294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Library Iterator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96AA06D1-251E-4CA2-851D-961B34859C05}"/>
              </a:ext>
            </a:extLst>
          </p:cNvPr>
          <p:cNvGrpSpPr/>
          <p:nvPr/>
        </p:nvGrpSpPr>
        <p:grpSpPr>
          <a:xfrm>
            <a:off x="904602" y="2460515"/>
            <a:ext cx="4800600" cy="1936970"/>
            <a:chOff x="5226904" y="1466399"/>
            <a:chExt cx="3124200" cy="1936970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xmlns="" id="{CF8DB04B-6035-434B-86B1-183A4FA1C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1466399"/>
              <a:ext cx="3124200" cy="60960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Book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xmlns="" id="{C31E141B-AC43-426F-BFCF-98AB540DF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2090812"/>
              <a:ext cx="3124200" cy="13125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Title: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Year: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Authors: List&lt;string&gt;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043DB51E-40EB-4D33-AF75-40367F7498DA}"/>
              </a:ext>
            </a:extLst>
          </p:cNvPr>
          <p:cNvGrpSpPr/>
          <p:nvPr/>
        </p:nvGrpSpPr>
        <p:grpSpPr>
          <a:xfrm>
            <a:off x="6486800" y="2664663"/>
            <a:ext cx="4495800" cy="1528673"/>
            <a:chOff x="5226904" y="1466400"/>
            <a:chExt cx="3124200" cy="1528673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xmlns="" id="{C5A46C42-C95C-451E-A18D-457D86DEE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1466400"/>
              <a:ext cx="3124200" cy="919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&lt;&lt;IEnumarable&lt;Book&gt;&gt;&gt;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Library</a:t>
              </a:r>
              <a:endParaRPr lang="en-US" b="1" noProof="1">
                <a:latin typeface="Consolas" panose="020B0609020204030204" pitchFamily="49" charset="0"/>
              </a:endParaRPr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xmlns="" id="{15DC6CC2-B98D-401B-9CD6-F8771244D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2396471"/>
              <a:ext cx="3124200" cy="59860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 books: List&lt;Book&gt;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https://judge.softuni.bg/Contests/707/Iterators-and-Comparators-Lab</a:t>
            </a:r>
          </a:p>
        </p:txBody>
      </p:sp>
    </p:spTree>
    <p:extLst>
      <p:ext uri="{BB962C8B-B14F-4D97-AF65-F5344CB8AC3E}">
        <p14:creationId xmlns:p14="http://schemas.microsoft.com/office/powerpoint/2010/main" val="30172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Inside the Library class create nested class </a:t>
            </a:r>
            <a:r>
              <a:rPr lang="en-US" noProof="1"/>
              <a:t>LibraryIterator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which implements </a:t>
            </a:r>
            <a:r>
              <a:rPr lang="en-US" b="1" dirty="0">
                <a:solidFill>
                  <a:schemeClr val="bg1"/>
                </a:solidFill>
              </a:rPr>
              <a:t>IEnumerator&lt;Book&gt;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E6DE1D5-A9DF-4007-8532-39C49C8D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Library Iterator (2)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A03F805-7381-4A24-8D47-B890EAD02C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CC492E61-A2C1-4267-A3F5-8FF94DAEB331}"/>
              </a:ext>
            </a:extLst>
          </p:cNvPr>
          <p:cNvGrpSpPr/>
          <p:nvPr/>
        </p:nvGrpSpPr>
        <p:grpSpPr>
          <a:xfrm>
            <a:off x="1601416" y="2400017"/>
            <a:ext cx="4071415" cy="3705602"/>
            <a:chOff x="7770812" y="1876139"/>
            <a:chExt cx="3124200" cy="349310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3EB1A1F8-512F-45C5-A537-D74E821C2AED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2286000"/>
              <a:chOff x="5226904" y="1466400"/>
              <a:chExt cx="3124200" cy="2286000"/>
            </a:xfrm>
          </p:grpSpPr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xmlns="" id="{284351F8-10D9-44DB-9A98-ECC8982FC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&lt;&lt;IEnumerator&lt;Book&gt;&gt;&gt;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LibraryIterator</a:t>
                </a:r>
                <a:endParaRPr lang="en-US" sz="26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" name="Rectangle 4">
                <a:extLst>
                  <a:ext uri="{FF2B5EF4-FFF2-40B4-BE49-F238E27FC236}">
                    <a16:creationId xmlns:a16="http://schemas.microsoft.com/office/drawing/2014/main" xmlns="" id="{45DEBF26-97A0-4BE4-98DE-919777B28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396469"/>
                <a:ext cx="3124200" cy="135593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-currentIndex: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-books: List&lt;Book&gt;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+ Current: Book</a:t>
                </a:r>
              </a:p>
            </p:txBody>
          </p:sp>
        </p:grp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xmlns="" id="{7CC501D6-6195-4404-8C6F-193632947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4162139"/>
              <a:ext cx="3124200" cy="120710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anose="020B0609020204030204" pitchFamily="49" charset="0"/>
                </a:rPr>
                <a:t>+Reset():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anose="020B0609020204030204" pitchFamily="49" charset="0"/>
                </a:rPr>
                <a:t>+MoveNext(): bool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anose="020B0609020204030204" pitchFamily="49" charset="0"/>
                </a:rPr>
                <a:t>+Dispose():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6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https://judge.softuni.bg/Contests/707/Iterators-and-Comparators-Lab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4275CEA-5C90-474F-9A4A-207A4157E7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08" y="2613649"/>
            <a:ext cx="2856544" cy="333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9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Library Iterator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D00851B-DE89-43CB-8C6C-0B52AE123A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342" y="1224734"/>
            <a:ext cx="7557116" cy="47459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Book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public Book(string title,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 year, 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params string[] authors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this.Title = title;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this.Year = year;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this.Authors = authors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Title { get; private set;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Year { get; private set;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IReadOnlyList&lt;string&gt;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Authors </a:t>
            </a:r>
            <a:br>
              <a:rPr lang="en-US" sz="2400" b="1" dirty="0">
                <a:latin typeface="Consolas" pitchFamily="49" charset="0"/>
                <a:cs typeface="Consolas" pitchFamily="49" charset="0"/>
              </a:rPr>
            </a:br>
            <a:r>
              <a:rPr lang="en-US" sz="2400" b="1" dirty="0">
                <a:latin typeface="Consolas" pitchFamily="49" charset="0"/>
                <a:cs typeface="Consolas" pitchFamily="49" charset="0"/>
              </a:rPr>
              <a:t>    { get; private set;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https://judge.softuni.bg/Contests/707/Iterators-and-Comparators-Lab</a:t>
            </a:r>
          </a:p>
        </p:txBody>
      </p:sp>
    </p:spTree>
    <p:extLst>
      <p:ext uri="{BB962C8B-B14F-4D97-AF65-F5344CB8AC3E}">
        <p14:creationId xmlns:p14="http://schemas.microsoft.com/office/powerpoint/2010/main" val="115693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Library Iterator (2)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D00851B-DE89-43CB-8C6C-0B52AE123A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033" y="1224734"/>
            <a:ext cx="7947734" cy="47459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public class Library :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&lt;Book&gt;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private List&lt;Book&gt; books;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Library(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params Book[] books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this.books = new List&lt;Book&gt;(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    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IEnumerator&lt;Book&gt; GetEnumerator()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return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LibraryIterator(this.books)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IEnumerator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IEnumerable.GetEnumerator()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=&gt; this.GetEnumerator();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https://judge.softuni.bg/Contests/707/Iterators-and-Comparators-Lab</a:t>
            </a:r>
          </a:p>
        </p:txBody>
      </p:sp>
    </p:spTree>
    <p:extLst>
      <p:ext uri="{BB962C8B-B14F-4D97-AF65-F5344CB8AC3E}">
        <p14:creationId xmlns:p14="http://schemas.microsoft.com/office/powerpoint/2010/main" val="264688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Library Iterator (3)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D00851B-DE89-43CB-8C6C-0B52AE123A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309" y="1224734"/>
            <a:ext cx="9439182" cy="47459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class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LibraryIterator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IEnumerator&lt;Book&gt;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private readonly List&lt;Book&gt; books;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private int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currentIndex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LibraryIterator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IEnumerable&lt;Book&gt; books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this.Reset();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this.books = new List&lt;Book&gt;(books);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Dispose()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{}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bool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MoveNext()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=&gt; ++this.currentIndex &lt; this.books.Count;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Reset()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=&gt; this.currentIndex = -1;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Book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=&gt; this.books[this.currentIndex];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object IEnumerator.Current =&gt; this.Current;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https://judge.softuni.bg/Contests/707/Iterators-and-Comparators-Lab</a:t>
            </a:r>
          </a:p>
        </p:txBody>
      </p:sp>
    </p:spTree>
    <p:extLst>
      <p:ext uri="{BB962C8B-B14F-4D97-AF65-F5344CB8AC3E}">
        <p14:creationId xmlns:p14="http://schemas.microsoft.com/office/powerpoint/2010/main" val="79781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Comparators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109" y="5932887"/>
            <a:ext cx="10961783" cy="499819"/>
          </a:xfrm>
        </p:spPr>
        <p:txBody>
          <a:bodyPr/>
          <a:lstStyle/>
          <a:p>
            <a:r>
              <a:rPr lang="en-US" noProof="1"/>
              <a:t>IComparable&lt;T&gt; and IComparer</a:t>
            </a:r>
            <a:r>
              <a:rPr lang="en-US" dirty="0"/>
              <a:t>&lt;T&gt;</a:t>
            </a:r>
          </a:p>
          <a:p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5B65510-BF4A-4FC9-8E52-64EBFFDFE9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7603B0B-7782-4BB7-9A99-3E2465C16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514" y="1526958"/>
            <a:ext cx="2654972" cy="230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3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Reads out as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3200" b="1" dirty="0">
                <a:solidFill>
                  <a:schemeClr val="bg1"/>
                </a:solidFill>
              </a:rPr>
              <a:t>I am Comparable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"</a:t>
            </a:r>
          </a:p>
          <a:p>
            <a:r>
              <a:rPr lang="en-US" sz="3200" dirty="0"/>
              <a:t>Provides a method of </a:t>
            </a:r>
            <a:r>
              <a:rPr lang="en-US" sz="3200" b="1" dirty="0">
                <a:solidFill>
                  <a:schemeClr val="bg1"/>
                </a:solidFill>
              </a:rPr>
              <a:t>comparing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two objects </a:t>
            </a:r>
            <a:r>
              <a:rPr lang="en-US" sz="3200" dirty="0"/>
              <a:t>of a </a:t>
            </a:r>
            <a:br>
              <a:rPr lang="en-US" sz="3200" dirty="0"/>
            </a:br>
            <a:r>
              <a:rPr lang="en-US" sz="3200" dirty="0"/>
              <a:t>particular type –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CompareTo()</a:t>
            </a:r>
          </a:p>
          <a:p>
            <a:r>
              <a:rPr lang="en-US" sz="3200" dirty="0"/>
              <a:t>Sets a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default sort order </a:t>
            </a:r>
            <a:r>
              <a:rPr lang="en-US" sz="3200" dirty="0"/>
              <a:t>for the particular objects type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Affects</a:t>
            </a:r>
            <a:r>
              <a:rPr lang="en-US" sz="3200" dirty="0"/>
              <a:t> original class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IComparable&lt;T&gt;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6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CompareTo(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T) Method Returns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23" y="2685857"/>
            <a:ext cx="1917646" cy="19176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13" y="1528222"/>
            <a:ext cx="3167959" cy="31679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539" y="2195889"/>
            <a:ext cx="2407614" cy="2407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422" y="2201597"/>
            <a:ext cx="2422502" cy="24225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773" y="1419716"/>
            <a:ext cx="3100810" cy="31008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40889" y="5073281"/>
            <a:ext cx="1943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&lt;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67422" y="5073281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= 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91600" y="5073281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&gt; 0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061" y="2578165"/>
            <a:ext cx="1938242" cy="1938242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>
            <a:off x="4237539" y="1419717"/>
            <a:ext cx="44914" cy="46692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77200" y="1419717"/>
            <a:ext cx="0" cy="46692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62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Iterators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IEnumerable&lt;T&gt;</a:t>
            </a:r>
            <a:r>
              <a:rPr lang="en-US" noProof="1"/>
              <a:t> interface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yield</a:t>
            </a:r>
            <a:r>
              <a:rPr lang="en-US" noProof="1"/>
              <a:t> return</a:t>
            </a:r>
            <a:endParaRPr lang="bg-BG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params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1"/>
              <a:t>Comparators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IComparable&lt;T&gt; </a:t>
            </a:r>
            <a:r>
              <a:rPr lang="en-US" noProof="1"/>
              <a:t>interface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IComparer&lt;T&gt;</a:t>
            </a:r>
            <a:r>
              <a:rPr lang="en-US" noProof="1"/>
              <a:t> interface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</a:pPr>
            <a:endParaRPr lang="en-US" sz="3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05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IComparable</a:t>
            </a:r>
            <a:r>
              <a:rPr lang="en-US" dirty="0"/>
              <a:t>&lt;T&gt;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452860" y="1256937"/>
            <a:ext cx="8138200" cy="47208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Point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IComparable&lt;Point&gt;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public int X { get; set; 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public int Y { get; set; }</a:t>
            </a: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public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CompareTo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(Point otherPoint)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if (this.X != otherPoint.X)       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  return (this.X - otherPoint.X);</a:t>
            </a: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if (this.Y != otherPoint.Y)       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  return (this.Y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– otherPoint.Y);        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return 0;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46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Reads out 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</a:rPr>
              <a:t>I'm a comparer</a:t>
            </a:r>
            <a:r>
              <a:rPr lang="en-US" b="1" dirty="0"/>
              <a:t>"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I compare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</a:p>
          <a:p>
            <a:r>
              <a:rPr lang="en-US" dirty="0"/>
              <a:t>Provides a way to </a:t>
            </a:r>
            <a:r>
              <a:rPr lang="en-US" b="1" dirty="0">
                <a:solidFill>
                  <a:schemeClr val="bg1"/>
                </a:solidFill>
              </a:rPr>
              <a:t>customize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sort order </a:t>
            </a:r>
            <a:r>
              <a:rPr lang="en-US" dirty="0"/>
              <a:t>of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collection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Defines a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that a type implements to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compare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Doesn’t </a:t>
            </a:r>
            <a:r>
              <a:rPr lang="en-US" b="1" dirty="0">
                <a:solidFill>
                  <a:schemeClr val="bg1"/>
                </a:solidFill>
              </a:rPr>
              <a:t>affect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original class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F28D005-CEF6-4584-9F23-2AF2E97F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IComparer&lt;T&gt;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0FEDEB3-8DAD-4FC5-992B-CE00B9E74F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7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IComparer&lt;T&gt;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90404" y="2743200"/>
            <a:ext cx="11804695" cy="2286000"/>
            <a:chOff x="190415" y="3085450"/>
            <a:chExt cx="11804695" cy="1979757"/>
          </a:xfrm>
          <a:noFill/>
        </p:grpSpPr>
        <p:sp>
          <p:nvSpPr>
            <p:cNvPr id="23" name="Rectangle 22"/>
            <p:cNvSpPr/>
            <p:nvPr/>
          </p:nvSpPr>
          <p:spPr>
            <a:xfrm>
              <a:off x="190415" y="3085450"/>
              <a:ext cx="11804695" cy="1979757"/>
            </a:xfrm>
            <a:prstGeom prst="rect">
              <a:avLst/>
            </a:prstGeom>
            <a:grpFill/>
            <a:ln>
              <a:noFill/>
            </a:ln>
            <a:effectLst>
              <a:innerShdw blurRad="508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03104" y="3239199"/>
              <a:ext cx="10349108" cy="55974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3600" dirty="0">
                <a:latin typeface="Arial" panose="020B0604020202020204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030767" y="3073133"/>
            <a:ext cx="10349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26989" y="2904439"/>
            <a:ext cx="7636503" cy="25483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CatComparer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IComparer&lt;Cat&gt;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Compare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(Cat x, Cat y)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x.Name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CompareTo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(y.Name);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26989" y="5628943"/>
            <a:ext cx="7636503" cy="7940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IComparer&lt;Cat&gt; comparer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CatComparer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var catsByName = new SortedSet(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comparer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bg-BG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09C5B80-A1F2-41CE-94E2-59228E2D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185" y="1578695"/>
            <a:ext cx="3316383" cy="3330405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xmlns="" id="{E9D5B11E-DC27-4438-84F8-2F2ABB8DF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89" y="1304240"/>
            <a:ext cx="7636503" cy="14957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Cat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string Name { get; set;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391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Implement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IComparable&lt;Book&gt;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interface in the existing 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Book</a:t>
            </a:r>
            <a:endParaRPr lang="bg-BG" dirty="0"/>
          </a:p>
          <a:p>
            <a:pPr lvl="1"/>
            <a:r>
              <a:rPr lang="en-US" dirty="0"/>
              <a:t>First sort them in </a:t>
            </a:r>
            <a:r>
              <a:rPr lang="bg-BG" b="1" dirty="0">
                <a:solidFill>
                  <a:schemeClr val="bg1"/>
                </a:solidFill>
              </a:rPr>
              <a:t>ascending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chronological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order (by year)</a:t>
            </a:r>
          </a:p>
          <a:p>
            <a:pPr lvl="1"/>
            <a:r>
              <a:rPr lang="en-US" dirty="0"/>
              <a:t>If two books are published in 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year</a:t>
            </a:r>
            <a:r>
              <a:rPr lang="en-US" dirty="0"/>
              <a:t>, sort them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alphabetically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Override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ToString()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method in your Book class so it returns a string in the format: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latin typeface="Consolas" panose="020B0609020204030204" pitchFamily="49" charset="0"/>
              </a:rPr>
              <a:t>} - 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latin typeface="Consolas" panose="020B0609020204030204" pitchFamily="49" charset="0"/>
              </a:rPr>
              <a:t>}"</a:t>
            </a:r>
          </a:p>
          <a:p>
            <a:r>
              <a:rPr lang="en-US" dirty="0"/>
              <a:t>Change your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US" dirty="0"/>
              <a:t> class so that </a:t>
            </a:r>
            <a:r>
              <a:rPr lang="en-US" b="1" dirty="0">
                <a:solidFill>
                  <a:schemeClr val="bg1"/>
                </a:solidFill>
              </a:rPr>
              <a:t>it stores the books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correct</a:t>
            </a:r>
            <a:r>
              <a:rPr lang="en-US" dirty="0"/>
              <a:t> order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A9AC700-771B-4178-80DE-3582F8DF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Comparable 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https://judge.softuni.bg/Contests/707/Iterators-and-Comparators-Lab</a:t>
            </a:r>
          </a:p>
        </p:txBody>
      </p:sp>
    </p:spTree>
    <p:extLst>
      <p:ext uri="{BB962C8B-B14F-4D97-AF65-F5344CB8AC3E}">
        <p14:creationId xmlns:p14="http://schemas.microsoft.com/office/powerpoint/2010/main" val="229856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D46CECC-A3DC-43BB-A178-36CAF9B2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Comparable Book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FEE2FCE-3ADE-45AF-8453-9AAA05FE13A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04303FF6-EABA-44A1-832F-6DCADCA81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876" y="1360741"/>
            <a:ext cx="9506047" cy="4487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public class Book :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IComparable&lt;Book&gt;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  public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CompareTo(Book other)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this.Year.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CompareTo(other.Year)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 == 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result = this.Title.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CompareTo(other.Title)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https://judge.softuni.bg/Contests/707/Iterators-and-Comparators-Lab</a:t>
            </a:r>
          </a:p>
        </p:txBody>
      </p:sp>
    </p:spTree>
    <p:extLst>
      <p:ext uri="{BB962C8B-B14F-4D97-AF65-F5344CB8AC3E}">
        <p14:creationId xmlns:p14="http://schemas.microsoft.com/office/powerpoint/2010/main" val="164842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noProof="1"/>
              <a:t>class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BookComparator</a:t>
            </a:r>
            <a:r>
              <a:rPr lang="en-US" noProof="1"/>
              <a:t> which should implement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IComparer&lt;Book&gt;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noProof="1"/>
              <a:t>interface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BookComparator</a:t>
            </a:r>
            <a:r>
              <a:rPr lang="en-US" dirty="0"/>
              <a:t> must </a:t>
            </a:r>
            <a:r>
              <a:rPr lang="en-US" b="1" dirty="0">
                <a:solidFill>
                  <a:schemeClr val="bg1"/>
                </a:solidFill>
              </a:rPr>
              <a:t>compare two </a:t>
            </a:r>
            <a:r>
              <a:rPr lang="en-US" dirty="0"/>
              <a:t>books by:</a:t>
            </a:r>
          </a:p>
          <a:p>
            <a:pPr lvl="1"/>
            <a:r>
              <a:rPr lang="en-US" dirty="0"/>
              <a:t>Book title - </a:t>
            </a:r>
            <a:r>
              <a:rPr lang="en-US" b="1" dirty="0">
                <a:solidFill>
                  <a:schemeClr val="bg1"/>
                </a:solidFill>
              </a:rPr>
              <a:t>alphabetical order</a:t>
            </a:r>
          </a:p>
          <a:p>
            <a:pPr lvl="1"/>
            <a:r>
              <a:rPr lang="en-US" dirty="0"/>
              <a:t>Year of publishing a book -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from </a:t>
            </a:r>
            <a:r>
              <a:rPr lang="en-US" b="1" dirty="0">
                <a:solidFill>
                  <a:schemeClr val="bg1"/>
                </a:solidFill>
              </a:rPr>
              <a:t>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newest to the oldest</a:t>
            </a:r>
          </a:p>
          <a:p>
            <a:r>
              <a:rPr lang="en-US" dirty="0"/>
              <a:t>Modify your </a:t>
            </a:r>
            <a:r>
              <a:rPr lang="en-US" b="1" dirty="0">
                <a:solidFill>
                  <a:schemeClr val="bg1"/>
                </a:solidFill>
              </a:rPr>
              <a:t>Library</a:t>
            </a:r>
            <a:r>
              <a:rPr lang="en-US" dirty="0"/>
              <a:t> class once again to implement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the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new sorting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C5DB930-3F15-4D1C-B7D6-A202463E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Book Comparer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587BCED-02DD-46FF-8DC5-59BE1C25466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https://judge.softuni.bg/Contests/707/Iterators-and-Comparators-Lab</a:t>
            </a:r>
          </a:p>
        </p:txBody>
      </p:sp>
    </p:spTree>
    <p:extLst>
      <p:ext uri="{BB962C8B-B14F-4D97-AF65-F5344CB8AC3E}">
        <p14:creationId xmlns:p14="http://schemas.microsoft.com/office/powerpoint/2010/main" val="270326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83B3FCB-1024-4C04-9C59-58494C4F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Book Comparer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F07E16E-A358-4267-8931-89699E47D3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386FC3E8-7415-4EB8-9276-2BCFF71A1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857" y="1335534"/>
            <a:ext cx="8402286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public 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lass BookComparator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IComparer&lt;Book&gt;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Compare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 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 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x.Title.CompareTo(y.Title)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 == 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result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y.Year.CompareTo(x.Year)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https://judge.softuni.bg/Contests/707/Iterators-and-Comparators-Lab</a:t>
            </a:r>
          </a:p>
        </p:txBody>
      </p:sp>
    </p:spTree>
    <p:extLst>
      <p:ext uri="{BB962C8B-B14F-4D97-AF65-F5344CB8AC3E}">
        <p14:creationId xmlns:p14="http://schemas.microsoft.com/office/powerpoint/2010/main" val="208677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559724"/>
            <a:ext cx="6514315" cy="594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Iterators</a:t>
            </a: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IEnumerable&lt;T&gt;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interface</a:t>
            </a: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IEnumerator&lt;T&gt;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interface</a:t>
            </a: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yield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return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noProof="1">
                <a:solidFill>
                  <a:schemeClr val="bg2"/>
                </a:solidFill>
              </a:rPr>
              <a:t>Params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Comparators</a:t>
            </a: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IComparable&lt;T&gt;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interface</a:t>
            </a: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IComparer&lt;T&gt;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interface</a:t>
            </a:r>
          </a:p>
          <a:p>
            <a:pPr marL="457200" indent="-457200">
              <a:lnSpc>
                <a:spcPct val="95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2"/>
              </a:solidFill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4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33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https://softuni.bg/courses/csharp-oop-advanced</a:t>
            </a:r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fund-csharp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7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2903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9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96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Iterators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109" y="5954894"/>
            <a:ext cx="10961783" cy="499819"/>
          </a:xfrm>
        </p:spPr>
        <p:txBody>
          <a:bodyPr/>
          <a:lstStyle/>
          <a:p>
            <a:r>
              <a:rPr lang="en-US" noProof="1"/>
              <a:t>IEnumerable&lt;T&gt; and IEnumerator</a:t>
            </a:r>
            <a:r>
              <a:rPr lang="en-US" dirty="0"/>
              <a:t>&lt;T&gt;</a:t>
            </a:r>
          </a:p>
          <a:p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5B65510-BF4A-4FC9-8E52-64EBFFDFE9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57" y="1378856"/>
            <a:ext cx="2529114" cy="252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5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Root</a:t>
            </a:r>
            <a:r>
              <a:rPr lang="en-US" sz="3200" dirty="0"/>
              <a:t> interface of .NET, enables </a:t>
            </a:r>
            <a:r>
              <a:rPr lang="en-US" sz="3200" b="1" dirty="0">
                <a:solidFill>
                  <a:schemeClr val="bg1"/>
                </a:solidFill>
              </a:rPr>
              <a:t>simple iteration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over a collection</a:t>
            </a:r>
          </a:p>
          <a:p>
            <a:r>
              <a:rPr lang="en-US" sz="3200" dirty="0"/>
              <a:t>Contains a single method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GetEnumerator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, which </a:t>
            </a:r>
            <a:br>
              <a:rPr lang="en-US" sz="3200" dirty="0"/>
            </a:br>
            <a:r>
              <a:rPr lang="en-US" sz="3200" dirty="0"/>
              <a:t>returns an </a:t>
            </a:r>
            <a:r>
              <a:rPr lang="en-US" sz="3200" b="1" dirty="0">
                <a:solidFill>
                  <a:schemeClr val="bg1"/>
                </a:solidFill>
              </a:rPr>
              <a:t>IEnumerator&lt;T&gt;</a:t>
            </a:r>
          </a:p>
          <a:p>
            <a:r>
              <a:rPr lang="en-US" sz="3200" dirty="0"/>
              <a:t>A class that implements the IEnumerable&lt;T&gt; can be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used in a </a:t>
            </a:r>
            <a:r>
              <a:rPr lang="en-US" sz="3200" b="1" noProof="1">
                <a:solidFill>
                  <a:schemeClr val="bg1"/>
                </a:solidFill>
              </a:rPr>
              <a:t>foreach</a:t>
            </a:r>
            <a:r>
              <a:rPr lang="en-US" sz="3200" dirty="0"/>
              <a:t> loop traversal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3F91823-4D66-41DE-BC0A-08BE76B2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IEnumerable&lt;T&gt;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5B65510-BF4A-4FC9-8E52-64EBFFDFE9E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8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IEnumerable&lt;T&gt;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6</a:t>
            </a:fld>
            <a:endParaRPr lang="en-US" sz="11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05678" y="1333757"/>
            <a:ext cx="9169009" cy="459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IEnumerator&lt;T&gt; GetEnumerator();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Non-generic version </a:t>
            </a:r>
            <a:b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(compatible with the legacy .NET 1.1)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IEnumerator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GetEnumerator()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5747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Provides 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sequential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forward-only iteration </a:t>
            </a:r>
            <a:r>
              <a:rPr lang="en-US" dirty="0"/>
              <a:t>over a </a:t>
            </a:r>
            <a:br>
              <a:rPr lang="en-US" dirty="0"/>
            </a:br>
            <a:r>
              <a:rPr lang="en-US" dirty="0"/>
              <a:t>collection</a:t>
            </a:r>
            <a:r>
              <a:rPr lang="bg-BG" dirty="0"/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</a:rPr>
              <a:t>any type</a:t>
            </a:r>
          </a:p>
          <a:p>
            <a:pPr>
              <a:lnSpc>
                <a:spcPct val="100000"/>
              </a:lnSpc>
            </a:pPr>
            <a:r>
              <a:rPr lang="en-US" dirty="0"/>
              <a:t>Methods: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MoveNext</a:t>
            </a:r>
            <a:r>
              <a:rPr lang="en-US" sz="3400" dirty="0">
                <a:latin typeface="Consolas" panose="020B0609020204030204" pitchFamily="49" charset="0"/>
              </a:rPr>
              <a:t>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advances the enumerator to the next </a:t>
            </a:r>
            <a:br>
              <a:rPr lang="en-US" sz="3400" dirty="0"/>
            </a:br>
            <a:r>
              <a:rPr lang="en-US" sz="3400" dirty="0"/>
              <a:t>element of the collection.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Reset</a:t>
            </a:r>
            <a:r>
              <a:rPr lang="en-US" sz="3400" dirty="0">
                <a:latin typeface="Consolas" panose="020B0609020204030204" pitchFamily="49" charset="0"/>
              </a:rPr>
              <a:t>()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sets the enumerator to its initial position</a:t>
            </a:r>
            <a:endParaRPr lang="en-US" sz="3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Properties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– returns the element in the collection at the </a:t>
            </a:r>
            <a:br>
              <a:rPr lang="en-US" sz="3400" dirty="0"/>
            </a:br>
            <a:r>
              <a:rPr lang="en-US" sz="3400" dirty="0"/>
              <a:t>current position of the enumerator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IEnumerator&lt;T&gt;</a:t>
            </a:r>
            <a:endParaRPr lang="bg-BG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482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IEnumerator&lt;T&gt; -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8</a:t>
            </a:fld>
            <a:endParaRPr lang="en-US" sz="11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70506" y="1289076"/>
            <a:ext cx="9050988" cy="5081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IEnumerator&lt;T&gt;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MoveNext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MoveNext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067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Indicates that the </a:t>
            </a:r>
            <a:r>
              <a:rPr lang="en-US" sz="3200" b="1" dirty="0">
                <a:solidFill>
                  <a:schemeClr val="bg1"/>
                </a:solidFill>
              </a:rPr>
              <a:t>member</a:t>
            </a:r>
            <a:r>
              <a:rPr lang="en-US" sz="3200" dirty="0"/>
              <a:t> in which it appears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is </a:t>
            </a:r>
            <a:r>
              <a:rPr lang="en-US" sz="3200" b="1" dirty="0">
                <a:solidFill>
                  <a:schemeClr val="bg1"/>
                </a:solidFill>
              </a:rPr>
              <a:t>an iterator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Simplifies the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IEnumerator&lt;T&gt;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implementations</a:t>
            </a:r>
          </a:p>
          <a:p>
            <a:r>
              <a:rPr lang="en-US" sz="3200" dirty="0"/>
              <a:t>Returns </a:t>
            </a:r>
            <a:r>
              <a:rPr lang="en-US" sz="3200" b="1" dirty="0">
                <a:solidFill>
                  <a:schemeClr val="bg1"/>
                </a:solidFill>
              </a:rPr>
              <a:t>one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element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upon </a:t>
            </a:r>
            <a:r>
              <a:rPr lang="en-US" sz="3200" b="1" dirty="0">
                <a:solidFill>
                  <a:schemeClr val="bg1"/>
                </a:solidFill>
              </a:rPr>
              <a:t>each</a:t>
            </a:r>
            <a:r>
              <a:rPr lang="en-US" sz="3200" dirty="0"/>
              <a:t> loop cycle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DDA6C12-80E0-4BCC-9376-187857D0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Return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AB44579-9AAB-4C1F-A5FD-6B6FA7DCB6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528882F1-F890-44D8-B259-9B8AF9A2A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047" y="3210236"/>
            <a:ext cx="1035473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readonly List&lt;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 books;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IEnumerator&lt;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 GetEnumerator()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0; i &lt; this.books.Count; i++)    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yield return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this.books[i];    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614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11829</TotalTime>
  <Words>1225</Words>
  <Application>Microsoft Office PowerPoint</Application>
  <PresentationFormat>Custom</PresentationFormat>
  <Paragraphs>309</Paragraphs>
  <Slides>33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1_SoftUni3_1</vt:lpstr>
      <vt:lpstr>Iterators and Comparators</vt:lpstr>
      <vt:lpstr>Table of Contents</vt:lpstr>
      <vt:lpstr>Questions</vt:lpstr>
      <vt:lpstr>PowerPoint Presentation</vt:lpstr>
      <vt:lpstr>IEnumerable&lt;T&gt;</vt:lpstr>
      <vt:lpstr>IEnumerable&lt;T&gt; Example</vt:lpstr>
      <vt:lpstr>IEnumerator&lt;T&gt;</vt:lpstr>
      <vt:lpstr>IEnumerator&lt;T&gt; - Example</vt:lpstr>
      <vt:lpstr>Yield Return</vt:lpstr>
      <vt:lpstr>Params</vt:lpstr>
      <vt:lpstr>Problem: Library Iterator</vt:lpstr>
      <vt:lpstr>Problem: Library Iterator (2)</vt:lpstr>
      <vt:lpstr>Solution: Library Iterator</vt:lpstr>
      <vt:lpstr>Solution: Library Iterator (2)</vt:lpstr>
      <vt:lpstr>Solution: Library Iterator (3)</vt:lpstr>
      <vt:lpstr>PowerPoint Presentation</vt:lpstr>
      <vt:lpstr>PowerPoint Presentation</vt:lpstr>
      <vt:lpstr>IComparable&lt;T&gt;</vt:lpstr>
      <vt:lpstr>CompareTo(T) Method Returns</vt:lpstr>
      <vt:lpstr>IComparable&lt;T&gt; – Example</vt:lpstr>
      <vt:lpstr>IComparer&lt;T&gt;</vt:lpstr>
      <vt:lpstr>IComparer&lt;T&gt; - Example</vt:lpstr>
      <vt:lpstr>Problem: Comparable Book</vt:lpstr>
      <vt:lpstr>Solution: Comparable Book</vt:lpstr>
      <vt:lpstr>Problem: Book Comparer</vt:lpstr>
      <vt:lpstr>Solution: Book Comparer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Advanced - Iterators and Comparators</dc:title>
  <dc:subject>C# OOP Advanced – Practical Training Course @ SoftUni</dc:subject>
  <dc:creator>Alen Paunov</dc:creator>
  <cp:keywords>C# OOP Advanced, C#, OOP, Software University, SoftUni, programming, coding, software development, education, training, course</cp:keywords>
  <dc:description>C# OOP Advanced Course @ SoftUni – https://softuni.bg/courses/csharp-oop-
advanced</dc:description>
  <cp:lastModifiedBy>Stoyan</cp:lastModifiedBy>
  <cp:revision>414</cp:revision>
  <dcterms:created xsi:type="dcterms:W3CDTF">2018-05-23T13:08:44Z</dcterms:created>
  <dcterms:modified xsi:type="dcterms:W3CDTF">2018-11-21T15:10:25Z</dcterms:modified>
  <cp:category>programming, education, software engineering, software development</cp:category>
</cp:coreProperties>
</file>