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34"/>
  </p:notesMasterIdLst>
  <p:handoutMasterIdLst>
    <p:handoutMasterId r:id="rId35"/>
  </p:handoutMasterIdLst>
  <p:sldIdLst>
    <p:sldId id="402" r:id="rId3"/>
    <p:sldId id="491" r:id="rId4"/>
    <p:sldId id="466" r:id="rId5"/>
    <p:sldId id="467" r:id="rId6"/>
    <p:sldId id="468" r:id="rId7"/>
    <p:sldId id="469" r:id="rId8"/>
    <p:sldId id="470" r:id="rId9"/>
    <p:sldId id="471" r:id="rId10"/>
    <p:sldId id="472" r:id="rId11"/>
    <p:sldId id="473" r:id="rId12"/>
    <p:sldId id="474" r:id="rId13"/>
    <p:sldId id="475" r:id="rId14"/>
    <p:sldId id="476" r:id="rId15"/>
    <p:sldId id="477" r:id="rId16"/>
    <p:sldId id="478" r:id="rId17"/>
    <p:sldId id="479" r:id="rId18"/>
    <p:sldId id="480" r:id="rId19"/>
    <p:sldId id="481" r:id="rId20"/>
    <p:sldId id="482" r:id="rId21"/>
    <p:sldId id="483" r:id="rId22"/>
    <p:sldId id="484" r:id="rId23"/>
    <p:sldId id="485" r:id="rId24"/>
    <p:sldId id="486" r:id="rId25"/>
    <p:sldId id="487" r:id="rId26"/>
    <p:sldId id="488" r:id="rId27"/>
    <p:sldId id="489" r:id="rId28"/>
    <p:sldId id="490" r:id="rId29"/>
    <p:sldId id="464" r:id="rId30"/>
    <p:sldId id="492" r:id="rId31"/>
    <p:sldId id="400" r:id="rId32"/>
    <p:sldId id="399" r:id="rId33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402"/>
            <p14:sldId id="491"/>
            <p14:sldId id="466"/>
          </p14:sldIdLst>
        </p14:section>
        <p14:section name="Regular Expressions" id="{C26D8618-AB4A-4067-AF04-093F256AA5F8}">
          <p14:sldIdLst>
            <p14:sldId id="467"/>
            <p14:sldId id="468"/>
            <p14:sldId id="469"/>
            <p14:sldId id="470"/>
            <p14:sldId id="471"/>
            <p14:sldId id="472"/>
            <p14:sldId id="473"/>
            <p14:sldId id="474"/>
            <p14:sldId id="475"/>
            <p14:sldId id="476"/>
            <p14:sldId id="477"/>
          </p14:sldIdLst>
        </p14:section>
        <p14:section name="Backreference Constructs" id="{92EB2F62-5D24-4E9B-89CF-2FD38F155B65}">
          <p14:sldIdLst>
            <p14:sldId id="478"/>
            <p14:sldId id="479"/>
            <p14:sldId id="480"/>
          </p14:sldIdLst>
        </p14:section>
        <p14:section name="RegEx using built-in Regex classes" id="{302A92F4-F2B8-479D-A6E2-EC86D23CB92E}">
          <p14:sldIdLst>
            <p14:sldId id="481"/>
            <p14:sldId id="482"/>
            <p14:sldId id="483"/>
            <p14:sldId id="484"/>
            <p14:sldId id="485"/>
            <p14:sldId id="486"/>
            <p14:sldId id="487"/>
            <p14:sldId id="488"/>
            <p14:sldId id="489"/>
            <p14:sldId id="490"/>
          </p14:sldIdLst>
        </p14:section>
        <p14:section name="Conclusion" id="{10E03AB1-9AA8-4E86-9A64-D741901E50A2}">
          <p14:sldIdLst>
            <p14:sldId id="464"/>
            <p14:sldId id="492"/>
            <p14:sldId id="400"/>
            <p14:sldId id="399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72A"/>
    <a:srgbClr val="0097CC"/>
    <a:srgbClr val="004C22"/>
    <a:srgbClr val="E85C0E"/>
    <a:srgbClr val="00642D"/>
    <a:srgbClr val="FFF0D9"/>
    <a:srgbClr val="F0F5FA"/>
    <a:srgbClr val="1A8AFA"/>
    <a:srgbClr val="FDFFFF"/>
    <a:srgbClr val="603A14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533" autoAdjust="0"/>
  </p:normalViewPr>
  <p:slideViewPr>
    <p:cSldViewPr>
      <p:cViewPr varScale="1">
        <p:scale>
          <a:sx n="74" d="100"/>
          <a:sy n="74" d="100"/>
        </p:scale>
        <p:origin x="-456" y="-90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5/10/2018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5/10/2018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435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14196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\w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 </a:t>
            </a:r>
            <a:r>
              <a:rPr lang="en-US" noProof="1">
                <a:cs typeface="Consolas" panose="020B0609020204030204" pitchFamily="49" charset="0"/>
              </a:rPr>
              <a:t>–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 Matches any word character (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-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-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-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)</a:t>
            </a:r>
          </a:p>
          <a:p>
            <a:pPr lvl="1"/>
            <a:endParaRPr lang="en-US" noProof="1">
              <a:latin typeface="+mj-lt"/>
              <a:cs typeface="Consolas" panose="020B0609020204030204" pitchFamily="49" charset="0"/>
            </a:endParaRPr>
          </a:p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\W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 – Matches any non-word character (the opposite of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\w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)</a:t>
            </a:r>
          </a:p>
          <a:p>
            <a:endParaRPr lang="en-US" noProof="1">
              <a:latin typeface="+mj-lt"/>
              <a:cs typeface="Consolas" panose="020B0609020204030204" pitchFamily="49" charset="0"/>
            </a:endParaRPr>
          </a:p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\s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 </a:t>
            </a:r>
            <a:r>
              <a:rPr lang="en-US" noProof="1">
                <a:cs typeface="Consolas" panose="020B0609020204030204" pitchFamily="49" charset="0"/>
              </a:rPr>
              <a:t>–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 Matches any white-space character</a:t>
            </a:r>
          </a:p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\S</a:t>
            </a:r>
            <a:r>
              <a:rPr lang="en-US" noProof="1">
                <a:cs typeface="Consolas" panose="020B0609020204030204" pitchFamily="49" charset="0"/>
              </a:rPr>
              <a:t> – Matches any non-white-space character (opposite of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\s</a:t>
            </a:r>
            <a:r>
              <a:rPr lang="en-US" noProof="1">
                <a:cs typeface="Consolas" panose="020B0609020204030204" pitchFamily="49" charset="0"/>
              </a:rPr>
              <a:t>)</a:t>
            </a:r>
            <a:endParaRPr lang="en-US" noProof="1">
              <a:latin typeface="+mj-lt"/>
              <a:cs typeface="Consolas" panose="020B0609020204030204" pitchFamily="49" charset="0"/>
            </a:endParaRPr>
          </a:p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\d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 </a:t>
            </a:r>
            <a:r>
              <a:rPr lang="en-US" noProof="1">
                <a:cs typeface="Consolas" panose="020B0609020204030204" pitchFamily="49" charset="0"/>
              </a:rPr>
              <a:t>–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 Matches any decimal digit</a:t>
            </a:r>
          </a:p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\D</a:t>
            </a:r>
            <a:r>
              <a:rPr lang="en-US" noProof="1">
                <a:cs typeface="Consolas" panose="020B0609020204030204" pitchFamily="49" charset="0"/>
              </a:rPr>
              <a:t> – Matches any non-digit character (opposite of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\d</a:t>
            </a:r>
            <a:r>
              <a:rPr lang="en-US" noProof="1">
                <a:cs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97585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3029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You can try also:</a:t>
            </a:r>
            <a:r>
              <a:rPr lang="en-GB" baseline="0" dirty="0"/>
              <a:t> </a:t>
            </a:r>
            <a:r>
              <a:rPr lang="en-US" sz="1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@"&lt;a.*href=((?:.|\n)*?(?=&gt;))&gt;((?:.|\n)*?(?=&lt;))&lt;\/a&gt;"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62489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1136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46232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5782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63231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13" Type="http://schemas.openxmlformats.org/officeDocument/2006/relationships/image" Target="../media/image3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5/10/2018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47AA3D92-3261-477D-B938-027C7E7C28C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499F432C-DAEA-400E-A53E-57A9FB8885FB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02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5/10/2018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8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hyperlink" Target="http://creativecommons.org/licenses/by-nc-sa/4.0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regexr.com/" TargetMode="External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hyperlink" Target="https://regex101.com/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20#4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8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hyperlink" Target="http://www.indeavr.com/" TargetMode="External"/><Relationship Id="rId13" Type="http://schemas.openxmlformats.org/officeDocument/2006/relationships/image" Target="../media/image26.png"/><Relationship Id="rId18" Type="http://schemas.openxmlformats.org/officeDocument/2006/relationships/image" Target="../media/image29.jpeg"/><Relationship Id="rId3" Type="http://schemas.openxmlformats.org/officeDocument/2006/relationships/hyperlink" Target="https://softuni.bg/courses/programming-fundamentals" TargetMode="External"/><Relationship Id="rId7" Type="http://schemas.openxmlformats.org/officeDocument/2006/relationships/image" Target="../media/image23.png"/><Relationship Id="rId12" Type="http://schemas.openxmlformats.org/officeDocument/2006/relationships/hyperlink" Target="http://www.telenor.bg/" TargetMode="External"/><Relationship Id="rId17" Type="http://schemas.openxmlformats.org/officeDocument/2006/relationships/image" Target="../media/image28.png"/><Relationship Id="rId2" Type="http://schemas.openxmlformats.org/officeDocument/2006/relationships/notesSlide" Target="../notesSlides/notesSlide7.xml"/><Relationship Id="rId16" Type="http://schemas.openxmlformats.org/officeDocument/2006/relationships/hyperlink" Target="https://netpeak.net/" TargetMode="External"/><Relationship Id="rId20" Type="http://schemas.openxmlformats.org/officeDocument/2006/relationships/image" Target="../media/image31.jpeg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smartit.bg/" TargetMode="External"/><Relationship Id="rId11" Type="http://schemas.openxmlformats.org/officeDocument/2006/relationships/image" Target="../media/image25.png"/><Relationship Id="rId5" Type="http://schemas.openxmlformats.org/officeDocument/2006/relationships/image" Target="../media/image22.png"/><Relationship Id="rId15" Type="http://schemas.openxmlformats.org/officeDocument/2006/relationships/image" Target="../media/image27.png"/><Relationship Id="rId10" Type="http://schemas.openxmlformats.org/officeDocument/2006/relationships/hyperlink" Target="http://www.infragistics.com/" TargetMode="External"/><Relationship Id="rId19" Type="http://schemas.openxmlformats.org/officeDocument/2006/relationships/image" Target="../media/image30.jpeg"/><Relationship Id="rId4" Type="http://schemas.openxmlformats.org/officeDocument/2006/relationships/hyperlink" Target="http://xs-software.com/" TargetMode="External"/><Relationship Id="rId9" Type="http://schemas.openxmlformats.org/officeDocument/2006/relationships/image" Target="../media/image24.png"/><Relationship Id="rId14" Type="http://schemas.openxmlformats.org/officeDocument/2006/relationships/hyperlink" Target="http://www.softwaregroup-bg.com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hyperlink" Target="http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32.png"/><Relationship Id="rId12" Type="http://schemas.openxmlformats.org/officeDocument/2006/relationships/image" Target="../media/image3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35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34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3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regex101.com/" TargetMode="External"/><Relationship Id="rId2" Type="http://schemas.openxmlformats.org/officeDocument/2006/relationships/hyperlink" Target="http://regexr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://www.regexr.com/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regexr.com/3g8gc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275013" y="279016"/>
            <a:ext cx="8215098" cy="1404218"/>
          </a:xfrm>
        </p:spPr>
        <p:txBody>
          <a:bodyPr>
            <a:normAutofit/>
          </a:bodyPr>
          <a:lstStyle/>
          <a:p>
            <a:r>
              <a:rPr lang="en-US" dirty="0"/>
              <a:t>Regular Expressions (RegEx)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656012" y="1712316"/>
            <a:ext cx="7910298" cy="1007141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14000"/>
              </a:lnSpc>
              <a:spcAft>
                <a:spcPts val="0"/>
              </a:spcAft>
            </a:pPr>
            <a:r>
              <a:rPr lang="en-US" dirty="0"/>
              <a:t>Regular Expressions Language Syntax</a:t>
            </a:r>
          </a:p>
          <a:p>
            <a:pPr>
              <a:lnSpc>
                <a:spcPct val="114000"/>
              </a:lnSpc>
              <a:spcAft>
                <a:spcPts val="0"/>
              </a:spcAft>
            </a:pPr>
            <a:r>
              <a:rPr lang="en-US" dirty="0"/>
              <a:t>Advanced Text Processing with RegEx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84212" y="4583300"/>
            <a:ext cx="3187613" cy="525135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4213" y="5053199"/>
            <a:ext cx="3187614" cy="44434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84212" y="5499803"/>
            <a:ext cx="3187613" cy="363552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684212" y="5840965"/>
            <a:ext cx="3187613" cy="331235"/>
          </a:xfrm>
        </p:spPr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pic>
        <p:nvPicPr>
          <p:cNvPr id="1028" name="Picture 4" title="CC-BY-NC-SA License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75013" y="3980256"/>
            <a:ext cx="2253081" cy="24384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xmlns="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30" y="2496257"/>
            <a:ext cx="2212117" cy="55174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87FF8955-9321-4222-B309-6A27C09B60B5}"/>
              </a:ext>
            </a:extLst>
          </p:cNvPr>
          <p:cNvSpPr txBox="1"/>
          <p:nvPr/>
        </p:nvSpPr>
        <p:spPr>
          <a:xfrm rot="1839686">
            <a:off x="4613554" y="3656573"/>
            <a:ext cx="2182817" cy="722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Programming</a:t>
            </a:r>
            <a:b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</a:b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Fundamentals</a:t>
            </a:r>
          </a:p>
        </p:txBody>
      </p:sp>
      <p:pic>
        <p:nvPicPr>
          <p:cNvPr id="29" name="image2.jpeg">
            <a:extLst>
              <a:ext uri="{FF2B5EF4-FFF2-40B4-BE49-F238E27FC236}">
                <a16:creationId xmlns:a16="http://schemas.microsoft.com/office/drawing/2014/main" xmlns="" id="{605E5D73-EC43-4AEF-AD4D-6462006567EB}"/>
              </a:ext>
            </a:extLst>
          </p:cNvPr>
          <p:cNvPicPr>
            <a:picLocks/>
          </p:cNvPicPr>
          <p:nvPr/>
        </p:nvPicPr>
        <p:blipFill>
          <a:blip r:embed="rId8" cstate="print">
            <a:extLst/>
          </a:blip>
          <a:srcRect l="2237" r="2237"/>
          <a:stretch>
            <a:fillRect/>
          </a:stretch>
        </p:blipFill>
        <p:spPr>
          <a:xfrm>
            <a:off x="6856412" y="3657600"/>
            <a:ext cx="4709898" cy="25146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990600"/>
            <a:ext cx="11804822" cy="5570355"/>
          </a:xfrm>
        </p:spPr>
        <p:txBody>
          <a:bodyPr>
            <a:normAutofit/>
          </a:bodyPr>
          <a:lstStyle/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 </a:t>
            </a:r>
            <a:r>
              <a:rPr lang="en-US" noProof="1">
                <a:cs typeface="Consolas" panose="020B0609020204030204" pitchFamily="49" charset="0"/>
              </a:rPr>
              <a:t>–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 matches the previous element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zero 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or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 more 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times</a:t>
            </a:r>
          </a:p>
          <a:p>
            <a:endParaRPr lang="en-US" noProof="1">
              <a:latin typeface="+mj-lt"/>
              <a:cs typeface="Consolas" panose="020B0609020204030204" pitchFamily="49" charset="0"/>
            </a:endParaRPr>
          </a:p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 </a:t>
            </a:r>
            <a:r>
              <a:rPr lang="en-US" noProof="1">
                <a:cs typeface="Consolas" panose="020B0609020204030204" pitchFamily="49" charset="0"/>
              </a:rPr>
              <a:t>–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 matches the previous element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one 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or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 more 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times</a:t>
            </a:r>
          </a:p>
          <a:p>
            <a:endParaRPr lang="en-US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</a:t>
            </a:r>
            <a:r>
              <a:rPr lang="en-US" noProof="1">
                <a:cs typeface="Consolas" panose="020B0609020204030204" pitchFamily="49" charset="0"/>
              </a:rPr>
              <a:t> – matches the previous element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zero </a:t>
            </a:r>
            <a:r>
              <a:rPr lang="en-US" noProof="1">
                <a:cs typeface="Consolas" panose="020B0609020204030204" pitchFamily="49" charset="0"/>
              </a:rPr>
              <a:t>or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one </a:t>
            </a:r>
            <a:r>
              <a:rPr lang="en-US" noProof="1">
                <a:cs typeface="Consolas" panose="020B0609020204030204" pitchFamily="49" charset="0"/>
              </a:rPr>
              <a:t>time</a:t>
            </a:r>
          </a:p>
          <a:p>
            <a:endParaRPr lang="en-US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{3}</a:t>
            </a:r>
            <a:r>
              <a:rPr lang="en-US" noProof="1">
                <a:cs typeface="Consolas" panose="020B0609020204030204" pitchFamily="49" charset="0"/>
              </a:rPr>
              <a:t> – matches the previous element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exactly 3 </a:t>
            </a:r>
            <a:r>
              <a:rPr lang="en-US" noProof="1">
                <a:cs typeface="Consolas" panose="020B0609020204030204" pitchFamily="49" charset="0"/>
              </a:rPr>
              <a:t>times</a:t>
            </a:r>
          </a:p>
          <a:p>
            <a:endParaRPr lang="en-US" noProof="1"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Quantifiers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284377" y="1706300"/>
            <a:ext cx="44196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rIns="144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+359885976002 a+b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836612" y="1708523"/>
            <a:ext cx="28956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rIns="144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\+\d*</a:t>
            </a:r>
            <a:endParaRPr lang="en-US" sz="3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5369553" y="1762720"/>
            <a:ext cx="2833052" cy="433086"/>
          </a:xfrm>
          <a:prstGeom prst="roundRect">
            <a:avLst/>
          </a:prstGeom>
          <a:solidFill>
            <a:srgbClr val="F6A35E">
              <a:alpha val="3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0" dirty="0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xmlns="" id="{CC046982-889B-43F5-BA2B-4BE7F473408F}"/>
              </a:ext>
            </a:extLst>
          </p:cNvPr>
          <p:cNvSpPr/>
          <p:nvPr/>
        </p:nvSpPr>
        <p:spPr>
          <a:xfrm>
            <a:off x="4232057" y="1785031"/>
            <a:ext cx="458788" cy="3965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0"/>
          </a:p>
        </p:txBody>
      </p:sp>
      <p:sp>
        <p:nvSpPr>
          <p:cNvPr id="37" name="Rounded Rectangle 23">
            <a:extLst>
              <a:ext uri="{FF2B5EF4-FFF2-40B4-BE49-F238E27FC236}">
                <a16:creationId xmlns:a16="http://schemas.microsoft.com/office/drawing/2014/main" xmlns="" id="{7EE2EF26-6570-4072-BCE5-851F6EC643C8}"/>
              </a:ext>
            </a:extLst>
          </p:cNvPr>
          <p:cNvSpPr/>
          <p:nvPr/>
        </p:nvSpPr>
        <p:spPr>
          <a:xfrm>
            <a:off x="8543937" y="1762720"/>
            <a:ext cx="252200" cy="433086"/>
          </a:xfrm>
          <a:prstGeom prst="roundRect">
            <a:avLst/>
          </a:prstGeom>
          <a:solidFill>
            <a:srgbClr val="F6A35E">
              <a:alpha val="3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0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xmlns="" id="{4377CA61-A530-4E9D-9FE8-736FD0FA6B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84377" y="3108354"/>
            <a:ext cx="44196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rIns="144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+359885976002 a+b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xmlns="" id="{D5DF1277-2A2F-4A3F-A298-7FA839E5B1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6612" y="3110577"/>
            <a:ext cx="28956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rIns="144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\+\d+</a:t>
            </a:r>
            <a:endParaRPr lang="en-US" sz="3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Rounded Rectangle 23">
            <a:extLst>
              <a:ext uri="{FF2B5EF4-FFF2-40B4-BE49-F238E27FC236}">
                <a16:creationId xmlns:a16="http://schemas.microsoft.com/office/drawing/2014/main" xmlns="" id="{1A06446F-11DE-4BBF-8605-517C99CD368B}"/>
              </a:ext>
            </a:extLst>
          </p:cNvPr>
          <p:cNvSpPr/>
          <p:nvPr/>
        </p:nvSpPr>
        <p:spPr>
          <a:xfrm>
            <a:off x="5369553" y="3164774"/>
            <a:ext cx="2833052" cy="433086"/>
          </a:xfrm>
          <a:prstGeom prst="roundRect">
            <a:avLst/>
          </a:prstGeom>
          <a:solidFill>
            <a:srgbClr val="F6A35E">
              <a:alpha val="3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0" dirty="0"/>
          </a:p>
        </p:txBody>
      </p:sp>
      <p:sp>
        <p:nvSpPr>
          <p:cNvPr id="46" name="Arrow: Right 45">
            <a:extLst>
              <a:ext uri="{FF2B5EF4-FFF2-40B4-BE49-F238E27FC236}">
                <a16:creationId xmlns:a16="http://schemas.microsoft.com/office/drawing/2014/main" xmlns="" id="{29197C1B-F0BA-44A2-BBB5-45E2F39CDCA0}"/>
              </a:ext>
            </a:extLst>
          </p:cNvPr>
          <p:cNvSpPr/>
          <p:nvPr/>
        </p:nvSpPr>
        <p:spPr>
          <a:xfrm>
            <a:off x="4232057" y="3187085"/>
            <a:ext cx="458788" cy="3965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xmlns="" id="{F8C4F213-9490-4E85-9D34-1330AFF37C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84377" y="4480059"/>
            <a:ext cx="44196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rIns="144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+359885976002 a+b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xmlns="" id="{9CF756FF-C49B-4E33-8417-D0C238935C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6612" y="4482282"/>
            <a:ext cx="28956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rIns="144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\+\d?</a:t>
            </a:r>
            <a:endParaRPr lang="en-US" sz="3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Rounded Rectangle 23">
            <a:extLst>
              <a:ext uri="{FF2B5EF4-FFF2-40B4-BE49-F238E27FC236}">
                <a16:creationId xmlns:a16="http://schemas.microsoft.com/office/drawing/2014/main" xmlns="" id="{84A3F593-AF05-4B9C-8B43-DDBAF382A980}"/>
              </a:ext>
            </a:extLst>
          </p:cNvPr>
          <p:cNvSpPr/>
          <p:nvPr/>
        </p:nvSpPr>
        <p:spPr>
          <a:xfrm>
            <a:off x="5369553" y="4548054"/>
            <a:ext cx="496259" cy="433086"/>
          </a:xfrm>
          <a:prstGeom prst="roundRect">
            <a:avLst/>
          </a:prstGeom>
          <a:solidFill>
            <a:srgbClr val="F6A35E">
              <a:alpha val="3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0" dirty="0"/>
          </a:p>
        </p:txBody>
      </p:sp>
      <p:sp>
        <p:nvSpPr>
          <p:cNvPr id="51" name="Arrow: Right 50">
            <a:extLst>
              <a:ext uri="{FF2B5EF4-FFF2-40B4-BE49-F238E27FC236}">
                <a16:creationId xmlns:a16="http://schemas.microsoft.com/office/drawing/2014/main" xmlns="" id="{A5378BA8-C61F-455C-81EC-9DDB53EBA6C2}"/>
              </a:ext>
            </a:extLst>
          </p:cNvPr>
          <p:cNvSpPr/>
          <p:nvPr/>
        </p:nvSpPr>
        <p:spPr>
          <a:xfrm>
            <a:off x="4232057" y="4558790"/>
            <a:ext cx="458788" cy="3965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0"/>
          </a:p>
        </p:txBody>
      </p:sp>
      <p:sp>
        <p:nvSpPr>
          <p:cNvPr id="54" name="Rounded Rectangle 23">
            <a:extLst>
              <a:ext uri="{FF2B5EF4-FFF2-40B4-BE49-F238E27FC236}">
                <a16:creationId xmlns:a16="http://schemas.microsoft.com/office/drawing/2014/main" xmlns="" id="{6999EB86-7F40-4EB4-B260-E68A646C9ECD}"/>
              </a:ext>
            </a:extLst>
          </p:cNvPr>
          <p:cNvSpPr/>
          <p:nvPr/>
        </p:nvSpPr>
        <p:spPr>
          <a:xfrm>
            <a:off x="8543937" y="4548054"/>
            <a:ext cx="252200" cy="433086"/>
          </a:xfrm>
          <a:prstGeom prst="roundRect">
            <a:avLst/>
          </a:prstGeom>
          <a:solidFill>
            <a:srgbClr val="F6A35E">
              <a:alpha val="3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0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xmlns="" id="{369CC83B-9D95-4CE6-98F3-9938FC46EB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84377" y="5956310"/>
            <a:ext cx="44196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rIns="144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+359885976002 a+b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xmlns="" id="{D23E989C-C1E0-489C-9E5A-1D4815DC01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6612" y="5958533"/>
            <a:ext cx="28956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rIns="144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\+\d{3}</a:t>
            </a:r>
            <a:endParaRPr lang="en-US" sz="3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7" name="Rounded Rectangle 23">
            <a:extLst>
              <a:ext uri="{FF2B5EF4-FFF2-40B4-BE49-F238E27FC236}">
                <a16:creationId xmlns:a16="http://schemas.microsoft.com/office/drawing/2014/main" xmlns="" id="{21BD1CAD-9905-439D-A26B-C0D202C7F43C}"/>
              </a:ext>
            </a:extLst>
          </p:cNvPr>
          <p:cNvSpPr/>
          <p:nvPr/>
        </p:nvSpPr>
        <p:spPr>
          <a:xfrm>
            <a:off x="5369553" y="6024305"/>
            <a:ext cx="909327" cy="433086"/>
          </a:xfrm>
          <a:prstGeom prst="roundRect">
            <a:avLst/>
          </a:prstGeom>
          <a:solidFill>
            <a:srgbClr val="F6A35E">
              <a:alpha val="3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0" dirty="0"/>
          </a:p>
        </p:txBody>
      </p:sp>
      <p:sp>
        <p:nvSpPr>
          <p:cNvPr id="58" name="Arrow: Right 57">
            <a:extLst>
              <a:ext uri="{FF2B5EF4-FFF2-40B4-BE49-F238E27FC236}">
                <a16:creationId xmlns:a16="http://schemas.microsoft.com/office/drawing/2014/main" xmlns="" id="{B78B155E-6D09-439E-89F2-03016ABE7C30}"/>
              </a:ext>
            </a:extLst>
          </p:cNvPr>
          <p:cNvSpPr/>
          <p:nvPr/>
        </p:nvSpPr>
        <p:spPr>
          <a:xfrm>
            <a:off x="4232057" y="6035041"/>
            <a:ext cx="458788" cy="3965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0"/>
          </a:p>
        </p:txBody>
      </p:sp>
    </p:spTree>
    <p:extLst>
      <p:ext uri="{BB962C8B-B14F-4D97-AF65-F5344CB8AC3E}">
        <p14:creationId xmlns:p14="http://schemas.microsoft.com/office/powerpoint/2010/main" val="313210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4" grpId="0" animBg="1"/>
      <p:bldP spid="45" grpId="0" animBg="1"/>
      <p:bldP spid="46" grpId="0" animBg="1"/>
      <p:bldP spid="48" grpId="0" animBg="1"/>
      <p:bldP spid="49" grpId="0" animBg="1"/>
      <p:bldP spid="50" grpId="0" animBg="1"/>
      <p:bldP spid="51" grpId="0" animBg="1"/>
      <p:bldP spid="54" grpId="0" animBg="1"/>
      <p:bldP spid="55" grpId="0" animBg="1"/>
      <p:bldP spid="56" grpId="0" animBg="1"/>
      <p:bldP spid="57" grpId="0" animBg="1"/>
      <p:bldP spid="5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 Escapes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Sometimes we need to look for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special characters </a:t>
            </a:r>
            <a:r>
              <a:rPr lang="en-US" dirty="0"/>
              <a:t>like new lines, tabs, dots, slashes, brackets, etc.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spcBef>
                <a:spcPts val="1800"/>
              </a:spcBef>
            </a:pPr>
            <a:r>
              <a:rPr lang="en-US" dirty="0"/>
              <a:t>Use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character escaping </a:t>
            </a:r>
            <a:r>
              <a:rPr lang="en-US" dirty="0"/>
              <a:t>in the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RegEx</a:t>
            </a:r>
            <a:r>
              <a:rPr lang="en-US" dirty="0"/>
              <a:t> like this: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684212" y="3541693"/>
            <a:ext cx="10363200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Name:	Peter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Phone: +359882042353</a:t>
            </a:r>
          </a:p>
        </p:txBody>
      </p:sp>
      <p:sp>
        <p:nvSpPr>
          <p:cNvPr id="21" name="AutoShape 7"/>
          <p:cNvSpPr>
            <a:spLocks noChangeArrowheads="1"/>
          </p:cNvSpPr>
          <p:nvPr/>
        </p:nvSpPr>
        <p:spPr bwMode="auto">
          <a:xfrm>
            <a:off x="684212" y="2526599"/>
            <a:ext cx="2523078" cy="695598"/>
          </a:xfrm>
          <a:prstGeom prst="wedgeRoundRectCallout">
            <a:avLst>
              <a:gd name="adj1" fmla="val -6934"/>
              <a:gd name="adj2" fmla="val 8729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This is a “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tab</a:t>
            </a:r>
            <a:r>
              <a:rPr lang="en-US" sz="2800" noProof="1">
                <a:solidFill>
                  <a:srgbClr val="FFFFFF"/>
                </a:solidFill>
              </a:rPr>
              <a:t>”</a:t>
            </a:r>
          </a:p>
        </p:txBody>
      </p:sp>
      <p:sp>
        <p:nvSpPr>
          <p:cNvPr id="22" name="AutoShape 7"/>
          <p:cNvSpPr>
            <a:spLocks noChangeArrowheads="1"/>
          </p:cNvSpPr>
          <p:nvPr/>
        </p:nvSpPr>
        <p:spPr bwMode="auto">
          <a:xfrm>
            <a:off x="4026852" y="2739923"/>
            <a:ext cx="2905760" cy="1058310"/>
          </a:xfrm>
          <a:prstGeom prst="wedgeRoundRectCallout">
            <a:avLst>
              <a:gd name="adj1" fmla="val -71451"/>
              <a:gd name="adj2" fmla="val 4633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A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new line</a:t>
            </a:r>
            <a:r>
              <a:rPr lang="en-US" sz="2800" noProof="1">
                <a:solidFill>
                  <a:srgbClr val="FFFFFF"/>
                </a:solidFill>
              </a:rPr>
              <a:t> comes at the end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684212" y="5420380"/>
            <a:ext cx="54864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Name:\t\w+\nPhone:\s*\+\d+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739140" y="3629324"/>
            <a:ext cx="2316480" cy="342899"/>
          </a:xfrm>
          <a:prstGeom prst="roundRect">
            <a:avLst/>
          </a:prstGeom>
          <a:solidFill>
            <a:srgbClr val="F6A35E">
              <a:alpha val="3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5" name="Rounded Rectangle 24"/>
          <p:cNvSpPr/>
          <p:nvPr/>
        </p:nvSpPr>
        <p:spPr>
          <a:xfrm>
            <a:off x="739140" y="4059853"/>
            <a:ext cx="3995420" cy="353060"/>
          </a:xfrm>
          <a:prstGeom prst="roundRect">
            <a:avLst/>
          </a:prstGeom>
          <a:solidFill>
            <a:srgbClr val="F6A35E">
              <a:alpha val="3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6" name="Rounded Rectangle 25"/>
          <p:cNvSpPr/>
          <p:nvPr/>
        </p:nvSpPr>
        <p:spPr>
          <a:xfrm>
            <a:off x="1729740" y="3587413"/>
            <a:ext cx="269240" cy="421640"/>
          </a:xfrm>
          <a:prstGeom prst="roundRect">
            <a:avLst/>
          </a:prstGeom>
          <a:solidFill>
            <a:srgbClr val="FF0000">
              <a:alpha val="3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7" name="Rounded Rectangle 26"/>
          <p:cNvSpPr/>
          <p:nvPr/>
        </p:nvSpPr>
        <p:spPr>
          <a:xfrm>
            <a:off x="1730692" y="5450860"/>
            <a:ext cx="433388" cy="468683"/>
          </a:xfrm>
          <a:prstGeom prst="roundRect">
            <a:avLst/>
          </a:prstGeom>
          <a:solidFill>
            <a:srgbClr val="FF0000">
              <a:alpha val="3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8" name="Rounded Rectangle 27"/>
          <p:cNvSpPr/>
          <p:nvPr/>
        </p:nvSpPr>
        <p:spPr>
          <a:xfrm>
            <a:off x="2733040" y="5450860"/>
            <a:ext cx="391160" cy="468683"/>
          </a:xfrm>
          <a:prstGeom prst="roundRect">
            <a:avLst/>
          </a:prstGeom>
          <a:solidFill>
            <a:srgbClr val="FFFF00">
              <a:alpha val="3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9" name="Rounded Rectangle 28"/>
          <p:cNvSpPr/>
          <p:nvPr/>
        </p:nvSpPr>
        <p:spPr>
          <a:xfrm>
            <a:off x="2970212" y="3587413"/>
            <a:ext cx="187008" cy="421640"/>
          </a:xfrm>
          <a:prstGeom prst="roundRect">
            <a:avLst/>
          </a:prstGeom>
          <a:solidFill>
            <a:srgbClr val="FFFF00">
              <a:alpha val="3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61635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  <p:bldP spid="26" grpId="0" animBg="1"/>
      <p:bldP spid="27" grpId="0" animBg="1"/>
      <p:bldP spid="28" grpId="0" animBg="1"/>
      <p:bldP spid="2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^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 </a:t>
            </a:r>
            <a:r>
              <a:rPr lang="en-US" noProof="1">
                <a:cs typeface="Consolas" panose="020B0609020204030204" pitchFamily="49" charset="0"/>
              </a:rPr>
              <a:t>– 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the match must start at the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beginning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 of the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text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 or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line</a:t>
            </a:r>
          </a:p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 </a:t>
            </a:r>
            <a:r>
              <a:rPr lang="en-US" noProof="1">
                <a:cs typeface="Consolas" panose="020B0609020204030204" pitchFamily="49" charset="0"/>
              </a:rPr>
              <a:t>–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 the match must occur at the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end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 of the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text</a:t>
            </a:r>
            <a:r>
              <a:rPr lang="en-US" noProof="1">
                <a:cs typeface="Consolas" panose="020B0609020204030204" pitchFamily="49" charset="0"/>
              </a:rPr>
              <a:t> or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line</a:t>
            </a:r>
            <a:endParaRPr lang="en-US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noProof="1">
                <a:latin typeface="+mj-lt"/>
                <a:cs typeface="Consolas" panose="020B0609020204030204" pitchFamily="49" charset="0"/>
              </a:rPr>
              <a:t>Example – username validation pattern:</a:t>
            </a:r>
          </a:p>
          <a:p>
            <a:pPr lvl="1"/>
            <a:endParaRPr lang="en-US" noProof="1">
              <a:latin typeface="+mj-lt"/>
              <a:cs typeface="Consolas" panose="020B0609020204030204" pitchFamily="49" charset="0"/>
            </a:endParaRPr>
          </a:p>
          <a:p>
            <a:pPr lvl="1"/>
            <a:endParaRPr lang="en-US" noProof="1">
              <a:latin typeface="+mj-lt"/>
              <a:cs typeface="Consolas" panose="020B0609020204030204" pitchFamily="49" charset="0"/>
            </a:endParaRPr>
          </a:p>
          <a:p>
            <a:pPr lvl="1"/>
            <a:endParaRPr lang="en-US" noProof="1">
              <a:latin typeface="+mj-lt"/>
              <a:cs typeface="Consolas" panose="020B0609020204030204" pitchFamily="49" charset="0"/>
            </a:endParaRPr>
          </a:p>
          <a:p>
            <a:pPr lvl="1"/>
            <a:endParaRPr lang="en-US" noProof="1">
              <a:latin typeface="+mj-lt"/>
              <a:cs typeface="Consolas" panose="020B0609020204030204" pitchFamily="49" charset="0"/>
            </a:endParaRPr>
          </a:p>
          <a:p>
            <a:pPr lvl="1"/>
            <a:r>
              <a:rPr lang="en-US" noProof="1">
                <a:latin typeface="+mj-lt"/>
                <a:cs typeface="Consolas" panose="020B0609020204030204" pitchFamily="49" charset="0"/>
              </a:rPr>
              <a:t>Use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multiline matching 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(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/m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 flag) to match the end of line</a:t>
            </a:r>
            <a:endParaRPr lang="en-US" noProof="1">
              <a:solidFill>
                <a:schemeClr val="tx2">
                  <a:lumMod val="75000"/>
                </a:schemeClr>
              </a:solidFill>
              <a:latin typeface="+mj-lt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Anchors</a:t>
            </a: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7618412" y="2590800"/>
            <a:ext cx="2438400" cy="53436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^\w{6,12}$</a:t>
            </a: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912812" y="3299431"/>
            <a:ext cx="10287000" cy="24537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jeff_butt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short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johnny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too_long_username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!lleg@l_ch@rs</a:t>
            </a:r>
          </a:p>
        </p:txBody>
      </p:sp>
      <p:pic>
        <p:nvPicPr>
          <p:cNvPr id="1026" name="Picture 2" descr="http://to-hatch.co.uk/wp-content/uploads/2011/09/shutterstock_80294515-578x38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9016" y="3308170"/>
            <a:ext cx="2755954" cy="1821410"/>
          </a:xfrm>
          <a:prstGeom prst="rect">
            <a:avLst/>
          </a:prstGeom>
          <a:noFill/>
          <a:effectLst>
            <a:softEdge rad="635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ounded Rectangle 9"/>
          <p:cNvSpPr/>
          <p:nvPr/>
        </p:nvSpPr>
        <p:spPr>
          <a:xfrm>
            <a:off x="968647" y="3391534"/>
            <a:ext cx="2165540" cy="478266"/>
          </a:xfrm>
          <a:prstGeom prst="roundRect">
            <a:avLst/>
          </a:prstGeom>
          <a:solidFill>
            <a:srgbClr val="F6A35E">
              <a:alpha val="3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0" dirty="0"/>
          </a:p>
        </p:txBody>
      </p:sp>
      <p:sp>
        <p:nvSpPr>
          <p:cNvPr id="11" name="Rounded Rectangle 10"/>
          <p:cNvSpPr/>
          <p:nvPr/>
        </p:nvSpPr>
        <p:spPr>
          <a:xfrm>
            <a:off x="968647" y="4294722"/>
            <a:ext cx="1479740" cy="466328"/>
          </a:xfrm>
          <a:prstGeom prst="roundRect">
            <a:avLst/>
          </a:prstGeom>
          <a:solidFill>
            <a:srgbClr val="F6A35E">
              <a:alpha val="3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545288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10" grpId="0" animBg="1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Problem: Match a Full Name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en-US" dirty="0"/>
              <a:t>You are given a sequence of words</a:t>
            </a:r>
          </a:p>
          <a:p>
            <a:pPr lvl="1"/>
            <a:r>
              <a:rPr lang="en-US" noProof="1"/>
              <a:t>Find those which are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full names</a:t>
            </a:r>
          </a:p>
          <a:p>
            <a:pPr lvl="1"/>
            <a:r>
              <a:rPr lang="en-US" noProof="1"/>
              <a:t>A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full name</a:t>
            </a:r>
            <a:r>
              <a:rPr lang="en-US" noProof="1"/>
              <a:t> consists of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two words </a:t>
            </a:r>
            <a:r>
              <a:rPr lang="en-US" noProof="1"/>
              <a:t>(space-separated)</a:t>
            </a:r>
          </a:p>
          <a:p>
            <a:pPr lvl="2"/>
            <a:r>
              <a:rPr lang="en-US" noProof="1"/>
              <a:t>Word are: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uppercase latin letter </a:t>
            </a:r>
            <a:r>
              <a:rPr lang="en-US" noProof="1"/>
              <a:t>+ several lowercase latin letters</a:t>
            </a:r>
          </a:p>
          <a:p>
            <a:pPr lvl="1"/>
            <a:r>
              <a:rPr lang="en-US" noProof="1"/>
              <a:t>Use online regex matcher like </a:t>
            </a:r>
            <a:r>
              <a:rPr lang="en-US" noProof="1">
                <a:hlinkClick r:id="rId3"/>
              </a:rPr>
              <a:t>RegXr</a:t>
            </a:r>
            <a:r>
              <a:rPr lang="en-US" noProof="1"/>
              <a:t> </a:t>
            </a:r>
            <a:r>
              <a:rPr lang="en-US" dirty="0"/>
              <a:t>or </a:t>
            </a:r>
            <a:r>
              <a:rPr lang="en-US" dirty="0">
                <a:hlinkClick r:id="rId4"/>
              </a:rPr>
              <a:t>Regex101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2280" y="1270452"/>
            <a:ext cx="2204132" cy="545467"/>
          </a:xfrm>
          <a:prstGeom prst="rect">
            <a:avLst/>
          </a:prstGeom>
          <a:ln>
            <a:solidFill>
              <a:srgbClr val="7676AA"/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6"/>
          <a:srcRect t="7299"/>
          <a:stretch/>
        </p:blipFill>
        <p:spPr>
          <a:xfrm>
            <a:off x="9909142" y="2133810"/>
            <a:ext cx="1657270" cy="533190"/>
          </a:xfrm>
          <a:prstGeom prst="rect">
            <a:avLst/>
          </a:prstGeom>
          <a:ln>
            <a:solidFill>
              <a:srgbClr val="7676AA"/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5463" y="4576602"/>
            <a:ext cx="10157898" cy="1824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073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375999" cy="5570355"/>
          </a:xfrm>
        </p:spPr>
        <p:txBody>
          <a:bodyPr>
            <a:normAutofit/>
          </a:bodyPr>
          <a:lstStyle/>
          <a:p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(subexpression)</a:t>
            </a:r>
            <a:r>
              <a:rPr lang="en-US" sz="3200" noProof="1">
                <a:latin typeface="+mj-lt"/>
                <a:cs typeface="Consolas" panose="020B0609020204030204" pitchFamily="49" charset="0"/>
              </a:rPr>
              <a:t> – captures the matched subexpression as numbered group</a:t>
            </a:r>
          </a:p>
          <a:p>
            <a:endParaRPr lang="en-US" sz="3200" noProof="1">
              <a:latin typeface="+mj-lt"/>
              <a:cs typeface="Consolas" panose="020B0609020204030204" pitchFamily="49" charset="0"/>
            </a:endParaRPr>
          </a:p>
          <a:p>
            <a:pPr>
              <a:spcBef>
                <a:spcPts val="1200"/>
              </a:spcBef>
            </a:pP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(?:subexpression)</a:t>
            </a:r>
            <a:r>
              <a:rPr lang="en-US" sz="3200" noProof="1">
                <a:cs typeface="Consolas" panose="020B0609020204030204" pitchFamily="49" charset="0"/>
              </a:rPr>
              <a:t> – defines a non-capturing group</a:t>
            </a:r>
          </a:p>
          <a:p>
            <a:endParaRPr lang="en-US" sz="3200" noProof="1">
              <a:cs typeface="Consolas" panose="020B0609020204030204" pitchFamily="49" charset="0"/>
            </a:endParaRPr>
          </a:p>
          <a:p>
            <a:pPr>
              <a:spcBef>
                <a:spcPts val="1200"/>
              </a:spcBef>
            </a:pP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(?&lt;name&gt;subexpression)</a:t>
            </a:r>
            <a:r>
              <a:rPr lang="en-US" sz="3200" noProof="1">
                <a:cs typeface="Consolas" panose="020B0609020204030204" pitchFamily="49" charset="0"/>
              </a:rPr>
              <a:t> – defines a named capturing group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Grouping Constructs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912811" y="2392978"/>
            <a:ext cx="3492933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\d{2}-(\w{3})-\d{4}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5332412" y="2423755"/>
            <a:ext cx="21336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22-Jan-2015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5417143" y="2501721"/>
            <a:ext cx="1896469" cy="292601"/>
          </a:xfrm>
          <a:prstGeom prst="roundRect">
            <a:avLst/>
          </a:prstGeom>
          <a:solidFill>
            <a:srgbClr val="F6A35E">
              <a:alpha val="3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8" name="Rounded Rectangle 17"/>
          <p:cNvSpPr/>
          <p:nvPr/>
        </p:nvSpPr>
        <p:spPr>
          <a:xfrm>
            <a:off x="5942012" y="2457749"/>
            <a:ext cx="470854" cy="393678"/>
          </a:xfrm>
          <a:prstGeom prst="roundRect">
            <a:avLst/>
          </a:prstGeom>
          <a:solidFill>
            <a:srgbClr val="FF0000">
              <a:alpha val="3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836612" y="3847633"/>
            <a:ext cx="41910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^(?:Hi|hello),\s*(\w+)$</a:t>
            </a: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6042638" y="3847633"/>
            <a:ext cx="21336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Hi, Peter</a:t>
            </a:r>
          </a:p>
        </p:txBody>
      </p:sp>
      <p:sp>
        <p:nvSpPr>
          <p:cNvPr id="23" name="Rounded Rectangle 8"/>
          <p:cNvSpPr/>
          <p:nvPr/>
        </p:nvSpPr>
        <p:spPr>
          <a:xfrm>
            <a:off x="6780531" y="3910308"/>
            <a:ext cx="892810" cy="356312"/>
          </a:xfrm>
          <a:prstGeom prst="roundRect">
            <a:avLst/>
          </a:prstGeom>
          <a:solidFill>
            <a:srgbClr val="F6A35E">
              <a:alpha val="3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870373" y="5257800"/>
            <a:ext cx="766244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?&lt;day&gt;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\d{2})-(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?&lt;month&gt;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\w{3})-(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?&lt;year&gt;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\d{4})</a:t>
            </a: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9311721" y="5253335"/>
            <a:ext cx="2040491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22-Jan-2015</a:t>
            </a:r>
          </a:p>
        </p:txBody>
      </p:sp>
      <p:sp>
        <p:nvSpPr>
          <p:cNvPr id="27" name="Rounded Rectangle 15"/>
          <p:cNvSpPr/>
          <p:nvPr/>
        </p:nvSpPr>
        <p:spPr>
          <a:xfrm>
            <a:off x="9366897" y="5324355"/>
            <a:ext cx="1896469" cy="324348"/>
          </a:xfrm>
          <a:prstGeom prst="roundRect">
            <a:avLst/>
          </a:prstGeom>
          <a:solidFill>
            <a:srgbClr val="F6A35E">
              <a:alpha val="3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8" name="Rounded Rectangle 17"/>
          <p:cNvSpPr/>
          <p:nvPr/>
        </p:nvSpPr>
        <p:spPr>
          <a:xfrm>
            <a:off x="9894075" y="5295939"/>
            <a:ext cx="533400" cy="393678"/>
          </a:xfrm>
          <a:prstGeom prst="roundRect">
            <a:avLst/>
          </a:prstGeom>
          <a:solidFill>
            <a:srgbClr val="FF0000">
              <a:alpha val="3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9" name="Rounded Rectangle 17"/>
          <p:cNvSpPr/>
          <p:nvPr/>
        </p:nvSpPr>
        <p:spPr>
          <a:xfrm>
            <a:off x="9372229" y="5295939"/>
            <a:ext cx="397183" cy="388801"/>
          </a:xfrm>
          <a:prstGeom prst="roundRect">
            <a:avLst/>
          </a:prstGeom>
          <a:solidFill>
            <a:srgbClr val="FF0000">
              <a:alpha val="3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30" name="Rounded Rectangle 17"/>
          <p:cNvSpPr/>
          <p:nvPr/>
        </p:nvSpPr>
        <p:spPr>
          <a:xfrm>
            <a:off x="10555369" y="5295939"/>
            <a:ext cx="710334" cy="393678"/>
          </a:xfrm>
          <a:prstGeom prst="roundRect">
            <a:avLst/>
          </a:prstGeom>
          <a:solidFill>
            <a:srgbClr val="FF0000">
              <a:alpha val="3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xmlns="" id="{F4CDDCB9-7E99-438E-B084-203948179C20}"/>
              </a:ext>
            </a:extLst>
          </p:cNvPr>
          <p:cNvSpPr/>
          <p:nvPr/>
        </p:nvSpPr>
        <p:spPr>
          <a:xfrm>
            <a:off x="4722812" y="2473125"/>
            <a:ext cx="439497" cy="3501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xmlns="" id="{2A467049-FDAF-4FB6-9AF9-4C5AB41B7CDD}"/>
              </a:ext>
            </a:extLst>
          </p:cNvPr>
          <p:cNvSpPr/>
          <p:nvPr/>
        </p:nvSpPr>
        <p:spPr>
          <a:xfrm>
            <a:off x="5332412" y="3916486"/>
            <a:ext cx="439497" cy="3501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xmlns="" id="{D52E1EEF-F7E0-4718-9C3A-363626908A7E}"/>
              </a:ext>
            </a:extLst>
          </p:cNvPr>
          <p:cNvSpPr/>
          <p:nvPr/>
        </p:nvSpPr>
        <p:spPr>
          <a:xfrm>
            <a:off x="8742527" y="5317711"/>
            <a:ext cx="439497" cy="3501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2125296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0" animBg="1"/>
      <p:bldP spid="20" grpId="0" animBg="1"/>
      <p:bldP spid="21" grpId="0" animBg="1"/>
      <p:bldP spid="23" grpId="0" animBg="1"/>
      <p:bldP spid="24" grpId="0" animBg="1"/>
      <p:bldP spid="25" grpId="0" animBg="1"/>
      <p:bldP spid="27" grpId="0" animBg="1"/>
      <p:bldP spid="28" grpId="0" animBg="1"/>
      <p:bldP spid="29" grpId="0" animBg="1"/>
      <p:bldP spid="30" grpId="0" animBg="1"/>
      <p:bldP spid="33" grpId="0" animBg="1"/>
      <p:bldP spid="3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5" y="5427800"/>
            <a:ext cx="8938472" cy="820600"/>
          </a:xfrm>
        </p:spPr>
        <p:txBody>
          <a:bodyPr/>
          <a:lstStyle/>
          <a:p>
            <a:r>
              <a:rPr lang="en-US" noProof="1"/>
              <a:t>Backreferences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90582CBA-5231-46D0-BFCE-32F4CD3241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5105" y="1306683"/>
            <a:ext cx="7698612" cy="3722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3596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\number</a:t>
            </a:r>
            <a:r>
              <a:rPr lang="en-US" noProof="1">
                <a:cs typeface="Consolas" panose="020B0609020204030204" pitchFamily="49" charset="0"/>
              </a:rPr>
              <a:t> – matches the value of a numbered capture group</a:t>
            </a:r>
            <a:endParaRPr lang="en-US" noProof="1">
              <a:latin typeface="+mj-lt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Backreferences Match Previous Groups</a:t>
            </a: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806816" y="1980659"/>
            <a:ext cx="10316796" cy="63784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(\w+)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[^&gt;]*&gt;.*?&lt;\/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\1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A963B320-8E77-4DAD-B2E6-9F7DA54D60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816" y="2979525"/>
            <a:ext cx="10316796" cy="177046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&lt;b&gt;Regular Expressions&lt;/b&gt; are cool!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&lt;p&gt;I am a paragraph&lt;/p&gt; … some text after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Hello, &lt;div&gt;I am a&lt;code&gt;DIV&lt;/code&gt;&lt;/div&gt;!</a:t>
            </a:r>
          </a:p>
        </p:txBody>
      </p:sp>
      <p:sp>
        <p:nvSpPr>
          <p:cNvPr id="20" name="Rounded Rectangle 9">
            <a:extLst>
              <a:ext uri="{FF2B5EF4-FFF2-40B4-BE49-F238E27FC236}">
                <a16:creationId xmlns:a16="http://schemas.microsoft.com/office/drawing/2014/main" xmlns="" id="{1C881377-4590-4528-982A-D6B168A69E59}"/>
              </a:ext>
            </a:extLst>
          </p:cNvPr>
          <p:cNvSpPr/>
          <p:nvPr/>
        </p:nvSpPr>
        <p:spPr>
          <a:xfrm>
            <a:off x="889662" y="3090448"/>
            <a:ext cx="5943600" cy="478266"/>
          </a:xfrm>
          <a:prstGeom prst="roundRect">
            <a:avLst/>
          </a:prstGeom>
          <a:solidFill>
            <a:srgbClr val="F6A35E">
              <a:alpha val="3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0" dirty="0"/>
          </a:p>
        </p:txBody>
      </p:sp>
      <p:sp>
        <p:nvSpPr>
          <p:cNvPr id="21" name="Rounded Rectangle 9">
            <a:extLst>
              <a:ext uri="{FF2B5EF4-FFF2-40B4-BE49-F238E27FC236}">
                <a16:creationId xmlns:a16="http://schemas.microsoft.com/office/drawing/2014/main" xmlns="" id="{44301DC4-814A-4A90-9FFE-86AF6CD23439}"/>
              </a:ext>
            </a:extLst>
          </p:cNvPr>
          <p:cNvSpPr/>
          <p:nvPr/>
        </p:nvSpPr>
        <p:spPr>
          <a:xfrm>
            <a:off x="889662" y="3624583"/>
            <a:ext cx="5280950" cy="478266"/>
          </a:xfrm>
          <a:prstGeom prst="roundRect">
            <a:avLst/>
          </a:prstGeom>
          <a:solidFill>
            <a:srgbClr val="F6A35E">
              <a:alpha val="3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0" dirty="0"/>
          </a:p>
        </p:txBody>
      </p:sp>
      <p:sp>
        <p:nvSpPr>
          <p:cNvPr id="22" name="Rounded Rectangle 9">
            <a:extLst>
              <a:ext uri="{FF2B5EF4-FFF2-40B4-BE49-F238E27FC236}">
                <a16:creationId xmlns:a16="http://schemas.microsoft.com/office/drawing/2014/main" xmlns="" id="{031DBFB4-86F6-4EB7-88CB-0567B39BDA91}"/>
              </a:ext>
            </a:extLst>
          </p:cNvPr>
          <p:cNvSpPr/>
          <p:nvPr/>
        </p:nvSpPr>
        <p:spPr>
          <a:xfrm>
            <a:off x="2436812" y="4156172"/>
            <a:ext cx="7467600" cy="478266"/>
          </a:xfrm>
          <a:prstGeom prst="roundRect">
            <a:avLst/>
          </a:prstGeom>
          <a:solidFill>
            <a:srgbClr val="F6A35E">
              <a:alpha val="3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792539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6" y="4876800"/>
            <a:ext cx="8938472" cy="820600"/>
          </a:xfrm>
        </p:spPr>
        <p:txBody>
          <a:bodyPr/>
          <a:lstStyle/>
          <a:p>
            <a:r>
              <a:rPr lang="en-US" noProof="1"/>
              <a:t>Playing with RegEx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5754968"/>
            <a:ext cx="8938472" cy="719034"/>
          </a:xfrm>
        </p:spPr>
        <p:txBody>
          <a:bodyPr/>
          <a:lstStyle/>
          <a:p>
            <a:r>
              <a:rPr lang="en-US" dirty="0"/>
              <a:t>Exercises in Class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1586" y="934432"/>
            <a:ext cx="3524026" cy="3637568"/>
          </a:xfrm>
          <a:prstGeom prst="rect">
            <a:avLst/>
          </a:prstGeom>
        </p:spPr>
      </p:pic>
      <p:pic>
        <p:nvPicPr>
          <p:cNvPr id="6" name="Picture 4" descr="Резултат с изображение за regex icon">
            <a:extLst>
              <a:ext uri="{FF2B5EF4-FFF2-40B4-BE49-F238E27FC236}">
                <a16:creationId xmlns:a16="http://schemas.microsoft.com/office/drawing/2014/main" xmlns="" id="{B8F456D4-A99C-48F0-9FED-E9372D7F01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0190" y="1773402"/>
            <a:ext cx="1976630" cy="1969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2.jpeg">
            <a:extLst>
              <a:ext uri="{FF2B5EF4-FFF2-40B4-BE49-F238E27FC236}">
                <a16:creationId xmlns:a16="http://schemas.microsoft.com/office/drawing/2014/main" xmlns="" id="{A9C3A231-9ECB-42BB-BFAC-F75D396048C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/>
          </a:blip>
          <a:stretch>
            <a:fillRect/>
          </a:stretch>
        </p:blipFill>
        <p:spPr>
          <a:xfrm>
            <a:off x="1446212" y="1763242"/>
            <a:ext cx="2462720" cy="1979948"/>
          </a:xfrm>
          <a:prstGeom prst="roundRect">
            <a:avLst>
              <a:gd name="adj" fmla="val 14083"/>
            </a:avLst>
          </a:prstGeom>
          <a:ln>
            <a:solidFill>
              <a:schemeClr val="tx1">
                <a:lumMod val="65000"/>
              </a:schemeClr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1935876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6" y="4906819"/>
            <a:ext cx="8938472" cy="820600"/>
          </a:xfrm>
        </p:spPr>
        <p:txBody>
          <a:bodyPr/>
          <a:lstStyle/>
          <a:p>
            <a:r>
              <a:rPr lang="en-US" dirty="0"/>
              <a:t>Regular Expressions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5708787"/>
            <a:ext cx="8938472" cy="719034"/>
          </a:xfrm>
        </p:spPr>
        <p:txBody>
          <a:bodyPr/>
          <a:lstStyle/>
          <a:p>
            <a:r>
              <a:rPr lang="en-US" dirty="0"/>
              <a:t>Using .NET Built-In Regex Classes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b="5216"/>
          <a:stretch/>
        </p:blipFill>
        <p:spPr>
          <a:xfrm>
            <a:off x="2132012" y="820060"/>
            <a:ext cx="7924800" cy="3904340"/>
          </a:xfrm>
          <a:prstGeom prst="roundRect">
            <a:avLst>
              <a:gd name="adj" fmla="val 8965"/>
            </a:avLst>
          </a:prstGeom>
        </p:spPr>
      </p:pic>
    </p:spTree>
    <p:extLst>
      <p:ext uri="{BB962C8B-B14F-4D97-AF65-F5344CB8AC3E}">
        <p14:creationId xmlns:p14="http://schemas.microsoft.com/office/powerpoint/2010/main" val="35599641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noProof="1"/>
              <a:t># supports a built-in regular expression class: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</a:rPr>
              <a:t>Regex</a:t>
            </a:r>
          </a:p>
          <a:p>
            <a:pPr lvl="1"/>
            <a:r>
              <a:rPr lang="en-US" sz="3000" noProof="1">
                <a:latin typeface="+mj-lt"/>
                <a:cs typeface="Consolas" panose="020B0609020204030204" pitchFamily="49" charset="0"/>
              </a:rPr>
              <a:t>Located in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System.Text.RegularExpressions</a:t>
            </a:r>
            <a:r>
              <a:rPr lang="en-US" sz="3000" noProof="1">
                <a:latin typeface="+mj-lt"/>
                <a:cs typeface="Consolas" panose="020B0609020204030204" pitchFamily="49" charset="0"/>
              </a:rPr>
              <a:t> namespace</a:t>
            </a:r>
          </a:p>
          <a:p>
            <a:pPr lvl="1"/>
            <a:endParaRPr lang="en-US" sz="3000" noProof="1">
              <a:latin typeface="+mj-lt"/>
              <a:cs typeface="Consolas" panose="020B0609020204030204" pitchFamily="49" charset="0"/>
            </a:endParaRPr>
          </a:p>
          <a:p>
            <a:pPr lvl="1"/>
            <a:endParaRPr lang="en-US" sz="3000" noProof="1">
              <a:latin typeface="+mj-lt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Regex in C#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74712" y="2629268"/>
            <a:ext cx="10439400" cy="36191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using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System.Text.RegularExpressions</a:t>
            </a: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110000"/>
              </a:lnSpc>
            </a:pPr>
            <a:endParaRPr lang="en-US" sz="3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static void Main()</a:t>
            </a:r>
          </a:p>
          <a:p>
            <a:pPr>
              <a:lnSpc>
                <a:spcPct val="110000"/>
              </a:lnSpc>
            </a:pP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>
              <a:lnSpc>
                <a:spcPct val="110000"/>
              </a:lnSpc>
            </a:pP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string pattern = @"A\w+";</a:t>
            </a:r>
          </a:p>
          <a:p>
            <a:pPr>
              <a:lnSpc>
                <a:spcPct val="110000"/>
              </a:lnSpc>
            </a:pP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Regex</a:t>
            </a: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regex = new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Regex(pattern)</a:t>
            </a: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110000"/>
              </a:lnSpc>
            </a:pP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08778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CA3C29A2-801E-45B5-8313-8492EDF996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CAA566F-0E0E-4BF9-A3B0-6F0108038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3600" dirty="0"/>
              <a:t>1. Regular Expressions Syntax</a:t>
            </a:r>
          </a:p>
          <a:p>
            <a:r>
              <a:rPr lang="en-GB" sz="3600" dirty="0"/>
              <a:t>2. Playing with regexr.com</a:t>
            </a:r>
          </a:p>
          <a:p>
            <a:r>
              <a:rPr lang="en-GB" sz="3600" dirty="0"/>
              <a:t>3. Backreferences</a:t>
            </a:r>
          </a:p>
          <a:p>
            <a:r>
              <a:rPr lang="en-GB" sz="3600" dirty="0"/>
              <a:t>4.</a:t>
            </a:r>
            <a:r>
              <a:rPr lang="en-US" sz="3600" dirty="0"/>
              <a:t> RegEx using .NET</a:t>
            </a:r>
            <a:endParaRPr lang="en-GB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DC603285-689A-4E41-8F77-BD9FEA5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 of Contents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4E0FAFFB-7120-45B8-BD5C-87E92C695F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4612" y="1800720"/>
            <a:ext cx="3312444" cy="4271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5251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IsMatch(string text)</a:t>
            </a:r>
          </a:p>
          <a:p>
            <a:pPr lvl="1"/>
            <a:r>
              <a:rPr lang="en-US" noProof="1">
                <a:latin typeface="+mj-lt"/>
                <a:cs typeface="Consolas" panose="020B0609020204030204" pitchFamily="49" charset="0"/>
              </a:rPr>
              <a:t>Determines whether the text matches given pattern </a:t>
            </a:r>
          </a:p>
          <a:p>
            <a:endParaRPr lang="en-US" noProof="1">
              <a:latin typeface="+mj-lt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Validating String By Pattern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6612" y="2743200"/>
            <a:ext cx="10515600" cy="35394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kern="1200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text = "Today is 2015-05-11";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kern="1200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pattern = @"</a:t>
            </a:r>
            <a:r>
              <a:rPr lang="en-US" sz="3200" b="1" kern="12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\d{4}-\d{2}-\d{2}</a:t>
            </a:r>
            <a:r>
              <a:rPr lang="en-US" sz="3200" b="1" kern="1200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3200" b="1" kern="1200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Regex regex = new Regex(pattern);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kern="12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bool</a:t>
            </a:r>
            <a:r>
              <a:rPr lang="en-US" sz="3200" b="1" kern="1200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containsValidDate = regex.</a:t>
            </a:r>
            <a:r>
              <a:rPr lang="en-US" sz="3200" b="1" kern="12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IsMatch</a:t>
            </a:r>
            <a:r>
              <a:rPr lang="en-US" sz="3200" b="1" kern="1200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(text);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3200" b="1" kern="1200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kern="1200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Console.WriteLine(containsValidDate); // True</a:t>
            </a:r>
          </a:p>
        </p:txBody>
      </p:sp>
    </p:spTree>
    <p:extLst>
      <p:ext uri="{BB962C8B-B14F-4D97-AF65-F5344CB8AC3E}">
        <p14:creationId xmlns:p14="http://schemas.microsoft.com/office/powerpoint/2010/main" val="4213178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Match(string text)</a:t>
            </a:r>
            <a:endParaRPr lang="en-US" b="1" noProof="1">
              <a:solidFill>
                <a:schemeClr val="tx2">
                  <a:lumMod val="75000"/>
                </a:schemeClr>
              </a:solidFill>
              <a:latin typeface="+mj-lt"/>
              <a:cs typeface="Consolas" panose="020B0609020204030204" pitchFamily="49" charset="0"/>
            </a:endParaRPr>
          </a:p>
          <a:p>
            <a:pPr lvl="1"/>
            <a:r>
              <a:rPr lang="bg-BG" noProof="1">
                <a:cs typeface="Consolas" panose="020B0609020204030204" pitchFamily="49" charset="0"/>
              </a:rPr>
              <a:t>Р</a:t>
            </a:r>
            <a:r>
              <a:rPr lang="en-US" noProof="1">
                <a:cs typeface="Consolas" panose="020B0609020204030204" pitchFamily="49" charset="0"/>
              </a:rPr>
              <a:t>eturns the first match of given pattern</a:t>
            </a:r>
          </a:p>
          <a:p>
            <a:endParaRPr lang="en-US" noProof="1">
              <a:latin typeface="+mj-lt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for a Single Match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8012" y="2631281"/>
            <a:ext cx="11049000" cy="369331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text = "Nakov: 123";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pattern = @"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([A-Z][a-z]+): (\d+)</a:t>
            </a:r>
            <a:r>
              <a:rPr lang="en-US" sz="26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Regex regex = new Regex(pattern);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Match</a:t>
            </a:r>
            <a:r>
              <a:rPr lang="en-US" sz="26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match = regex.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Match</a:t>
            </a:r>
            <a:r>
              <a:rPr lang="en-US" sz="26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(text);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600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Console.WriteLine(match.Groups.Count); // 3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Console.WriteLine("Matched text: \"{0}\"", match.Groups[0]);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Console.WriteLine("Name: {0}", match.Groups[1]); // Nakov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Console.WriteLine("Number: {0}", match.Groups[2]); // 123</a:t>
            </a:r>
          </a:p>
        </p:txBody>
      </p:sp>
    </p:spTree>
    <p:extLst>
      <p:ext uri="{BB962C8B-B14F-4D97-AF65-F5344CB8AC3E}">
        <p14:creationId xmlns:p14="http://schemas.microsoft.com/office/powerpoint/2010/main" val="154336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10481"/>
            <a:ext cx="11804822" cy="5570355"/>
          </a:xfrm>
        </p:spPr>
        <p:txBody>
          <a:bodyPr/>
          <a:lstStyle/>
          <a:p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Matches(string text)</a:t>
            </a:r>
            <a:r>
              <a:rPr lang="en-US" sz="3000" noProof="1">
                <a:latin typeface="+mj-lt"/>
                <a:cs typeface="Consolas" panose="020B0609020204030204" pitchFamily="49" charset="0"/>
              </a:rPr>
              <a:t> – </a:t>
            </a:r>
            <a:r>
              <a:rPr lang="en-US" sz="3000" noProof="1">
                <a:cs typeface="Consolas" panose="020B0609020204030204" pitchFamily="49" charset="0"/>
              </a:rPr>
              <a:t>returns a collection of matches</a:t>
            </a:r>
          </a:p>
          <a:p>
            <a:endParaRPr lang="en-US" noProof="1">
              <a:latin typeface="+mj-lt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for Matches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36612" y="1871553"/>
            <a:ext cx="10439400" cy="450892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kern="1200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text = "Nakov: 123, Branson: 456";</a:t>
            </a:r>
          </a:p>
          <a:p>
            <a:pPr eaLnBrk="0" hangingPunct="0">
              <a:lnSpc>
                <a:spcPct val="95000"/>
              </a:lnSpc>
              <a:spcAft>
                <a:spcPts val="1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kern="1200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pattern = @"([A-Z][a-z]+): (\d+)";</a:t>
            </a:r>
          </a:p>
          <a:p>
            <a:pPr eaLnBrk="0" hangingPunct="0">
              <a:lnSpc>
                <a:spcPct val="95000"/>
              </a:lnSpc>
              <a:spcAft>
                <a:spcPts val="1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Regex regex = new Regex(pattern);</a:t>
            </a:r>
            <a:endParaRPr lang="en-US" sz="2600" b="1" kern="1200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kern="12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MatchCollection</a:t>
            </a:r>
            <a:r>
              <a:rPr lang="en-US" sz="2600" b="1" kern="1200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matches = regex.</a:t>
            </a:r>
            <a:r>
              <a:rPr lang="en-US" sz="2600" b="1" kern="12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Matches</a:t>
            </a:r>
            <a:r>
              <a:rPr lang="en-US" sz="2600" b="1" kern="1200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(tex</a:t>
            </a:r>
            <a:r>
              <a:rPr lang="en-US" sz="26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</a:t>
            </a:r>
            <a:r>
              <a:rPr lang="en-US" sz="2600" b="1" kern="1200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95000"/>
              </a:lnSpc>
              <a:spcAft>
                <a:spcPts val="1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kern="1200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Console.WriteLine("Found {0} matches", matches.Count);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kern="1200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 (</a:t>
            </a:r>
            <a:r>
              <a:rPr lang="en-US" sz="2600" b="1" kern="12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Match</a:t>
            </a:r>
            <a:r>
              <a:rPr lang="en-US" sz="2600" b="1" kern="1200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match in </a:t>
            </a:r>
            <a:r>
              <a:rPr lang="en-US" sz="2600" b="1" kern="12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matches</a:t>
            </a:r>
            <a:r>
              <a:rPr lang="en-US" sz="2600" b="1" kern="1200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ct val="95000"/>
              </a:lnSpc>
              <a:spcAft>
                <a:spcPts val="1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kern="1200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Console.WriteLine("Name: {0}", match.Groups[1]);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kern="12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Found 2 matches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kern="12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Name: Nakov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kern="12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Name: Branson</a:t>
            </a:r>
          </a:p>
        </p:txBody>
      </p:sp>
    </p:spTree>
    <p:extLst>
      <p:ext uri="{BB962C8B-B14F-4D97-AF65-F5344CB8AC3E}">
        <p14:creationId xmlns:p14="http://schemas.microsoft.com/office/powerpoint/2010/main" val="4044801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Replace(string text, string replacement)</a:t>
            </a:r>
            <a:r>
              <a:rPr lang="en-US" sz="3000" noProof="1">
                <a:latin typeface="+mj-lt"/>
                <a:cs typeface="Consolas" panose="020B0609020204030204" pitchFamily="49" charset="0"/>
              </a:rPr>
              <a:t> – </a:t>
            </a:r>
            <a:r>
              <a:rPr lang="en-US" sz="3000" noProof="1">
                <a:cs typeface="Consolas" panose="020B0609020204030204" pitchFamily="49" charset="0"/>
              </a:rPr>
              <a:t>replaces all strings that match the pattern with the provided replacement</a:t>
            </a:r>
          </a:p>
          <a:p>
            <a:endParaRPr lang="en-US" noProof="1">
              <a:latin typeface="+mj-lt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Replacing With Regex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60412" y="2382361"/>
            <a:ext cx="10693285" cy="397031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kern="1200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text = "Nakov: 123, Branson: 456";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kern="1200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pattern = @"\d{3}";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kern="1200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replacement = "999";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kern="1200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Regex regex = new Regex(pattern);</a:t>
            </a:r>
            <a:endParaRPr lang="en-US" sz="2800" b="1" kern="1200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kern="1200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result = regex.</a:t>
            </a:r>
            <a:r>
              <a:rPr lang="en-US" sz="2800" b="1" kern="12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Replace</a:t>
            </a:r>
            <a:r>
              <a:rPr lang="en-US" sz="2800" b="1" kern="1200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kern="12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text</a:t>
            </a:r>
            <a:r>
              <a:rPr lang="en-US" sz="2800" b="1" kern="1200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sz="2800" b="1" kern="12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replacement</a:t>
            </a:r>
            <a:r>
              <a:rPr lang="en-US" sz="2800" b="1" kern="1200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kern="1200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kern="1200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Console.WriteLine(result);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kern="12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Nakov: 999, Branson: 999</a:t>
            </a:r>
          </a:p>
        </p:txBody>
      </p:sp>
    </p:spTree>
    <p:extLst>
      <p:ext uri="{BB962C8B-B14F-4D97-AF65-F5344CB8AC3E}">
        <p14:creationId xmlns:p14="http://schemas.microsoft.com/office/powerpoint/2010/main" val="863384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Problem: Replace &lt;a&gt; tag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/>
              <a:t>You are given some </a:t>
            </a:r>
            <a:r>
              <a:rPr lang="en-US">
                <a:solidFill>
                  <a:schemeClr val="tx2">
                    <a:lumMod val="75000"/>
                  </a:schemeClr>
                </a:solidFill>
              </a:rPr>
              <a:t>html</a:t>
            </a:r>
            <a:r>
              <a:rPr lang="en-US"/>
              <a:t> </a:t>
            </a:r>
            <a:r>
              <a:rPr lang="en-US">
                <a:solidFill>
                  <a:schemeClr val="tx2">
                    <a:lumMod val="75000"/>
                  </a:schemeClr>
                </a:solidFill>
              </a:rPr>
              <a:t>text</a:t>
            </a:r>
            <a:endParaRPr lang="en-US" dirty="0"/>
          </a:p>
          <a:p>
            <a:pPr lvl="1"/>
            <a:r>
              <a:rPr lang="en-US" dirty="0"/>
              <a:t>Replace all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&lt;a&gt;</a:t>
            </a:r>
            <a:r>
              <a:rPr lang="en-US" dirty="0"/>
              <a:t> tags in it with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[URL]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60412" y="6190147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https://judge.softuni.bg/Contests/Practice/Index/320#4</a:t>
            </a:r>
            <a:endParaRPr lang="en-US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989012" y="2848906"/>
            <a:ext cx="102108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3000" noProof="1"/>
              <a:t>&lt;ul&gt; &lt;li&gt;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</a:rPr>
              <a:t>&lt;a</a:t>
            </a:r>
            <a:r>
              <a:rPr lang="en-US" sz="3000" noProof="1"/>
              <a:t> href="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</a:rPr>
              <a:t>http://softuni.bg</a:t>
            </a:r>
            <a:r>
              <a:rPr lang="en-US" sz="3000" noProof="1"/>
              <a:t>"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</a:rPr>
              <a:t>&gt;</a:t>
            </a:r>
            <a:r>
              <a:rPr lang="en-US" sz="3000" noProof="1"/>
              <a:t>SoftUni&lt;/a&gt;&lt;/li&gt;&lt;/ul&gt;</a:t>
            </a:r>
          </a:p>
        </p:txBody>
      </p:sp>
      <p:sp>
        <p:nvSpPr>
          <p:cNvPr id="11" name="Right Arrow 10"/>
          <p:cNvSpPr/>
          <p:nvPr/>
        </p:nvSpPr>
        <p:spPr>
          <a:xfrm rot="5400000">
            <a:off x="5767544" y="3834755"/>
            <a:ext cx="653736" cy="5159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989012" y="4790278"/>
            <a:ext cx="102108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3000" noProof="1"/>
              <a:t>&lt;ul&gt; &lt;li&gt;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</a:rPr>
              <a:t>[URL </a:t>
            </a:r>
            <a:r>
              <a:rPr lang="en-US" sz="3000" noProof="1"/>
              <a:t>href=</a:t>
            </a:r>
            <a:r>
              <a:rPr lang="en-US" sz="3000" b="1" noProof="1"/>
              <a:t>"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</a:rPr>
              <a:t>http://softuni.bg</a:t>
            </a:r>
            <a:r>
              <a:rPr lang="en-US" sz="3000" b="1" noProof="1"/>
              <a:t>"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3000" noProof="1"/>
              <a:t>SoftUni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</a:rPr>
              <a:t>[/URL]</a:t>
            </a:r>
            <a:r>
              <a:rPr lang="en-US" sz="3000" noProof="1"/>
              <a:t>&lt;/li&gt;&lt;/ul&gt;</a:t>
            </a:r>
          </a:p>
        </p:txBody>
      </p:sp>
    </p:spTree>
    <p:extLst>
      <p:ext uri="{BB962C8B-B14F-4D97-AF65-F5344CB8AC3E}">
        <p14:creationId xmlns:p14="http://schemas.microsoft.com/office/powerpoint/2010/main" val="22666124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Solution: Replace &lt;a&gt; tag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31812" y="1143000"/>
            <a:ext cx="11125200" cy="52237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text = Console.ReadLine();</a:t>
            </a:r>
          </a:p>
          <a:p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(text != "end")</a:t>
            </a:r>
          </a:p>
          <a:p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string pattern = @"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&lt;a.*?href.*?=(.*)&gt;(.*?)&lt;\/a&gt;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"; </a:t>
            </a:r>
          </a:p>
          <a:p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string replacement = @"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[URL href=$1]$2[/URL]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";</a:t>
            </a:r>
          </a:p>
          <a:p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string replaced = Regex.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Replace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</a:p>
          <a:p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text, pattern, replacement);</a:t>
            </a:r>
          </a:p>
          <a:p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Console.WriteLine(replaced);</a:t>
            </a:r>
          </a:p>
          <a:p>
            <a:endParaRPr lang="en-US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text = Console.ReadLine();</a:t>
            </a:r>
          </a:p>
          <a:p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bg-BG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4306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Split(string text)</a:t>
            </a:r>
            <a:r>
              <a:rPr lang="en-US" noProof="1">
                <a:latin typeface="+mj-lt"/>
              </a:rPr>
              <a:t> – splits the text by the pattern</a:t>
            </a:r>
          </a:p>
          <a:p>
            <a:pPr lvl="1"/>
            <a:r>
              <a:rPr lang="en-US" noProof="1">
                <a:latin typeface="+mj-lt"/>
              </a:rPr>
              <a:t>Returns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string[]</a:t>
            </a:r>
            <a:r>
              <a:rPr lang="en-US" noProof="1">
                <a:latin typeface="+mj-lt"/>
              </a:rPr>
              <a:t>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Splitting With Regex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4212" y="2819400"/>
            <a:ext cx="10744200" cy="304698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kern="1200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rPr>
              <a:t>string text = "1   2 3      4";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kern="1200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rPr>
              <a:t>string pattern = </a:t>
            </a:r>
            <a:r>
              <a:rPr lang="en-US" sz="3200" b="1" kern="12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rPr>
              <a:t>@"\s+"</a:t>
            </a:r>
            <a:r>
              <a:rPr lang="en-US" sz="3200" b="1" kern="1200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3200" b="1" kern="1200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ea typeface="+mn-ea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kern="1200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rPr>
              <a:t>string[] results = Regex.</a:t>
            </a:r>
            <a:r>
              <a:rPr lang="en-US" sz="3200" b="1" kern="12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rPr>
              <a:t>Split(text, pattern)</a:t>
            </a:r>
            <a:r>
              <a:rPr lang="en-US" sz="3200" b="1" kern="1200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kern="1200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rPr>
              <a:t>Console.WriteLine(string.Join(", ", results));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kern="12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rPr>
              <a:t>// 1, 2, 3, 4</a:t>
            </a:r>
          </a:p>
        </p:txBody>
      </p:sp>
    </p:spTree>
    <p:extLst>
      <p:ext uri="{BB962C8B-B14F-4D97-AF65-F5344CB8AC3E}">
        <p14:creationId xmlns:p14="http://schemas.microsoft.com/office/powerpoint/2010/main" val="545100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876800"/>
            <a:ext cx="8938472" cy="820600"/>
          </a:xfrm>
        </p:spPr>
        <p:txBody>
          <a:bodyPr/>
          <a:lstStyle/>
          <a:p>
            <a:r>
              <a:rPr lang="en-US" noProof="1"/>
              <a:t>Built-in RegEx .NET API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6212" y="5754968"/>
            <a:ext cx="8938472" cy="719034"/>
          </a:xfrm>
        </p:spPr>
        <p:txBody>
          <a:bodyPr/>
          <a:lstStyle/>
          <a:p>
            <a:r>
              <a:rPr lang="en-US" dirty="0"/>
              <a:t>Exercises in Class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EC0AFF82-5FB7-4C06-9102-06C6F65FFE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1586" y="934432"/>
            <a:ext cx="3524026" cy="3637568"/>
          </a:xfrm>
          <a:prstGeom prst="rect">
            <a:avLst/>
          </a:prstGeom>
        </p:spPr>
      </p:pic>
      <p:pic>
        <p:nvPicPr>
          <p:cNvPr id="7" name="Picture 4" descr="Резултат с изображение за regex icon">
            <a:extLst>
              <a:ext uri="{FF2B5EF4-FFF2-40B4-BE49-F238E27FC236}">
                <a16:creationId xmlns:a16="http://schemas.microsoft.com/office/drawing/2014/main" xmlns="" id="{3B8C78F2-946D-43C6-81C9-1719B91C4D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0190" y="1773402"/>
            <a:ext cx="1976630" cy="1969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2.jpeg">
            <a:extLst>
              <a:ext uri="{FF2B5EF4-FFF2-40B4-BE49-F238E27FC236}">
                <a16:creationId xmlns:a16="http://schemas.microsoft.com/office/drawing/2014/main" xmlns="" id="{13F6F8F7-8D61-496F-8BD8-676690C70CA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/>
          </a:blip>
          <a:stretch>
            <a:fillRect/>
          </a:stretch>
        </p:blipFill>
        <p:spPr>
          <a:xfrm>
            <a:off x="1446212" y="1763242"/>
            <a:ext cx="2462720" cy="1979948"/>
          </a:xfrm>
          <a:prstGeom prst="roundRect">
            <a:avLst>
              <a:gd name="adj" fmla="val 14083"/>
            </a:avLst>
          </a:prstGeom>
          <a:ln>
            <a:solidFill>
              <a:schemeClr val="tx1">
                <a:lumMod val="65000"/>
              </a:schemeClr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891586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4" y="1151121"/>
            <a:ext cx="7428000" cy="5570355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Regular expressions </a:t>
            </a:r>
            <a:r>
              <a:rPr lang="en-US" sz="3000" dirty="0"/>
              <a:t>describe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patterns</a:t>
            </a:r>
            <a:r>
              <a:rPr lang="en-US" sz="3000" dirty="0"/>
              <a:t> for </a:t>
            </a:r>
            <a:br>
              <a:rPr lang="en-US" sz="3000" dirty="0"/>
            </a:br>
            <a:r>
              <a:rPr lang="en-US" sz="3000" dirty="0"/>
              <a:t>searching through text</a:t>
            </a:r>
          </a:p>
          <a:p>
            <a:pPr lvl="1">
              <a:lnSpc>
                <a:spcPct val="110000"/>
              </a:lnSpc>
              <a:spcAft>
                <a:spcPts val="0"/>
              </a:spcAft>
            </a:pPr>
            <a:r>
              <a:rPr lang="en-US" sz="3000" dirty="0"/>
              <a:t>Define special characters, operators and </a:t>
            </a:r>
            <a:br>
              <a:rPr lang="en-US" sz="3000" dirty="0"/>
            </a:br>
            <a:r>
              <a:rPr lang="en-US" sz="3000" dirty="0"/>
              <a:t>constructs for building complex pattern</a:t>
            </a:r>
          </a:p>
          <a:p>
            <a:pPr lvl="1">
              <a:lnSpc>
                <a:spcPct val="110000"/>
              </a:lnSpc>
              <a:spcAft>
                <a:spcPts val="0"/>
              </a:spcAft>
            </a:pPr>
            <a:r>
              <a:rPr lang="en-US" sz="3000" dirty="0"/>
              <a:t>Can utilize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character classes</a:t>
            </a:r>
            <a:r>
              <a:rPr lang="en-US" sz="3000" dirty="0"/>
              <a:t>,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groups</a:t>
            </a:r>
            <a:r>
              <a:rPr lang="en-US" sz="3000" dirty="0"/>
              <a:t>, </a:t>
            </a:r>
            <a:br>
              <a:rPr lang="en-US" sz="3000" dirty="0"/>
            </a:b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quantifiers </a:t>
            </a:r>
            <a:r>
              <a:rPr lang="en-US" sz="3000" dirty="0"/>
              <a:t>and more</a:t>
            </a:r>
          </a:p>
          <a:p>
            <a:pPr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sz="3000" dirty="0"/>
              <a:t>Using RegEx in C#</a:t>
            </a:r>
          </a:p>
          <a:p>
            <a:pPr lvl="1">
              <a:lnSpc>
                <a:spcPct val="110000"/>
              </a:lnSpc>
              <a:spcAft>
                <a:spcPts val="0"/>
              </a:spcAft>
            </a:pP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Matching</a:t>
            </a:r>
            <a:r>
              <a:rPr lang="en-US" sz="3000" dirty="0"/>
              <a:t> strings,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separating</a:t>
            </a:r>
            <a:r>
              <a:rPr lang="en-US" sz="3000" dirty="0"/>
              <a:t> by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match</a:t>
            </a:r>
            <a:r>
              <a:rPr lang="en-US" sz="3000" dirty="0"/>
              <a:t>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groups</a:t>
            </a:r>
            <a:r>
              <a:rPr lang="en-US" sz="3000" dirty="0"/>
              <a:t>,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Splitting</a:t>
            </a:r>
            <a:r>
              <a:rPr lang="en-US" sz="3000" dirty="0"/>
              <a:t> by RegEx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1058" y="1407665"/>
            <a:ext cx="2207821" cy="141075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2AEA56F9-3ACB-4278-B9E9-E0F541A58E0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860257" y="1911690"/>
            <a:ext cx="2106858" cy="228015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08016CB2-F539-4FF2-B4C3-B683CD741E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83"/>
          <a:stretch/>
        </p:blipFill>
        <p:spPr>
          <a:xfrm>
            <a:off x="7237412" y="4807320"/>
            <a:ext cx="441960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312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Programming Fundamentals – Regex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https://softuni.bg/courses/programming-fundamentals</a:t>
            </a:r>
            <a:endParaRPr lang="en-US" dirty="0"/>
          </a:p>
        </p:txBody>
      </p:sp>
      <p:pic>
        <p:nvPicPr>
          <p:cNvPr id="13" name="Picture 12">
            <a:hlinkClick r:id="rId4"/>
          </p:cNvPr>
          <p:cNvPicPr>
            <a:picLocks noChangeAspect="1"/>
          </p:cNvPicPr>
          <p:nvPr/>
        </p:nvPicPr>
        <p:blipFill rotWithShape="1">
          <a:blip r:embed="rId5"/>
          <a:srcRect l="-33178" r="-29792"/>
          <a:stretch/>
        </p:blipFill>
        <p:spPr>
          <a:xfrm>
            <a:off x="4891690" y="1267840"/>
            <a:ext cx="2614762" cy="73623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4" name="Picture 13">
            <a:hlinkClick r:id="rId6"/>
          </p:cNvPr>
          <p:cNvPicPr>
            <a:picLocks noChangeAspect="1"/>
          </p:cNvPicPr>
          <p:nvPr/>
        </p:nvPicPr>
        <p:blipFill rotWithShape="1">
          <a:blip r:embed="rId7"/>
          <a:srcRect l="-18331" r="-18331"/>
          <a:stretch/>
        </p:blipFill>
        <p:spPr>
          <a:xfrm>
            <a:off x="4862979" y="5300520"/>
            <a:ext cx="2638724" cy="741400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6" name="Picture 15">
            <a:hlinkClick r:id="rId8"/>
          </p:cNvPr>
          <p:cNvPicPr>
            <a:picLocks noChangeAspect="1"/>
          </p:cNvPicPr>
          <p:nvPr/>
        </p:nvPicPr>
        <p:blipFill rotWithShape="1">
          <a:blip r:embed="rId9"/>
          <a:srcRect l="-25003" r="-25003"/>
          <a:stretch/>
        </p:blipFill>
        <p:spPr>
          <a:xfrm>
            <a:off x="8219130" y="5300520"/>
            <a:ext cx="3604684" cy="741400"/>
          </a:xfrm>
          <a:prstGeom prst="roundRect">
            <a:avLst>
              <a:gd name="adj" fmla="val 2953"/>
            </a:avLst>
          </a:prstGeom>
          <a:solidFill>
            <a:schemeClr val="tx1"/>
          </a:solidFill>
        </p:spPr>
      </p:pic>
      <p:pic>
        <p:nvPicPr>
          <p:cNvPr id="17" name="Picture 16">
            <a:hlinkClick r:id="rId10"/>
          </p:cNvPr>
          <p:cNvPicPr>
            <a:picLocks noChangeAspect="1"/>
          </p:cNvPicPr>
          <p:nvPr/>
        </p:nvPicPr>
        <p:blipFill rotWithShape="1">
          <a:blip r:embed="rId11"/>
          <a:srcRect l="-705" r="-705"/>
          <a:stretch/>
        </p:blipFill>
        <p:spPr>
          <a:xfrm>
            <a:off x="540868" y="1267840"/>
            <a:ext cx="3585896" cy="737537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0" name="Picture 19">
            <a:hlinkClick r:id="rId12"/>
          </p:cNvPr>
          <p:cNvPicPr>
            <a:picLocks noChangeAspect="1"/>
          </p:cNvPicPr>
          <p:nvPr/>
        </p:nvPicPr>
        <p:blipFill rotWithShape="1">
          <a:blip r:embed="rId13"/>
          <a:srcRect l="-14709" r="-21057"/>
          <a:stretch/>
        </p:blipFill>
        <p:spPr>
          <a:xfrm>
            <a:off x="7033530" y="3932189"/>
            <a:ext cx="2158320" cy="706525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1" name="Picture 20">
            <a:hlinkClick r:id="rId14"/>
          </p:cNvPr>
          <p:cNvPicPr>
            <a:picLocks noChangeAspect="1"/>
          </p:cNvPicPr>
          <p:nvPr/>
        </p:nvPicPr>
        <p:blipFill rotWithShape="1">
          <a:blip r:embed="rId15"/>
          <a:srcRect l="-4906" t="-4936" r="-6206" b="-4690"/>
          <a:stretch/>
        </p:blipFill>
        <p:spPr>
          <a:xfrm>
            <a:off x="7033530" y="2584642"/>
            <a:ext cx="2158320" cy="731278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4" name="Picture 23">
            <a:hlinkClick r:id="rId16"/>
          </p:cNvPr>
          <p:cNvPicPr>
            <a:picLocks noChangeAspect="1"/>
          </p:cNvPicPr>
          <p:nvPr/>
        </p:nvPicPr>
        <p:blipFill rotWithShape="1">
          <a:blip r:embed="rId17"/>
          <a:srcRect l="-9951" r="-9951"/>
          <a:stretch/>
        </p:blipFill>
        <p:spPr>
          <a:xfrm>
            <a:off x="8271378" y="1274099"/>
            <a:ext cx="3555466" cy="731278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A0776537-67C3-4742-9746-D7654DD6FF7D}"/>
              </a:ext>
            </a:extLst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846" t="-15048" r="-53846" b="-14226"/>
          <a:stretch/>
        </p:blipFill>
        <p:spPr>
          <a:xfrm>
            <a:off x="9673025" y="2585906"/>
            <a:ext cx="2150789" cy="73001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7FFB619D-CE8B-44DC-8073-5F04FDFAA105}"/>
              </a:ext>
            </a:extLst>
          </p:cNvPr>
          <p:cNvPicPr>
            <a:picLocks noChangeAspect="1"/>
          </p:cNvPicPr>
          <p:nvPr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862" r="-23306"/>
          <a:stretch/>
        </p:blipFill>
        <p:spPr>
          <a:xfrm>
            <a:off x="9663098" y="3942581"/>
            <a:ext cx="2154510" cy="731277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B6B862F2-3005-4A86-ABC4-559A60AE8F28}"/>
              </a:ext>
            </a:extLst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9464" r="-20825"/>
          <a:stretch/>
        </p:blipFill>
        <p:spPr>
          <a:xfrm>
            <a:off x="540868" y="5300520"/>
            <a:ext cx="3604684" cy="741400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561433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7" name="Content Placeholder 2"/>
          <p:cNvSpPr>
            <a:spLocks noGrp="1"/>
          </p:cNvSpPr>
          <p:nvPr/>
        </p:nvSpPr>
        <p:spPr>
          <a:xfrm>
            <a:off x="192001" y="1794761"/>
            <a:ext cx="11804822" cy="3268479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72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11500" b="1" dirty="0"/>
              <a:t>#</a:t>
            </a:r>
            <a:r>
              <a:rPr lang="en-GB" sz="11500" b="1" noProof="1"/>
              <a:t>tech</a:t>
            </a:r>
            <a:r>
              <a:rPr lang="en-US" sz="11500" b="1" noProof="1"/>
              <a:t>-softuni</a:t>
            </a:r>
            <a:endParaRPr lang="en-US" sz="6000" b="1" noProof="1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7477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859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77658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3"/>
              </a:rPr>
              <a:t>softuni.bg</a:t>
            </a:r>
            <a:r>
              <a:rPr lang="en-US" sz="29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>
              <a:lnSpc>
                <a:spcPct val="100000"/>
              </a:lnSpc>
            </a:pPr>
            <a:r>
              <a:rPr lang="en-US" sz="3000" noProof="1">
                <a:hlinkClick r:id="rId4"/>
              </a:rPr>
              <a:t>http://softuni.foundation/</a:t>
            </a:r>
            <a:endParaRPr lang="en-US" sz="30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</a:t>
            </a:r>
            <a:endParaRPr lang="bg-BG" noProof="1"/>
          </a:p>
          <a:p>
            <a:pPr marL="609494" lvl="2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pic>
        <p:nvPicPr>
          <p:cNvPr id="10" name="Picture 9">
            <a:hlinkClick r:id="rId4" tooltip="Software University Foundation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7098" y="3019984"/>
            <a:ext cx="2269870" cy="566147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  <p:pic>
        <p:nvPicPr>
          <p:cNvPr id="11" name="Picture 4" descr="http://www.facebook.com/SoftwareUniversity" title="Software University @ Facebook">
            <a:hlinkClick r:id="rId8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4064268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://forum.softuni.bg" title="Software University - Forum">
            <a:hlinkClick r:id="rId6" tooltip="Software University Discussion Forum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410200"/>
            <a:ext cx="970156" cy="965726"/>
          </a:xfrm>
          <a:prstGeom prst="rect">
            <a:avLst/>
          </a:prstGeom>
        </p:spPr>
      </p:pic>
      <p:pic>
        <p:nvPicPr>
          <p:cNvPr id="5" name="Picture 4">
            <a:hlinkClick r:id="rId3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183" y="2727414"/>
            <a:ext cx="2746993" cy="3657600"/>
          </a:xfrm>
          <a:prstGeom prst="rect">
            <a:avLst/>
          </a:prstGeom>
        </p:spPr>
      </p:pic>
      <p:pic>
        <p:nvPicPr>
          <p:cNvPr id="16" name="Picture 15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xmlns="" id="{1D5EA20F-A08B-46D3-A0D8-2268395A0484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9444" y="1039681"/>
            <a:ext cx="1496137" cy="184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126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46212" y="4098667"/>
            <a:ext cx="8938472" cy="820600"/>
          </a:xfrm>
        </p:spPr>
        <p:txBody>
          <a:bodyPr/>
          <a:lstStyle/>
          <a:p>
            <a:r>
              <a:rPr lang="en-US" dirty="0"/>
              <a:t>Regular Expressions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1446212" y="5035435"/>
            <a:ext cx="8938472" cy="1365365"/>
          </a:xfrm>
        </p:spPr>
        <p:txBody>
          <a:bodyPr/>
          <a:lstStyle/>
          <a:p>
            <a:r>
              <a:rPr lang="en-US" dirty="0"/>
              <a:t>RegEx Language Syntax, Character Classes, Quantifiers, Anchors, Groups</a:t>
            </a:r>
          </a:p>
        </p:txBody>
      </p:sp>
      <p:pic>
        <p:nvPicPr>
          <p:cNvPr id="14" name="image2.jpeg"/>
          <p:cNvPicPr>
            <a:picLocks noGrp="1"/>
          </p:cNvPicPr>
          <p:nvPr>
            <p:ph type="pic" sz="quarter" idx="4294967295"/>
          </p:nvPr>
        </p:nvPicPr>
        <p:blipFill>
          <a:blip r:embed="rId3" cstate="print">
            <a:extLst/>
          </a:blip>
          <a:srcRect l="2237" r="2237"/>
          <a:stretch>
            <a:fillRect/>
          </a:stretch>
        </p:blipFill>
        <p:spPr>
          <a:xfrm>
            <a:off x="2823313" y="838200"/>
            <a:ext cx="6083410" cy="29337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983804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Regular expressions </a:t>
            </a:r>
            <a:r>
              <a:rPr lang="en-US" sz="3200" dirty="0"/>
              <a:t>(regex)</a:t>
            </a:r>
            <a:endParaRPr lang="bg-BG" sz="3200" dirty="0"/>
          </a:p>
          <a:p>
            <a:pPr lvl="1"/>
            <a:r>
              <a:rPr lang="en-US" dirty="0"/>
              <a:t>Match text by pattern</a:t>
            </a:r>
          </a:p>
          <a:p>
            <a:pPr>
              <a:spcBef>
                <a:spcPts val="1200"/>
              </a:spcBef>
            </a:pP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Patterns </a:t>
            </a:r>
            <a:r>
              <a:rPr lang="en-US" sz="3200" dirty="0"/>
              <a:t>are defined by special syntax, e.g.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[0-9]+</a:t>
            </a:r>
            <a:r>
              <a:rPr lang="en-US" dirty="0"/>
              <a:t> matches non-empty sequence of digits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[A-Z][a-z]*</a:t>
            </a:r>
            <a:r>
              <a:rPr lang="en-US" dirty="0"/>
              <a:t> matches a capital + small letters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\s+</a:t>
            </a:r>
            <a:r>
              <a:rPr lang="en-US" dirty="0"/>
              <a:t> matches whitespace (non-empty)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\S+</a:t>
            </a:r>
            <a:r>
              <a:rPr lang="en-US" dirty="0"/>
              <a:t> matches non-whitespace</a:t>
            </a:r>
          </a:p>
          <a:p>
            <a:pPr>
              <a:spcBef>
                <a:spcPts val="1200"/>
              </a:spcBef>
            </a:pPr>
            <a:r>
              <a:rPr lang="en-US" sz="3200" dirty="0"/>
              <a:t>Play with regex live at: </a:t>
            </a:r>
            <a:r>
              <a:rPr lang="en-US" sz="3200" dirty="0">
                <a:hlinkClick r:id="rId2"/>
              </a:rPr>
              <a:t>regexr.com</a:t>
            </a:r>
            <a:r>
              <a:rPr lang="en-US" sz="3200" dirty="0"/>
              <a:t>, </a:t>
            </a:r>
            <a:r>
              <a:rPr lang="en-US" sz="3200" dirty="0">
                <a:hlinkClick r:id="rId3"/>
              </a:rPr>
              <a:t>regex101.com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are Regular Expressions?</a:t>
            </a:r>
          </a:p>
        </p:txBody>
      </p:sp>
      <p:pic>
        <p:nvPicPr>
          <p:cNvPr id="21" name="Picture 4" descr="Резултат с изображение за regex icon">
            <a:extLst>
              <a:ext uri="{FF2B5EF4-FFF2-40B4-BE49-F238E27FC236}">
                <a16:creationId xmlns:a16="http://schemas.microsoft.com/office/drawing/2014/main" xmlns="" id="{4341B6DC-8542-4075-951D-80F839335C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9612" y="4130622"/>
            <a:ext cx="1923649" cy="1916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image2.jpeg">
            <a:extLst>
              <a:ext uri="{FF2B5EF4-FFF2-40B4-BE49-F238E27FC236}">
                <a16:creationId xmlns:a16="http://schemas.microsoft.com/office/drawing/2014/main" xmlns="" id="{AB8EA9A1-A7EF-4669-96EC-7EBA1715AA2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/>
          </a:blip>
          <a:stretch>
            <a:fillRect/>
          </a:stretch>
        </p:blipFill>
        <p:spPr>
          <a:xfrm>
            <a:off x="8543370" y="1295400"/>
            <a:ext cx="2979891" cy="1724442"/>
          </a:xfrm>
          <a:prstGeom prst="roundRect">
            <a:avLst>
              <a:gd name="adj" fmla="val 14083"/>
            </a:avLst>
          </a:prstGeom>
          <a:ln>
            <a:solidFill>
              <a:schemeClr val="tx1">
                <a:lumMod val="65000"/>
              </a:schemeClr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835024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041A18CB-8E47-4759-B05F-C4065F209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0223" y="5059219"/>
            <a:ext cx="8938472" cy="820600"/>
          </a:xfrm>
        </p:spPr>
        <p:txBody>
          <a:bodyPr/>
          <a:lstStyle/>
          <a:p>
            <a:r>
              <a:rPr lang="en-US" dirty="0"/>
              <a:t>Playing </a:t>
            </a:r>
            <a:r>
              <a:rPr lang="en-US"/>
              <a:t>with </a:t>
            </a:r>
            <a:r>
              <a:rPr lang="en-US" smtClean="0">
                <a:hlinkClick r:id="rId2"/>
              </a:rPr>
              <a:t>regex101.com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6D78A91D-35FF-43E3-AE54-6C353DC357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20223" y="5941144"/>
            <a:ext cx="8938472" cy="688256"/>
          </a:xfrm>
        </p:spPr>
        <p:txBody>
          <a:bodyPr/>
          <a:lstStyle/>
          <a:p>
            <a:r>
              <a:rPr lang="en-US" dirty="0"/>
              <a:t>Live Demo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F30EB710-8323-4F92-9673-0A0CFD2B79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7555" y="914400"/>
            <a:ext cx="6763810" cy="3850728"/>
          </a:xfrm>
          <a:prstGeom prst="rect">
            <a:avLst/>
          </a:prstGeom>
          <a:ln>
            <a:solidFill>
              <a:schemeClr val="tx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907356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/>
              <a:t>Regular expressions (regex) describe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search pattern</a:t>
            </a:r>
          </a:p>
          <a:p>
            <a:r>
              <a:rPr lang="en-US" dirty="0"/>
              <a:t>Used to find / extract / replace / split data from text by pattern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Regular Expression Pattern </a:t>
            </a:r>
            <a:r>
              <a:rPr lang="en-US" dirty="0"/>
              <a:t>– Example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08112" y="2667000"/>
            <a:ext cx="937260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l-PL" sz="3200" b="1" noProof="1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[A-Z]</a:t>
            </a:r>
            <a:r>
              <a:rPr lang="pl-PL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[a-z]+</a:t>
            </a:r>
            <a:r>
              <a:rPr lang="pl-PL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pl-PL" sz="3200" b="1" noProof="1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[A-Z]</a:t>
            </a:r>
            <a:r>
              <a:rPr lang="pl-PL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[a-z]+</a:t>
            </a:r>
            <a:r>
              <a:rPr lang="pl-PL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- </a:t>
            </a:r>
            <a:r>
              <a:rPr lang="pl-PL" sz="3200" b="1" noProof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\w+</a:t>
            </a:r>
            <a:r>
              <a:rPr lang="pl-PL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</a:t>
            </a:r>
            <a:r>
              <a:rPr lang="pl-PL" sz="3200" b="1" noProof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\w+</a:t>
            </a:r>
            <a:r>
              <a:rPr lang="pl-PL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\.</a:t>
            </a:r>
            <a:r>
              <a:rPr lang="pl-PL" sz="3200" b="1" noProof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\w+</a:t>
            </a:r>
            <a:endParaRPr lang="en-US" sz="3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408112" y="3975633"/>
            <a:ext cx="937260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van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vanov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- </a:t>
            </a:r>
            <a:r>
              <a:rPr lang="en-US" sz="3200" b="1" noProof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ivan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</a:t>
            </a:r>
            <a:r>
              <a:rPr lang="en-US" sz="3200" b="1" noProof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gmail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  <a:r>
              <a:rPr lang="en-US" sz="3200" b="1" noProof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com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406524" y="4685701"/>
            <a:ext cx="937260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etar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otov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- </a:t>
            </a:r>
            <a:r>
              <a:rPr lang="en-US" sz="3200" b="1" noProof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petar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</a:t>
            </a:r>
            <a:r>
              <a:rPr lang="en-US" sz="3200" b="1" noProof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abv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  <a:r>
              <a:rPr lang="en-US" sz="3200" b="1" noProof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bg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406524" y="5395769"/>
            <a:ext cx="937260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noProof="1">
                <a:latin typeface="Consolas" panose="020B0609020204030204" pitchFamily="49" charset="0"/>
              </a:rPr>
              <a:t>Contact: </a:t>
            </a:r>
            <a:r>
              <a:rPr lang="en-US" sz="3200" b="1" noProof="1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lex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eorgiev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- </a:t>
            </a:r>
            <a:r>
              <a:rPr lang="en-US" sz="3200" b="1" noProof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alex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</a:t>
            </a:r>
            <a:r>
              <a:rPr lang="en-US" sz="3200" b="1" noProof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mail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  <a:r>
              <a:rPr lang="en-US" sz="3200" b="1" noProof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com</a:t>
            </a:r>
            <a:r>
              <a:rPr lang="en-US" sz="3200" noProof="1">
                <a:latin typeface="Consolas" panose="020B0609020204030204" pitchFamily="49" charset="0"/>
              </a:rPr>
              <a:t> …  </a:t>
            </a:r>
            <a:endParaRPr lang="en-US" sz="3200" b="1" noProof="1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02024" y="3316069"/>
            <a:ext cx="5181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matches</a:t>
            </a:r>
          </a:p>
        </p:txBody>
      </p:sp>
      <p:sp>
        <p:nvSpPr>
          <p:cNvPr id="18" name="Rounded Rectangle 5"/>
          <p:cNvSpPr/>
          <p:nvPr/>
        </p:nvSpPr>
        <p:spPr>
          <a:xfrm>
            <a:off x="1440496" y="4053678"/>
            <a:ext cx="6428424" cy="444063"/>
          </a:xfrm>
          <a:prstGeom prst="roundRect">
            <a:avLst/>
          </a:prstGeom>
          <a:solidFill>
            <a:srgbClr val="F6A35E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9" name="Rounded Rectangle 5"/>
          <p:cNvSpPr/>
          <p:nvPr/>
        </p:nvSpPr>
        <p:spPr>
          <a:xfrm>
            <a:off x="1440497" y="4779219"/>
            <a:ext cx="5961063" cy="455122"/>
          </a:xfrm>
          <a:prstGeom prst="roundRect">
            <a:avLst/>
          </a:prstGeom>
          <a:solidFill>
            <a:srgbClr val="F6A35E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0" name="Rounded Rectangle 5"/>
          <p:cNvSpPr/>
          <p:nvPr/>
        </p:nvSpPr>
        <p:spPr>
          <a:xfrm>
            <a:off x="3449780" y="5478181"/>
            <a:ext cx="6608620" cy="467360"/>
          </a:xfrm>
          <a:prstGeom prst="roundRect">
            <a:avLst/>
          </a:prstGeom>
          <a:solidFill>
            <a:srgbClr val="F6A35E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6299F669-A48D-469A-8F30-B533FA4A160D}"/>
              </a:ext>
            </a:extLst>
          </p:cNvPr>
          <p:cNvSpPr txBox="1"/>
          <p:nvPr/>
        </p:nvSpPr>
        <p:spPr>
          <a:xfrm>
            <a:off x="760412" y="6190147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Test your regex here: </a:t>
            </a:r>
            <a:r>
              <a:rPr lang="en-US" dirty="0">
                <a:hlinkClick r:id="rId2"/>
              </a:rPr>
              <a:t>http://regexr.com/3g8gc</a:t>
            </a:r>
            <a:r>
              <a:rPr lang="bg-BG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408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/>
      <p:bldP spid="18" grpId="0" animBg="1"/>
      <p:bldP spid="19" grpId="0" animBg="1"/>
      <p:bldP spid="20" grpId="0" animBg="1"/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[nvj]</a:t>
            </a:r>
            <a:r>
              <a:rPr lang="en-US" noProof="1"/>
              <a:t> matches any character that is either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noProof="1"/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US" noProof="1"/>
              <a:t> or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</a:t>
            </a:r>
          </a:p>
          <a:p>
            <a:endParaRPr lang="en-US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2400"/>
              </a:spcBef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[^abc]</a:t>
            </a:r>
            <a:r>
              <a:rPr lang="en-US" noProof="1"/>
              <a:t> – matches any character that is not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noProof="1"/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US" noProof="1"/>
              <a:t> or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endParaRPr lang="bg-BG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bg-BG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2400"/>
              </a:spcBef>
            </a:pP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bg-BG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0-9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sz="3200" noProof="1"/>
              <a:t> </a:t>
            </a:r>
            <a:r>
              <a:rPr lang="en-US" noProof="1"/>
              <a:t>– </a:t>
            </a:r>
            <a:r>
              <a:rPr lang="en-US" sz="3200" noProof="1"/>
              <a:t>character range: m</a:t>
            </a:r>
            <a:r>
              <a:rPr lang="en-US" noProof="1"/>
              <a:t>atches any digit from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noProof="1"/>
              <a:t> to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 Classes: Ranges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6612" y="1986239"/>
            <a:ext cx="1028700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rIns="144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spc="200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node.js v0.12.2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36611" y="3606225"/>
            <a:ext cx="10287001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rIns="144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spc="200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Abraham Lincoln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36612" y="5225627"/>
            <a:ext cx="10363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rIns="144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 1519 Leonardo da Vinci died at the age of 67.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924560" y="2076049"/>
            <a:ext cx="296284" cy="431801"/>
          </a:xfrm>
          <a:prstGeom prst="roundRect">
            <a:avLst/>
          </a:prstGeom>
          <a:solidFill>
            <a:srgbClr val="F6A35E">
              <a:alpha val="3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2" name="Rounded Rectangle 11"/>
          <p:cNvSpPr/>
          <p:nvPr/>
        </p:nvSpPr>
        <p:spPr>
          <a:xfrm>
            <a:off x="2164080" y="2076050"/>
            <a:ext cx="318453" cy="431800"/>
          </a:xfrm>
          <a:prstGeom prst="roundRect">
            <a:avLst/>
          </a:prstGeom>
          <a:solidFill>
            <a:srgbClr val="F6A35E">
              <a:alpha val="3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3" name="Rounded Rectangle 12"/>
          <p:cNvSpPr/>
          <p:nvPr/>
        </p:nvSpPr>
        <p:spPr>
          <a:xfrm>
            <a:off x="2914332" y="2076049"/>
            <a:ext cx="307859" cy="431801"/>
          </a:xfrm>
          <a:prstGeom prst="roundRect">
            <a:avLst/>
          </a:prstGeom>
          <a:solidFill>
            <a:srgbClr val="F6A35E">
              <a:alpha val="3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8" name="Rounded Rectangle 17"/>
          <p:cNvSpPr/>
          <p:nvPr/>
        </p:nvSpPr>
        <p:spPr>
          <a:xfrm>
            <a:off x="929640" y="3694612"/>
            <a:ext cx="296284" cy="401697"/>
          </a:xfrm>
          <a:prstGeom prst="roundRect">
            <a:avLst/>
          </a:prstGeom>
          <a:solidFill>
            <a:srgbClr val="F6A35E">
              <a:alpha val="3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0" name="Rounded Rectangle 19"/>
          <p:cNvSpPr/>
          <p:nvPr/>
        </p:nvSpPr>
        <p:spPr>
          <a:xfrm>
            <a:off x="1604417" y="5303558"/>
            <a:ext cx="201517" cy="415033"/>
          </a:xfrm>
          <a:prstGeom prst="roundRect">
            <a:avLst/>
          </a:prstGeom>
          <a:solidFill>
            <a:srgbClr val="F6A35E">
              <a:alpha val="3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2" name="Rounded Rectangle 19">
            <a:extLst>
              <a:ext uri="{FF2B5EF4-FFF2-40B4-BE49-F238E27FC236}">
                <a16:creationId xmlns:a16="http://schemas.microsoft.com/office/drawing/2014/main" xmlns="" id="{F0CABE6B-1EE6-4FB6-AF94-4DE9578BC9D5}"/>
              </a:ext>
            </a:extLst>
          </p:cNvPr>
          <p:cNvSpPr/>
          <p:nvPr/>
        </p:nvSpPr>
        <p:spPr>
          <a:xfrm>
            <a:off x="10397231" y="5302859"/>
            <a:ext cx="215861" cy="415033"/>
          </a:xfrm>
          <a:prstGeom prst="roundRect">
            <a:avLst/>
          </a:prstGeom>
          <a:solidFill>
            <a:srgbClr val="F6A35E">
              <a:alpha val="3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3" name="Rounded Rectangle 17">
            <a:extLst>
              <a:ext uri="{FF2B5EF4-FFF2-40B4-BE49-F238E27FC236}">
                <a16:creationId xmlns:a16="http://schemas.microsoft.com/office/drawing/2014/main" xmlns="" id="{8A6D7E8E-1F3D-466A-9D7F-75F13E5D0D0E}"/>
              </a:ext>
            </a:extLst>
          </p:cNvPr>
          <p:cNvSpPr/>
          <p:nvPr/>
        </p:nvSpPr>
        <p:spPr>
          <a:xfrm>
            <a:off x="1461452" y="3694612"/>
            <a:ext cx="260550" cy="401697"/>
          </a:xfrm>
          <a:prstGeom prst="roundRect">
            <a:avLst/>
          </a:prstGeom>
          <a:solidFill>
            <a:srgbClr val="F6A35E">
              <a:alpha val="3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4" name="Rounded Rectangle 17">
            <a:extLst>
              <a:ext uri="{FF2B5EF4-FFF2-40B4-BE49-F238E27FC236}">
                <a16:creationId xmlns:a16="http://schemas.microsoft.com/office/drawing/2014/main" xmlns="" id="{D0A457F7-D05C-471C-B470-D1DA86C79CB3}"/>
              </a:ext>
            </a:extLst>
          </p:cNvPr>
          <p:cNvSpPr/>
          <p:nvPr/>
        </p:nvSpPr>
        <p:spPr>
          <a:xfrm>
            <a:off x="1942582" y="3694612"/>
            <a:ext cx="260550" cy="401697"/>
          </a:xfrm>
          <a:prstGeom prst="roundRect">
            <a:avLst/>
          </a:prstGeom>
          <a:solidFill>
            <a:srgbClr val="F6A35E">
              <a:alpha val="3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5" name="Rounded Rectangle 17">
            <a:extLst>
              <a:ext uri="{FF2B5EF4-FFF2-40B4-BE49-F238E27FC236}">
                <a16:creationId xmlns:a16="http://schemas.microsoft.com/office/drawing/2014/main" xmlns="" id="{BE0E685E-7BE8-4FAF-8239-4C917421A277}"/>
              </a:ext>
            </a:extLst>
          </p:cNvPr>
          <p:cNvSpPr/>
          <p:nvPr/>
        </p:nvSpPr>
        <p:spPr>
          <a:xfrm>
            <a:off x="2449112" y="3694612"/>
            <a:ext cx="260550" cy="401697"/>
          </a:xfrm>
          <a:prstGeom prst="roundRect">
            <a:avLst/>
          </a:prstGeom>
          <a:solidFill>
            <a:srgbClr val="F6A35E">
              <a:alpha val="3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6" name="Rounded Rectangle 17">
            <a:extLst>
              <a:ext uri="{FF2B5EF4-FFF2-40B4-BE49-F238E27FC236}">
                <a16:creationId xmlns:a16="http://schemas.microsoft.com/office/drawing/2014/main" xmlns="" id="{DF45CACF-577C-4C52-863F-314A5D1E8A81}"/>
              </a:ext>
            </a:extLst>
          </p:cNvPr>
          <p:cNvSpPr/>
          <p:nvPr/>
        </p:nvSpPr>
        <p:spPr>
          <a:xfrm>
            <a:off x="2955642" y="3694612"/>
            <a:ext cx="229400" cy="401697"/>
          </a:xfrm>
          <a:prstGeom prst="roundRect">
            <a:avLst/>
          </a:prstGeom>
          <a:solidFill>
            <a:srgbClr val="F6A35E">
              <a:alpha val="3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7" name="Rounded Rectangle 17">
            <a:extLst>
              <a:ext uri="{FF2B5EF4-FFF2-40B4-BE49-F238E27FC236}">
                <a16:creationId xmlns:a16="http://schemas.microsoft.com/office/drawing/2014/main" xmlns="" id="{B4A15921-BD02-4625-ACA0-51DDB4EB631E}"/>
              </a:ext>
            </a:extLst>
          </p:cNvPr>
          <p:cNvSpPr/>
          <p:nvPr/>
        </p:nvSpPr>
        <p:spPr>
          <a:xfrm>
            <a:off x="3213620" y="3694612"/>
            <a:ext cx="214172" cy="401697"/>
          </a:xfrm>
          <a:prstGeom prst="roundRect">
            <a:avLst/>
          </a:prstGeom>
          <a:solidFill>
            <a:srgbClr val="F6A35E">
              <a:alpha val="3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8" name="Rounded Rectangle 17">
            <a:extLst>
              <a:ext uri="{FF2B5EF4-FFF2-40B4-BE49-F238E27FC236}">
                <a16:creationId xmlns:a16="http://schemas.microsoft.com/office/drawing/2014/main" xmlns="" id="{13B0AEC8-DCA2-49B5-9D26-1DABBF7B760C}"/>
              </a:ext>
            </a:extLst>
          </p:cNvPr>
          <p:cNvSpPr/>
          <p:nvPr/>
        </p:nvSpPr>
        <p:spPr>
          <a:xfrm>
            <a:off x="3456370" y="3694612"/>
            <a:ext cx="260550" cy="401697"/>
          </a:xfrm>
          <a:prstGeom prst="roundRect">
            <a:avLst/>
          </a:prstGeom>
          <a:solidFill>
            <a:srgbClr val="F6A35E">
              <a:alpha val="3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9" name="Rounded Rectangle 17">
            <a:extLst>
              <a:ext uri="{FF2B5EF4-FFF2-40B4-BE49-F238E27FC236}">
                <a16:creationId xmlns:a16="http://schemas.microsoft.com/office/drawing/2014/main" xmlns="" id="{0B1DBF0C-1FF4-4FF1-A8D1-CAE95D506E7A}"/>
              </a:ext>
            </a:extLst>
          </p:cNvPr>
          <p:cNvSpPr/>
          <p:nvPr/>
        </p:nvSpPr>
        <p:spPr>
          <a:xfrm>
            <a:off x="3943715" y="3694612"/>
            <a:ext cx="247285" cy="401697"/>
          </a:xfrm>
          <a:prstGeom prst="roundRect">
            <a:avLst/>
          </a:prstGeom>
          <a:solidFill>
            <a:srgbClr val="F6A35E">
              <a:alpha val="3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30" name="Rounded Rectangle 17">
            <a:extLst>
              <a:ext uri="{FF2B5EF4-FFF2-40B4-BE49-F238E27FC236}">
                <a16:creationId xmlns:a16="http://schemas.microsoft.com/office/drawing/2014/main" xmlns="" id="{0FCE394F-D2C8-4A01-AEED-5CF6B2F51A95}"/>
              </a:ext>
            </a:extLst>
          </p:cNvPr>
          <p:cNvSpPr/>
          <p:nvPr/>
        </p:nvSpPr>
        <p:spPr>
          <a:xfrm>
            <a:off x="4219505" y="3694612"/>
            <a:ext cx="213530" cy="401697"/>
          </a:xfrm>
          <a:prstGeom prst="roundRect">
            <a:avLst/>
          </a:prstGeom>
          <a:solidFill>
            <a:srgbClr val="F6A35E">
              <a:alpha val="3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31" name="Rounded Rectangle 17">
            <a:extLst>
              <a:ext uri="{FF2B5EF4-FFF2-40B4-BE49-F238E27FC236}">
                <a16:creationId xmlns:a16="http://schemas.microsoft.com/office/drawing/2014/main" xmlns="" id="{E312A4FF-0DCC-463E-B30B-40DA02BADCB6}"/>
              </a:ext>
            </a:extLst>
          </p:cNvPr>
          <p:cNvSpPr/>
          <p:nvPr/>
        </p:nvSpPr>
        <p:spPr>
          <a:xfrm>
            <a:off x="4456593" y="3694612"/>
            <a:ext cx="260550" cy="401697"/>
          </a:xfrm>
          <a:prstGeom prst="roundRect">
            <a:avLst/>
          </a:prstGeom>
          <a:solidFill>
            <a:srgbClr val="F6A35E">
              <a:alpha val="3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32" name="Rounded Rectangle 17">
            <a:extLst>
              <a:ext uri="{FF2B5EF4-FFF2-40B4-BE49-F238E27FC236}">
                <a16:creationId xmlns:a16="http://schemas.microsoft.com/office/drawing/2014/main" xmlns="" id="{1B15D23F-03D0-4166-AD9E-302CBB49E93B}"/>
              </a:ext>
            </a:extLst>
          </p:cNvPr>
          <p:cNvSpPr/>
          <p:nvPr/>
        </p:nvSpPr>
        <p:spPr>
          <a:xfrm>
            <a:off x="2750162" y="3694612"/>
            <a:ext cx="171790" cy="401697"/>
          </a:xfrm>
          <a:prstGeom prst="roundRect">
            <a:avLst/>
          </a:prstGeom>
          <a:solidFill>
            <a:srgbClr val="F6A35E">
              <a:alpha val="3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33" name="Rounded Rectangle 19">
            <a:extLst>
              <a:ext uri="{FF2B5EF4-FFF2-40B4-BE49-F238E27FC236}">
                <a16:creationId xmlns:a16="http://schemas.microsoft.com/office/drawing/2014/main" xmlns="" id="{A664C1D5-16FE-4902-AED5-DC02BE349C68}"/>
              </a:ext>
            </a:extLst>
          </p:cNvPr>
          <p:cNvSpPr/>
          <p:nvPr/>
        </p:nvSpPr>
        <p:spPr>
          <a:xfrm>
            <a:off x="2233252" y="5302859"/>
            <a:ext cx="215860" cy="415033"/>
          </a:xfrm>
          <a:prstGeom prst="roundRect">
            <a:avLst/>
          </a:prstGeom>
          <a:solidFill>
            <a:srgbClr val="F6A35E">
              <a:alpha val="3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35" name="Rounded Rectangle 19">
            <a:extLst>
              <a:ext uri="{FF2B5EF4-FFF2-40B4-BE49-F238E27FC236}">
                <a16:creationId xmlns:a16="http://schemas.microsoft.com/office/drawing/2014/main" xmlns="" id="{CB713413-6364-4EAC-9F1E-5AD93D4F0F91}"/>
              </a:ext>
            </a:extLst>
          </p:cNvPr>
          <p:cNvSpPr/>
          <p:nvPr/>
        </p:nvSpPr>
        <p:spPr>
          <a:xfrm>
            <a:off x="1825246" y="5302859"/>
            <a:ext cx="201517" cy="415033"/>
          </a:xfrm>
          <a:prstGeom prst="roundRect">
            <a:avLst/>
          </a:prstGeom>
          <a:solidFill>
            <a:srgbClr val="F6A35E">
              <a:alpha val="3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36" name="Rounded Rectangle 19">
            <a:extLst>
              <a:ext uri="{FF2B5EF4-FFF2-40B4-BE49-F238E27FC236}">
                <a16:creationId xmlns:a16="http://schemas.microsoft.com/office/drawing/2014/main" xmlns="" id="{865C37E9-A8FA-441E-B40E-75A7FFC81C36}"/>
              </a:ext>
            </a:extLst>
          </p:cNvPr>
          <p:cNvSpPr/>
          <p:nvPr/>
        </p:nvSpPr>
        <p:spPr>
          <a:xfrm>
            <a:off x="2046075" y="5302859"/>
            <a:ext cx="167865" cy="415033"/>
          </a:xfrm>
          <a:prstGeom prst="roundRect">
            <a:avLst/>
          </a:prstGeom>
          <a:solidFill>
            <a:srgbClr val="F6A35E">
              <a:alpha val="3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37" name="Rounded Rectangle 19">
            <a:extLst>
              <a:ext uri="{FF2B5EF4-FFF2-40B4-BE49-F238E27FC236}">
                <a16:creationId xmlns:a16="http://schemas.microsoft.com/office/drawing/2014/main" xmlns="" id="{FE49FEB9-D096-462C-A1ED-3E398054B933}"/>
              </a:ext>
            </a:extLst>
          </p:cNvPr>
          <p:cNvSpPr/>
          <p:nvPr/>
        </p:nvSpPr>
        <p:spPr>
          <a:xfrm>
            <a:off x="10613092" y="5302859"/>
            <a:ext cx="206487" cy="415033"/>
          </a:xfrm>
          <a:prstGeom prst="roundRect">
            <a:avLst/>
          </a:prstGeom>
          <a:solidFill>
            <a:srgbClr val="F6A35E">
              <a:alpha val="3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02828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7" grpId="0" animBg="1"/>
      <p:bldP spid="6" grpId="0" animBg="1"/>
      <p:bldP spid="12" grpId="0" animBg="1"/>
      <p:bldP spid="13" grpId="0" animBg="1"/>
      <p:bldP spid="18" grpId="0" animBg="1"/>
      <p:bldP spid="20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5" grpId="0" animBg="1"/>
      <p:bldP spid="36" grpId="0" animBg="1"/>
      <p:bldP spid="3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\w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 </a:t>
            </a:r>
            <a:r>
              <a:rPr lang="en-US" noProof="1">
                <a:cs typeface="Consolas" panose="020B0609020204030204" pitchFamily="49" charset="0"/>
              </a:rPr>
              <a:t>–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 matches any word character (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-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-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-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)</a:t>
            </a:r>
          </a:p>
          <a:p>
            <a:pPr lvl="1"/>
            <a:endParaRPr lang="en-US" noProof="1">
              <a:latin typeface="+mj-lt"/>
              <a:cs typeface="Consolas" panose="020B0609020204030204" pitchFamily="49" charset="0"/>
            </a:endParaRPr>
          </a:p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\W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 – matches any non-word character (the opposite of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\w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)</a:t>
            </a:r>
          </a:p>
          <a:p>
            <a:endParaRPr lang="en-US" noProof="1">
              <a:latin typeface="+mj-lt"/>
              <a:cs typeface="Consolas" panose="020B0609020204030204" pitchFamily="49" charset="0"/>
            </a:endParaRPr>
          </a:p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\s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 </a:t>
            </a:r>
            <a:r>
              <a:rPr lang="en-US" noProof="1">
                <a:cs typeface="Consolas" panose="020B0609020204030204" pitchFamily="49" charset="0"/>
              </a:rPr>
              <a:t>–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 matches any white-space character</a:t>
            </a:r>
          </a:p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\S</a:t>
            </a:r>
            <a:r>
              <a:rPr lang="en-US" noProof="1">
                <a:cs typeface="Consolas" panose="020B0609020204030204" pitchFamily="49" charset="0"/>
              </a:rPr>
              <a:t> – matches any non-white-space character (opposite of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\s</a:t>
            </a:r>
            <a:r>
              <a:rPr lang="en-US" noProof="1">
                <a:cs typeface="Consolas" panose="020B0609020204030204" pitchFamily="49" charset="0"/>
              </a:rPr>
              <a:t>)</a:t>
            </a:r>
            <a:endParaRPr lang="en-US" noProof="1">
              <a:latin typeface="+mj-lt"/>
              <a:cs typeface="Consolas" panose="020B0609020204030204" pitchFamily="49" charset="0"/>
            </a:endParaRPr>
          </a:p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\d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 </a:t>
            </a:r>
            <a:r>
              <a:rPr lang="en-US" noProof="1">
                <a:cs typeface="Consolas" panose="020B0609020204030204" pitchFamily="49" charset="0"/>
              </a:rPr>
              <a:t>–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 matches any decimal digit</a:t>
            </a:r>
          </a:p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\D</a:t>
            </a:r>
            <a:r>
              <a:rPr lang="en-US" noProof="1">
                <a:cs typeface="Consolas" panose="020B0609020204030204" pitchFamily="49" charset="0"/>
              </a:rPr>
              <a:t> – matches any non-decimal digit (opposite of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\d</a:t>
            </a:r>
            <a:r>
              <a:rPr lang="en-US" noProof="1"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 Classes: Predefined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34644" y="1839211"/>
            <a:ext cx="10363200" cy="63784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aBcd 09_ &amp;*^</a:t>
            </a: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760412" y="3246612"/>
            <a:ext cx="10363200" cy="63784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aBcd 09_ &amp;*^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893136" y="1921395"/>
            <a:ext cx="197846" cy="474564"/>
          </a:xfrm>
          <a:prstGeom prst="roundRect">
            <a:avLst/>
          </a:prstGeom>
          <a:solidFill>
            <a:srgbClr val="F6A35E">
              <a:alpha val="3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31" name="Rounded Rectangle 30"/>
          <p:cNvSpPr/>
          <p:nvPr/>
        </p:nvSpPr>
        <p:spPr>
          <a:xfrm>
            <a:off x="1959977" y="1920674"/>
            <a:ext cx="260990" cy="474563"/>
          </a:xfrm>
          <a:prstGeom prst="roundRect">
            <a:avLst/>
          </a:prstGeom>
          <a:solidFill>
            <a:srgbClr val="F6A35E">
              <a:alpha val="3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32" name="Rounded Rectangle 31"/>
          <p:cNvSpPr/>
          <p:nvPr/>
        </p:nvSpPr>
        <p:spPr>
          <a:xfrm>
            <a:off x="1792487" y="3331142"/>
            <a:ext cx="205450" cy="478858"/>
          </a:xfrm>
          <a:prstGeom prst="roundRect">
            <a:avLst/>
          </a:prstGeom>
          <a:solidFill>
            <a:srgbClr val="F6A35E">
              <a:alpha val="3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33" name="Rounded Rectangle 32"/>
          <p:cNvSpPr/>
          <p:nvPr/>
        </p:nvSpPr>
        <p:spPr>
          <a:xfrm>
            <a:off x="2723287" y="3329213"/>
            <a:ext cx="205451" cy="480787"/>
          </a:xfrm>
          <a:prstGeom prst="roundRect">
            <a:avLst/>
          </a:prstGeom>
          <a:solidFill>
            <a:srgbClr val="F6A35E">
              <a:alpha val="3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1" name="Rounded Rectangle 29">
            <a:extLst>
              <a:ext uri="{FF2B5EF4-FFF2-40B4-BE49-F238E27FC236}">
                <a16:creationId xmlns:a16="http://schemas.microsoft.com/office/drawing/2014/main" xmlns="" id="{E732934A-FA31-4711-9BD9-B0D61F680C06}"/>
              </a:ext>
            </a:extLst>
          </p:cNvPr>
          <p:cNvSpPr/>
          <p:nvPr/>
        </p:nvSpPr>
        <p:spPr>
          <a:xfrm>
            <a:off x="1090980" y="1923835"/>
            <a:ext cx="279031" cy="474564"/>
          </a:xfrm>
          <a:prstGeom prst="roundRect">
            <a:avLst/>
          </a:prstGeom>
          <a:solidFill>
            <a:srgbClr val="F6A35E">
              <a:alpha val="3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2" name="Rounded Rectangle 29">
            <a:extLst>
              <a:ext uri="{FF2B5EF4-FFF2-40B4-BE49-F238E27FC236}">
                <a16:creationId xmlns:a16="http://schemas.microsoft.com/office/drawing/2014/main" xmlns="" id="{FEBF7200-77CF-4CD2-B778-C4587F145D7C}"/>
              </a:ext>
            </a:extLst>
          </p:cNvPr>
          <p:cNvSpPr/>
          <p:nvPr/>
        </p:nvSpPr>
        <p:spPr>
          <a:xfrm>
            <a:off x="1348395" y="1921395"/>
            <a:ext cx="197846" cy="474564"/>
          </a:xfrm>
          <a:prstGeom prst="roundRect">
            <a:avLst/>
          </a:prstGeom>
          <a:solidFill>
            <a:srgbClr val="F6A35E">
              <a:alpha val="3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3" name="Rounded Rectangle 29">
            <a:extLst>
              <a:ext uri="{FF2B5EF4-FFF2-40B4-BE49-F238E27FC236}">
                <a16:creationId xmlns:a16="http://schemas.microsoft.com/office/drawing/2014/main" xmlns="" id="{71C877EB-0A7F-4FA1-B862-BBAA2E690195}"/>
              </a:ext>
            </a:extLst>
          </p:cNvPr>
          <p:cNvSpPr/>
          <p:nvPr/>
        </p:nvSpPr>
        <p:spPr>
          <a:xfrm>
            <a:off x="1558732" y="1920673"/>
            <a:ext cx="197846" cy="474564"/>
          </a:xfrm>
          <a:prstGeom prst="roundRect">
            <a:avLst/>
          </a:prstGeom>
          <a:solidFill>
            <a:srgbClr val="F6A35E">
              <a:alpha val="3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4" name="Rounded Rectangle 29">
            <a:extLst>
              <a:ext uri="{FF2B5EF4-FFF2-40B4-BE49-F238E27FC236}">
                <a16:creationId xmlns:a16="http://schemas.microsoft.com/office/drawing/2014/main" xmlns="" id="{C8BCCB23-1BF6-4FD9-8CF1-94AAE439F6E9}"/>
              </a:ext>
            </a:extLst>
          </p:cNvPr>
          <p:cNvSpPr/>
          <p:nvPr/>
        </p:nvSpPr>
        <p:spPr>
          <a:xfrm>
            <a:off x="2226520" y="1920673"/>
            <a:ext cx="197846" cy="474564"/>
          </a:xfrm>
          <a:prstGeom prst="roundRect">
            <a:avLst/>
          </a:prstGeom>
          <a:solidFill>
            <a:srgbClr val="F6A35E">
              <a:alpha val="3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5" name="Rounded Rectangle 29">
            <a:extLst>
              <a:ext uri="{FF2B5EF4-FFF2-40B4-BE49-F238E27FC236}">
                <a16:creationId xmlns:a16="http://schemas.microsoft.com/office/drawing/2014/main" xmlns="" id="{4521F3BA-7EC4-4955-8240-BD203CF6B06B}"/>
              </a:ext>
            </a:extLst>
          </p:cNvPr>
          <p:cNvSpPr/>
          <p:nvPr/>
        </p:nvSpPr>
        <p:spPr>
          <a:xfrm>
            <a:off x="2424365" y="1920673"/>
            <a:ext cx="266543" cy="474564"/>
          </a:xfrm>
          <a:prstGeom prst="roundRect">
            <a:avLst/>
          </a:prstGeom>
          <a:solidFill>
            <a:srgbClr val="F6A35E">
              <a:alpha val="3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6" name="Rounded Rectangle 32">
            <a:extLst>
              <a:ext uri="{FF2B5EF4-FFF2-40B4-BE49-F238E27FC236}">
                <a16:creationId xmlns:a16="http://schemas.microsoft.com/office/drawing/2014/main" xmlns="" id="{3D9B80D5-649D-4EF6-84F7-10E64E038D46}"/>
              </a:ext>
            </a:extLst>
          </p:cNvPr>
          <p:cNvSpPr/>
          <p:nvPr/>
        </p:nvSpPr>
        <p:spPr>
          <a:xfrm>
            <a:off x="2927286" y="3325142"/>
            <a:ext cx="205451" cy="480787"/>
          </a:xfrm>
          <a:prstGeom prst="roundRect">
            <a:avLst/>
          </a:prstGeom>
          <a:solidFill>
            <a:srgbClr val="F6A35E">
              <a:alpha val="3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7" name="Rounded Rectangle 32">
            <a:extLst>
              <a:ext uri="{FF2B5EF4-FFF2-40B4-BE49-F238E27FC236}">
                <a16:creationId xmlns:a16="http://schemas.microsoft.com/office/drawing/2014/main" xmlns="" id="{E82FA34E-79EF-4D43-9770-3C3CAE67ACFB}"/>
              </a:ext>
            </a:extLst>
          </p:cNvPr>
          <p:cNvSpPr/>
          <p:nvPr/>
        </p:nvSpPr>
        <p:spPr>
          <a:xfrm>
            <a:off x="3132737" y="3321071"/>
            <a:ext cx="205451" cy="480787"/>
          </a:xfrm>
          <a:prstGeom prst="roundRect">
            <a:avLst/>
          </a:prstGeom>
          <a:solidFill>
            <a:srgbClr val="F6A35E">
              <a:alpha val="3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8" name="Rounded Rectangle 32">
            <a:extLst>
              <a:ext uri="{FF2B5EF4-FFF2-40B4-BE49-F238E27FC236}">
                <a16:creationId xmlns:a16="http://schemas.microsoft.com/office/drawing/2014/main" xmlns="" id="{231DD986-020C-4427-9FC9-ED9278F58063}"/>
              </a:ext>
            </a:extLst>
          </p:cNvPr>
          <p:cNvSpPr/>
          <p:nvPr/>
        </p:nvSpPr>
        <p:spPr>
          <a:xfrm>
            <a:off x="3363097" y="3321070"/>
            <a:ext cx="205451" cy="480787"/>
          </a:xfrm>
          <a:prstGeom prst="roundRect">
            <a:avLst/>
          </a:prstGeom>
          <a:solidFill>
            <a:srgbClr val="F6A35E">
              <a:alpha val="3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82326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30" grpId="0" animBg="1"/>
      <p:bldP spid="31" grpId="0" animBg="1"/>
      <p:bldP spid="32" grpId="0" animBg="1"/>
      <p:bldP spid="33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1546</TotalTime>
  <Words>1565</Words>
  <Application>Microsoft Office PowerPoint</Application>
  <PresentationFormat>Custom</PresentationFormat>
  <Paragraphs>286</Paragraphs>
  <Slides>31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SoftUni 16x9</vt:lpstr>
      <vt:lpstr>Regular Expressions (RegEx)</vt:lpstr>
      <vt:lpstr>Table of Contents</vt:lpstr>
      <vt:lpstr>Have a Question?</vt:lpstr>
      <vt:lpstr>Regular Expressions</vt:lpstr>
      <vt:lpstr>What are Regular Expressions?</vt:lpstr>
      <vt:lpstr>Playing with regex101.com</vt:lpstr>
      <vt:lpstr>Regular Expression Pattern – Example</vt:lpstr>
      <vt:lpstr>Character Classes: Ranges</vt:lpstr>
      <vt:lpstr>Character Classes: Predefined</vt:lpstr>
      <vt:lpstr>Quantifiers</vt:lpstr>
      <vt:lpstr>Character Escapes</vt:lpstr>
      <vt:lpstr>Anchors</vt:lpstr>
      <vt:lpstr>Problem: Match a Full Name</vt:lpstr>
      <vt:lpstr>Grouping Constructs</vt:lpstr>
      <vt:lpstr>Backreferences</vt:lpstr>
      <vt:lpstr>Backreferences Match Previous Groups</vt:lpstr>
      <vt:lpstr>Playing with RegEx</vt:lpstr>
      <vt:lpstr>Regular Expressions</vt:lpstr>
      <vt:lpstr>Regex in C#</vt:lpstr>
      <vt:lpstr>Validating String By Pattern</vt:lpstr>
      <vt:lpstr>Checking for a Single Match</vt:lpstr>
      <vt:lpstr>Checking for Matches</vt:lpstr>
      <vt:lpstr>Replacing With Regex</vt:lpstr>
      <vt:lpstr>Problem: Replace &lt;a&gt; tag</vt:lpstr>
      <vt:lpstr>Solution: Replace &lt;a&gt; tag</vt:lpstr>
      <vt:lpstr>Splitting With Regex</vt:lpstr>
      <vt:lpstr>Built-in RegEx .NET API</vt:lpstr>
      <vt:lpstr>Summary</vt:lpstr>
      <vt:lpstr>Programming Fundamentals – Regex</vt:lpstr>
      <vt:lpstr>License</vt:lpstr>
      <vt:lpstr>Trainings @ Software University (SoftUni)</vt:lpstr>
    </vt:vector>
  </TitlesOfParts>
  <Manager/>
  <Company>Software University (SoftUni)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Fundamentals - Regular-Expressions-Regex</dc:title>
  <dc:subject>Software Development Course</dc:subject>
  <dc:creator>Software University Foundation</dc:creator>
  <cp:keywords>session, cache, pipeline, CSRF, sockets, rest, signalR, roles, authentication, authorization, web, net, core, entity, framework, csharp, server, http, protocol, html, css, cookies, asp, mvc, identity, razor, filters, SoftUni, Software University, programming, software development, software engineering, course</cp:keywords>
  <dc:description>Software University Foundation - http://softuni.foundation/</dc:description>
  <cp:lastModifiedBy>Tanya</cp:lastModifiedBy>
  <cp:revision>154</cp:revision>
  <dcterms:created xsi:type="dcterms:W3CDTF">2014-01-02T17:00:34Z</dcterms:created>
  <dcterms:modified xsi:type="dcterms:W3CDTF">2018-05-10T12:27:42Z</dcterms:modified>
  <cp:category>programming;computer programming;software development;web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