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74" r:id="rId2"/>
    <p:sldId id="276" r:id="rId3"/>
    <p:sldId id="492" r:id="rId4"/>
    <p:sldId id="493" r:id="rId5"/>
    <p:sldId id="575" r:id="rId6"/>
    <p:sldId id="574" r:id="rId7"/>
    <p:sldId id="567" r:id="rId8"/>
    <p:sldId id="569" r:id="rId9"/>
    <p:sldId id="578" r:id="rId10"/>
    <p:sldId id="571" r:id="rId11"/>
    <p:sldId id="572" r:id="rId12"/>
    <p:sldId id="573" r:id="rId13"/>
    <p:sldId id="543" r:id="rId14"/>
    <p:sldId id="549" r:id="rId15"/>
    <p:sldId id="550" r:id="rId16"/>
    <p:sldId id="551" r:id="rId17"/>
    <p:sldId id="554" r:id="rId18"/>
    <p:sldId id="555" r:id="rId19"/>
    <p:sldId id="556" r:id="rId20"/>
    <p:sldId id="557" r:id="rId21"/>
    <p:sldId id="552" r:id="rId22"/>
    <p:sldId id="553" r:id="rId23"/>
    <p:sldId id="558" r:id="rId24"/>
    <p:sldId id="559" r:id="rId25"/>
    <p:sldId id="560" r:id="rId26"/>
    <p:sldId id="561" r:id="rId27"/>
    <p:sldId id="562" r:id="rId28"/>
    <p:sldId id="563" r:id="rId29"/>
    <p:sldId id="564" r:id="rId30"/>
    <p:sldId id="565" r:id="rId31"/>
    <p:sldId id="566" r:id="rId32"/>
    <p:sldId id="542" r:id="rId33"/>
    <p:sldId id="544" r:id="rId34"/>
    <p:sldId id="576" r:id="rId35"/>
    <p:sldId id="577" r:id="rId36"/>
    <p:sldId id="547" r:id="rId37"/>
    <p:sldId id="54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Routing Basics" id="{BC4A3995-4CED-4320-A673-95328C9C809D}">
          <p14:sldIdLst>
            <p14:sldId id="493"/>
            <p14:sldId id="575"/>
            <p14:sldId id="574"/>
            <p14:sldId id="567"/>
            <p14:sldId id="569"/>
            <p14:sldId id="578"/>
            <p14:sldId id="571"/>
            <p14:sldId id="572"/>
            <p14:sldId id="573"/>
            <p14:sldId id="543"/>
          </p14:sldIdLst>
        </p14:section>
        <p14:section name="Sammy.js Overview" id="{F16DB93F-4202-4A55-AD56-5374EA7655F2}">
          <p14:sldIdLst>
            <p14:sldId id="549"/>
            <p14:sldId id="550"/>
            <p14:sldId id="551"/>
            <p14:sldId id="554"/>
            <p14:sldId id="555"/>
            <p14:sldId id="556"/>
            <p14:sldId id="557"/>
            <p14:sldId id="552"/>
            <p14:sldId id="553"/>
            <p14:sldId id="558"/>
            <p14:sldId id="559"/>
            <p14:sldId id="560"/>
            <p14:sldId id="561"/>
            <p14:sldId id="562"/>
          </p14:sldIdLst>
        </p14:section>
        <p14:section name="Programming Patterns" id="{9367545A-99EA-4958-9A5D-B0B15063BC5E}">
          <p14:sldIdLst>
            <p14:sldId id="563"/>
            <p14:sldId id="564"/>
            <p14:sldId id="565"/>
            <p14:sldId id="566"/>
          </p14:sldIdLst>
        </p14:section>
        <p14:section name="Conclusion" id="{10E03AB1-9AA8-4E86-9A64-D741901E50A2}">
          <p14:sldIdLst>
            <p14:sldId id="542"/>
            <p14:sldId id="544"/>
            <p14:sldId id="576"/>
            <p14:sldId id="577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86" d="100"/>
          <a:sy n="86" d="100"/>
        </p:scale>
        <p:origin x="466" y="67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2.4.2019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18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26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2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7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4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579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ammyjs.org/download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ammyjs.org/docs/api/0.7.4/all#Sammy.OAuth2" TargetMode="External"/><Relationship Id="rId2" Type="http://schemas.openxmlformats.org/officeDocument/2006/relationships/hyperlink" Target="sammyjs.org/docs/api/0.7.4/all#Sammy.Session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5.png"/><Relationship Id="rId10" Type="http://schemas.openxmlformats.org/officeDocument/2006/relationships/image" Target="../media/image5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6.jpe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9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764940"/>
          </a:xfrm>
        </p:spPr>
        <p:txBody>
          <a:bodyPr>
            <a:normAutofit/>
          </a:bodyPr>
          <a:lstStyle/>
          <a:p>
            <a:r>
              <a:rPr lang="en-US" noProof="1"/>
              <a:t>Browser Routing </a:t>
            </a:r>
            <a:r>
              <a:rPr lang="en-US" dirty="0"/>
              <a:t>Design Patterns in JS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Routing and Architecture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51389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09C12-7829-40F4-AC53-84438557D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974450"/>
            <a:ext cx="1902350" cy="19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75591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pushState() </a:t>
            </a:r>
            <a:r>
              <a:rPr lang="en-US" sz="3400" dirty="0"/>
              <a:t>takes three parameters: a </a:t>
            </a:r>
            <a:r>
              <a:rPr lang="en-US" sz="3400" b="1" dirty="0">
                <a:solidFill>
                  <a:schemeClr val="bg1"/>
                </a:solidFill>
              </a:rPr>
              <a:t>state object</a:t>
            </a:r>
            <a:r>
              <a:rPr lang="en-US" sz="3400" dirty="0"/>
              <a:t>, a </a:t>
            </a:r>
            <a:r>
              <a:rPr lang="en-US" sz="3400" b="1" dirty="0">
                <a:solidFill>
                  <a:schemeClr val="bg1"/>
                </a:solidFill>
              </a:rPr>
              <a:t>title</a:t>
            </a:r>
            <a:br>
              <a:rPr lang="en-US" sz="3400" dirty="0"/>
            </a:br>
            <a:r>
              <a:rPr lang="en-US" sz="3400" dirty="0"/>
              <a:t>and a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r>
              <a:rPr lang="en-US" sz="3200" dirty="0"/>
              <a:t>- object which is associated with the new history entry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</a:t>
            </a:r>
            <a:r>
              <a:rPr lang="en-US" sz="3200" dirty="0"/>
              <a:t> - browsers currently ignore this parameter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</a:t>
            </a:r>
            <a:r>
              <a:rPr lang="en-US" sz="3200" dirty="0"/>
              <a:t> - The new history entry's URL is given by this parameter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pushState()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FF994-D30B-4AF2-9AF8-B6AAF9ADB3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history.replaceState()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</a:rPr>
              <a:t>modifies the current history entry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instead of creating a new one</a:t>
            </a:r>
          </a:p>
          <a:p>
            <a:pPr>
              <a:buClr>
                <a:schemeClr val="tx1"/>
              </a:buClr>
            </a:pPr>
            <a:r>
              <a:rPr lang="en-US" dirty="0"/>
              <a:t>It is useful when you want to update the </a:t>
            </a:r>
            <a:r>
              <a:rPr lang="en-US" b="1" dirty="0">
                <a:solidFill>
                  <a:schemeClr val="bg1"/>
                </a:solidFill>
              </a:rPr>
              <a:t>state object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replaceState()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2C028-5DED-4EDC-9BF4-039547CDCE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300" y="3796658"/>
            <a:ext cx="93214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var stateObj = { facNum: "56789123" };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history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.pushState</a:t>
            </a:r>
            <a:r>
              <a:rPr lang="en-GB" sz="2400" b="1" dirty="0">
                <a:latin typeface="Consolas" panose="020B0609020204030204" pitchFamily="49" charset="0"/>
              </a:rPr>
              <a:t>(stateObj, "", "student.html");</a:t>
            </a:r>
          </a:p>
          <a:p>
            <a:endParaRPr lang="en-GB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history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.replaceState</a:t>
            </a:r>
            <a:r>
              <a:rPr lang="en-US" sz="2400" b="1" dirty="0">
                <a:latin typeface="Consolas" panose="020B0609020204030204" pitchFamily="49" charset="0"/>
              </a:rPr>
              <a:t>(stateObj, "", "newStudent.html");</a:t>
            </a:r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popstate</a:t>
            </a:r>
            <a:r>
              <a:rPr lang="en-US" dirty="0"/>
              <a:t> event is dispatched to the window every time the </a:t>
            </a:r>
            <a:br>
              <a:rPr lang="en-US" dirty="0"/>
            </a:br>
            <a:r>
              <a:rPr lang="en-US" dirty="0"/>
              <a:t>active history entry changes</a:t>
            </a:r>
          </a:p>
          <a:p>
            <a:r>
              <a:rPr lang="en-US" dirty="0"/>
              <a:t>If the history entry being activated:</a:t>
            </a:r>
          </a:p>
          <a:p>
            <a:pPr lvl="1"/>
            <a:r>
              <a:rPr lang="en-US" dirty="0"/>
              <a:t>was created by a call to </a:t>
            </a:r>
            <a:r>
              <a:rPr lang="en-US" b="1" dirty="0">
                <a:solidFill>
                  <a:schemeClr val="bg1"/>
                </a:solidFill>
              </a:rPr>
              <a:t>pushState</a:t>
            </a:r>
            <a:endParaRPr lang="en-US" dirty="0"/>
          </a:p>
          <a:p>
            <a:pPr lvl="1"/>
            <a:r>
              <a:rPr lang="en-US" dirty="0"/>
              <a:t>affected by a call to </a:t>
            </a:r>
            <a:r>
              <a:rPr lang="en-US" b="1" dirty="0">
                <a:solidFill>
                  <a:schemeClr val="bg1"/>
                </a:solidFill>
              </a:rPr>
              <a:t>replaceState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popstate</a:t>
            </a:r>
            <a:r>
              <a:rPr lang="en-US" dirty="0"/>
              <a:t> event's </a:t>
            </a:r>
            <a:r>
              <a:rPr lang="en-US" b="1" dirty="0">
                <a:solidFill>
                  <a:schemeClr val="bg1"/>
                </a:solidFill>
              </a:rPr>
              <a:t>state property </a:t>
            </a:r>
            <a:r>
              <a:rPr lang="en-US" dirty="0"/>
              <a:t>contains a copy of the</a:t>
            </a:r>
            <a:br>
              <a:rPr lang="en-US" dirty="0"/>
            </a:br>
            <a:r>
              <a:rPr lang="en-US" dirty="0"/>
              <a:t>history entry’s state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popstate event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057BF-33C3-46EB-AFE3-3E4D92AEBC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Demo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with Sammy.js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9000"/>
                    </a14:imgEffect>
                    <a14:imgEffect>
                      <a14:colorTemperature colorTemp="6966"/>
                    </a14:imgEffect>
                    <a14:imgEffect>
                      <a14:saturation sat="400000"/>
                    </a14:imgEffect>
                    <a14:imgEffect>
                      <a14:brightnessContrast bright="70000"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9230" t="-5710" r="-9230" b="-5710"/>
          <a:stretch/>
        </p:blipFill>
        <p:spPr>
          <a:xfrm>
            <a:off x="4228221" y="1908706"/>
            <a:ext cx="3824062" cy="15202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0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Sammy.js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6" y="1214258"/>
            <a:ext cx="10036163" cy="267701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Sammy is a lightweight </a:t>
            </a:r>
            <a:r>
              <a:rPr lang="en-US" sz="3200" b="1" dirty="0">
                <a:solidFill>
                  <a:schemeClr val="bg1"/>
                </a:solidFill>
              </a:rPr>
              <a:t>routing library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Modular design with </a:t>
            </a:r>
            <a:r>
              <a:rPr lang="en-US" sz="3200" b="1" dirty="0">
                <a:solidFill>
                  <a:schemeClr val="bg1"/>
                </a:solidFill>
              </a:rPr>
              <a:t>plugins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adapters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Requires</a:t>
            </a:r>
            <a:r>
              <a:rPr lang="en-US" sz="3200" dirty="0"/>
              <a:t> jQuery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Many </a:t>
            </a:r>
            <a:r>
              <a:rPr lang="en-US" sz="3200" b="1" dirty="0">
                <a:solidFill>
                  <a:schemeClr val="bg1"/>
                </a:solidFill>
              </a:rPr>
              <a:t>additional features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650196" y="4122127"/>
            <a:ext cx="689160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('#main',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('#/index.html',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('Index');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412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5056017"/>
          </a:xfrm>
        </p:spPr>
        <p:txBody>
          <a:bodyPr>
            <a:noAutofit/>
          </a:bodyPr>
          <a:lstStyle/>
          <a:p>
            <a:r>
              <a:rPr lang="en-US" sz="3200" dirty="0"/>
              <a:t>Download </a:t>
            </a:r>
            <a:r>
              <a:rPr lang="en-US" sz="3200" noProof="1"/>
              <a:t>Sammy, by</a:t>
            </a:r>
            <a:r>
              <a:rPr lang="en-US" sz="3000" noProof="1"/>
              <a:t> using</a:t>
            </a:r>
            <a:r>
              <a:rPr lang="en-US" sz="3000" dirty="0"/>
              <a:t> WebStorm's terminal</a:t>
            </a:r>
          </a:p>
          <a:p>
            <a:endParaRPr lang="en-US" sz="3000" dirty="0"/>
          </a:p>
          <a:p>
            <a:r>
              <a:rPr lang="en-US" sz="3200" dirty="0"/>
              <a:t>Or download from 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sammyjs.org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Browser builds will be located in:</a:t>
            </a:r>
          </a:p>
          <a:p>
            <a:endParaRPr lang="en-US" sz="3200" dirty="0"/>
          </a:p>
          <a:p>
            <a:r>
              <a:rPr lang="en-US" sz="3200" noProof="1"/>
              <a:t>It's best if your project has a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noProof="1"/>
              <a:t>file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23659" y="1792826"/>
            <a:ext cx="50956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npm install --save </a:t>
            </a:r>
            <a:r>
              <a:rPr lang="en-US" sz="2800" noProof="1">
                <a:solidFill>
                  <a:schemeClr val="bg1"/>
                </a:solidFill>
                <a:effectLst/>
              </a:rPr>
              <a:t>sammy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523659" y="3816339"/>
            <a:ext cx="50956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node_modules/sammy/lib/</a:t>
            </a:r>
          </a:p>
        </p:txBody>
      </p:sp>
    </p:spTree>
    <p:extLst>
      <p:ext uri="{BB962C8B-B14F-4D97-AF65-F5344CB8AC3E}">
        <p14:creationId xmlns:p14="http://schemas.microsoft.com/office/powerpoint/2010/main" val="61273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Initialization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Sammy instance to initialize your application</a:t>
            </a:r>
          </a:p>
          <a:p>
            <a:pPr>
              <a:spcBef>
                <a:spcPts val="22800"/>
              </a:spcBef>
            </a:pPr>
            <a:r>
              <a:rPr lang="en-US" sz="3200" dirty="0"/>
              <a:t>You may have </a:t>
            </a:r>
            <a:r>
              <a:rPr lang="en-US" sz="3200" b="1" dirty="0">
                <a:solidFill>
                  <a:schemeClr val="bg1"/>
                </a:solidFill>
              </a:rPr>
              <a:t>multiple apps </a:t>
            </a:r>
            <a:r>
              <a:rPr lang="en-US" sz="3200" dirty="0"/>
              <a:t>running</a:t>
            </a:r>
          </a:p>
          <a:p>
            <a:r>
              <a:rPr lang="en-US" sz="3200" dirty="0"/>
              <a:t>Each selector can only hold one app</a:t>
            </a:r>
          </a:p>
          <a:p>
            <a:pPr lvl="1"/>
            <a:r>
              <a:rPr lang="en-US" sz="3200" dirty="0"/>
              <a:t>If you refer to it again, it </a:t>
            </a:r>
            <a:r>
              <a:rPr lang="en-US" sz="3200" b="1" dirty="0">
                <a:solidFill>
                  <a:schemeClr val="bg1"/>
                </a:solidFill>
              </a:rPr>
              <a:t>extends the functionality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41512" y="2673631"/>
            <a:ext cx="6962791" cy="1776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#main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Define routes and other logic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$(() =&gt; app.run());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Activate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171251" y="1828800"/>
            <a:ext cx="2667609" cy="578882"/>
          </a:xfrm>
          <a:prstGeom prst="wedgeRoundRectCallout">
            <a:avLst>
              <a:gd name="adj1" fmla="val 35412"/>
              <a:gd name="adj2" fmla="val 113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library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154925" y="1828800"/>
            <a:ext cx="3110048" cy="578882"/>
          </a:xfrm>
          <a:prstGeom prst="wedgeRoundRectCallout">
            <a:avLst>
              <a:gd name="adj1" fmla="val -35059"/>
              <a:gd name="adj2" fmla="val 1162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selector</a:t>
            </a:r>
          </a:p>
        </p:txBody>
      </p:sp>
    </p:spTree>
    <p:extLst>
      <p:ext uri="{BB962C8B-B14F-4D97-AF65-F5344CB8AC3E}">
        <p14:creationId xmlns:p14="http://schemas.microsoft.com/office/powerpoint/2010/main" val="272397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main </a:t>
            </a:r>
            <a:r>
              <a:rPr lang="en-US" sz="3200" b="1" dirty="0">
                <a:solidFill>
                  <a:schemeClr val="bg1"/>
                </a:solidFill>
              </a:rPr>
              <a:t>building block </a:t>
            </a:r>
            <a:r>
              <a:rPr lang="en-US" sz="3200" dirty="0"/>
              <a:t>of Sammy is the </a:t>
            </a:r>
            <a:r>
              <a:rPr lang="en-US" sz="3200" b="1" dirty="0">
                <a:solidFill>
                  <a:schemeClr val="bg1"/>
                </a:solidFill>
              </a:rPr>
              <a:t>route</a:t>
            </a:r>
          </a:p>
          <a:p>
            <a:pPr lvl="1"/>
            <a:r>
              <a:rPr lang="en-US" sz="3200" dirty="0"/>
              <a:t>Defined by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address</a:t>
            </a:r>
            <a:r>
              <a:rPr lang="en-US" sz="3200" dirty="0"/>
              <a:t> (URI)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/>
              <a:t>Place this block inside a </a:t>
            </a:r>
            <a:r>
              <a:rPr lang="en-US" sz="3200" b="1" dirty="0">
                <a:solidFill>
                  <a:schemeClr val="bg1"/>
                </a:solidFill>
              </a:rPr>
              <a:t>Sammy initializer</a:t>
            </a:r>
            <a:r>
              <a:rPr lang="en-US" sz="3200" dirty="0"/>
              <a:t>:</a:t>
            </a:r>
          </a:p>
          <a:p>
            <a:pPr>
              <a:spcBef>
                <a:spcPts val="18000"/>
              </a:spcBef>
            </a:pPr>
            <a:r>
              <a:rPr lang="en-US" sz="3200" dirty="0"/>
              <a:t>A note on using </a:t>
            </a:r>
            <a:r>
              <a:rPr lang="en-US" sz="3200" b="1" dirty="0">
                <a:solidFill>
                  <a:schemeClr val="bg1"/>
                </a:solidFill>
              </a:rPr>
              <a:t>this</a:t>
            </a:r>
            <a:r>
              <a:rPr lang="en-US" sz="3200" dirty="0"/>
              <a:t>: it holds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router object</a:t>
            </a:r>
            <a:r>
              <a:rPr lang="en-US" sz="3200" dirty="0"/>
              <a:t>, but may not work correctly in an </a:t>
            </a:r>
            <a:r>
              <a:rPr lang="en-US" sz="3200" b="1" dirty="0">
                <a:solidFill>
                  <a:schemeClr val="bg1"/>
                </a:solidFill>
              </a:rPr>
              <a:t>arrow function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41512" y="4063950"/>
            <a:ext cx="720248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get',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#/about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('&lt;h2&gt;Contact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927749" y="3247509"/>
            <a:ext cx="2793624" cy="578882"/>
          </a:xfrm>
          <a:prstGeom prst="wedgeRoundRectCallout">
            <a:avLst>
              <a:gd name="adj1" fmla="val 35412"/>
              <a:gd name="adj2" fmla="val 113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611736" y="3247509"/>
            <a:ext cx="2751140" cy="578882"/>
          </a:xfrm>
          <a:prstGeom prst="wedgeRoundRectCallout">
            <a:avLst>
              <a:gd name="adj1" fmla="val -35059"/>
              <a:gd name="adj2" fmla="val 1162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33924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Aliases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Each method has an </a:t>
            </a:r>
            <a:r>
              <a:rPr lang="en-US" sz="3200" b="1" dirty="0">
                <a:solidFill>
                  <a:schemeClr val="bg1"/>
                </a:solidFill>
              </a:rPr>
              <a:t>alias</a:t>
            </a:r>
            <a:r>
              <a:rPr lang="en-US" sz="3200" dirty="0"/>
              <a:t> for shorter code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41080" y="2083558"/>
            <a:ext cx="6703487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('#/</a:t>
            </a:r>
            <a:r>
              <a:rPr lang="en-US" sz="2800" b="1" noProof="1">
                <a:latin typeface="Consolas" pitchFamily="49" charset="0"/>
              </a:rPr>
              <a:t>catalog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loadBooks);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41079" y="3083425"/>
            <a:ext cx="6703487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'#/login'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userLogin);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875505" y="4198150"/>
            <a:ext cx="843463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'#/catalog/:bookId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updateBook);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875504" y="5171666"/>
            <a:ext cx="8434633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this.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'#/catalog/:bookId',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deleteBook);</a:t>
            </a:r>
          </a:p>
        </p:txBody>
      </p:sp>
    </p:spTree>
    <p:extLst>
      <p:ext uri="{BB962C8B-B14F-4D97-AF65-F5344CB8AC3E}">
        <p14:creationId xmlns:p14="http://schemas.microsoft.com/office/powerpoint/2010/main" val="16965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13858" y="1234872"/>
            <a:ext cx="8182463" cy="2866612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Sammy.js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allow for dynamic routes</a:t>
            </a:r>
          </a:p>
          <a:p>
            <a:pPr lvl="1"/>
            <a:r>
              <a:rPr lang="en-US" sz="3200" dirty="0"/>
              <a:t>E.g. products in a catalog will load the same page</a:t>
            </a:r>
          </a:p>
          <a:p>
            <a:pPr>
              <a:spcBef>
                <a:spcPts val="26400"/>
              </a:spcBef>
            </a:pPr>
            <a:r>
              <a:rPr lang="en-US" sz="3200" dirty="0"/>
              <a:t>You can get the whole path using </a:t>
            </a:r>
            <a:r>
              <a:rPr lang="en-US" sz="3200" b="1" noProof="1">
                <a:solidFill>
                  <a:schemeClr val="bg1"/>
                </a:solidFill>
              </a:rPr>
              <a:t>this.path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Parameters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5249" y="3614436"/>
            <a:ext cx="8152332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'#/catalog/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:productId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context.params.productId</a:t>
            </a:r>
            <a:r>
              <a:rPr lang="en-US" sz="2400" b="1" noProof="1">
                <a:latin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430554" y="2819400"/>
            <a:ext cx="3096712" cy="578882"/>
          </a:xfrm>
          <a:prstGeom prst="wedgeRoundRectCallout">
            <a:avLst>
              <a:gd name="adj1" fmla="val 25545"/>
              <a:gd name="adj2" fmla="val 108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248696" y="2819400"/>
            <a:ext cx="2953894" cy="578882"/>
          </a:xfrm>
          <a:prstGeom prst="wedgeRoundRectCallout">
            <a:avLst>
              <a:gd name="adj1" fmla="val -29887"/>
              <a:gd name="adj2" fmla="val 106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870866" y="4624719"/>
            <a:ext cx="3964619" cy="578882"/>
          </a:xfrm>
          <a:prstGeom prst="wedgeRoundRectCallout">
            <a:avLst>
              <a:gd name="adj1" fmla="val -28347"/>
              <a:gd name="adj2" fmla="val -86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passed in value</a:t>
            </a:r>
          </a:p>
        </p:txBody>
      </p:sp>
    </p:spTree>
    <p:extLst>
      <p:ext uri="{BB962C8B-B14F-4D97-AF65-F5344CB8AC3E}">
        <p14:creationId xmlns:p14="http://schemas.microsoft.com/office/powerpoint/2010/main" val="115224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Sammy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29106" y="1636210"/>
            <a:ext cx="7167346" cy="50698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&lt;meta charset="UTF-8"&gt;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&lt;title&gt;Hello Sammy&lt;/title&gt;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&lt;!-- Include jQuery and Sammy distributions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&lt;h1&gt;Hello Sammy&lt;/h1&gt;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#/index.html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"&gt;Home&lt;/a&gt;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#/about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About&lt;/a&gt;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 href="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#/contact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"&gt;Contact&lt;/a&gt;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&lt;div id="main"&gt;&lt;/div&gt;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32280" y="1183027"/>
            <a:ext cx="7164172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56522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Sammy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62995" y="1758766"/>
            <a:ext cx="6466010" cy="476205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('#main',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this.get('#/index.html',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('&lt;h2&gt;Home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this.get('#/about',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('&lt;h2&gt;About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this.get('#/contact',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this.swap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('&lt;h2&gt;Contact Page&lt;/h2&gt;');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$(()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app.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862995" y="1305583"/>
            <a:ext cx="6466010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81285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b="1" dirty="0">
                <a:solidFill>
                  <a:schemeClr val="bg1"/>
                </a:solidFill>
              </a:rPr>
              <a:t>Forms</a:t>
            </a:r>
            <a:r>
              <a:rPr lang="en-US" sz="3200" dirty="0"/>
              <a:t> inside the main element are automatically handled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Forms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15647" y="2459976"/>
            <a:ext cx="7557527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 action="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#/login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method="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User: &lt;input name="user" type="text"&gt;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Pass: &lt;input name="pass" type="password"&gt;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type="submit" value="Login"&gt;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57184" y="4730536"/>
            <a:ext cx="6474452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'#/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login', (context)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console.log(context.params.user);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console.log(context.params.pass);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908874" y="1819914"/>
            <a:ext cx="2950388" cy="483957"/>
          </a:xfrm>
          <a:prstGeom prst="wedgeRoundRectCallout">
            <a:avLst>
              <a:gd name="adj1" fmla="val 26548"/>
              <a:gd name="adj2" fmla="val 82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018839" y="1837082"/>
            <a:ext cx="2950387" cy="466789"/>
          </a:xfrm>
          <a:prstGeom prst="wedgeRoundRectCallout">
            <a:avLst>
              <a:gd name="adj1" fmla="val -25404"/>
              <a:gd name="adj2" fmla="val 87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8765509" y="4139262"/>
            <a:ext cx="2803916" cy="507415"/>
          </a:xfrm>
          <a:prstGeom prst="wedgeRoundRectCallout">
            <a:avLst>
              <a:gd name="adj1" fmla="val -38990"/>
              <a:gd name="adj2" fmla="val 142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inputs</a:t>
            </a:r>
          </a:p>
        </p:txBody>
      </p:sp>
    </p:spTree>
    <p:extLst>
      <p:ext uri="{BB962C8B-B14F-4D97-AF65-F5344CB8AC3E}">
        <p14:creationId xmlns:p14="http://schemas.microsoft.com/office/powerpoint/2010/main" val="339647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Download and include the Handlebars source in your HTML</a:t>
            </a:r>
          </a:p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</a:rPr>
              <a:t>sammy.handlebars.js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(found under </a:t>
            </a:r>
            <a:r>
              <a:rPr lang="en-US" b="1" dirty="0">
                <a:solidFill>
                  <a:schemeClr val="bg1"/>
                </a:solidFill>
              </a:rPr>
              <a:t>lib/plugins</a:t>
            </a:r>
            <a:r>
              <a:rPr lang="en-US" dirty="0"/>
              <a:t>)</a:t>
            </a:r>
          </a:p>
          <a:p>
            <a:r>
              <a:rPr lang="en-US" dirty="0"/>
              <a:t>Load the plugin inside a Sammy initializer:</a:t>
            </a:r>
          </a:p>
          <a:p>
            <a:pPr>
              <a:spcBef>
                <a:spcPts val="19800"/>
              </a:spcBef>
            </a:pPr>
            <a:r>
              <a:rPr lang="en-US" dirty="0"/>
              <a:t>Create 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RenderContext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load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partial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Handlebars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5249" y="3785847"/>
            <a:ext cx="529372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use</a:t>
            </a:r>
            <a:r>
              <a:rPr lang="en-US" sz="2400" b="1" noProof="1">
                <a:latin typeface="Consolas" pitchFamily="49" charset="0"/>
              </a:rPr>
              <a:t>('Handlebars',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'hbs'</a:t>
            </a:r>
            <a:r>
              <a:rPr lang="en-US" sz="24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927994" y="4602718"/>
            <a:ext cx="4242639" cy="514738"/>
          </a:xfrm>
          <a:prstGeom prst="wedgeRoundRectCallout">
            <a:avLst>
              <a:gd name="adj1" fmla="val -23249"/>
              <a:gd name="adj2" fmla="val -1055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file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17102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Handlebars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85625" y="1757299"/>
            <a:ext cx="442075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&lt;p&gt;Hello,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!&lt;/p&gt;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85625" y="1304117"/>
            <a:ext cx="442075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greeting.hbs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63212" y="3252087"/>
            <a:ext cx="743324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 Sammy('#main',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Handlebars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hbs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('#/hello/:name', 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.title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'Hello!'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this.params.name;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.partial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('greeting.hbs');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$(() =&gt; app.run());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63212" y="2737349"/>
            <a:ext cx="743324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app.js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301904" y="5783684"/>
            <a:ext cx="5267521" cy="514738"/>
          </a:xfrm>
          <a:prstGeom prst="wedgeRoundRectCallout">
            <a:avLst>
              <a:gd name="adj1" fmla="val -41628"/>
              <a:gd name="adj2" fmla="val -94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template</a:t>
            </a:r>
          </a:p>
        </p:txBody>
      </p:sp>
    </p:spTree>
    <p:extLst>
      <p:ext uri="{BB962C8B-B14F-4D97-AF65-F5344CB8AC3E}">
        <p14:creationId xmlns:p14="http://schemas.microsoft.com/office/powerpoint/2010/main" val="28512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Load a list of </a:t>
            </a:r>
            <a:r>
              <a:rPr lang="en-US" sz="3200" b="1" dirty="0">
                <a:solidFill>
                  <a:schemeClr val="bg1"/>
                </a:solidFill>
              </a:rPr>
              <a:t>partial templates </a:t>
            </a:r>
            <a:r>
              <a:rPr lang="en-US" sz="3200" dirty="0"/>
              <a:t>(inside a </a:t>
            </a:r>
            <a:r>
              <a:rPr lang="en-US" sz="3200" b="1" dirty="0">
                <a:solidFill>
                  <a:schemeClr val="bg1"/>
                </a:solidFill>
              </a:rPr>
              <a:t>route</a:t>
            </a:r>
            <a:r>
              <a:rPr lang="en-US" sz="3200" dirty="0"/>
              <a:t> definition):</a:t>
            </a:r>
          </a:p>
          <a:p>
            <a:pPr>
              <a:spcBef>
                <a:spcPts val="270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callback</a:t>
            </a:r>
            <a:r>
              <a:rPr lang="en-US" sz="3200" dirty="0"/>
              <a:t> will be executed once all partials are loaded</a:t>
            </a:r>
          </a:p>
          <a:p>
            <a:r>
              <a:rPr lang="en-US" sz="3200" dirty="0"/>
              <a:t>Templates are </a:t>
            </a:r>
            <a:r>
              <a:rPr lang="en-US" sz="3200" b="1" dirty="0">
                <a:solidFill>
                  <a:schemeClr val="bg1"/>
                </a:solidFill>
              </a:rPr>
              <a:t>cached</a:t>
            </a:r>
            <a:r>
              <a:rPr lang="en-US" sz="3200" dirty="0"/>
              <a:t> - there's no need to manually cache them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Handlebars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732898" y="2000161"/>
            <a:ext cx="672302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loadPartials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firstPartial: 'path-to/first.hbs',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secondPartial: 'path-to/second.hbs',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thirdPartial: 'path-to/third.hbs'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(function(context)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partials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partial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('pageTemplate.hbs');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Redirect</a:t>
            </a:r>
          </a:p>
          <a:p>
            <a:pPr>
              <a:spcBef>
                <a:spcPts val="6600"/>
              </a:spcBef>
            </a:pPr>
            <a:r>
              <a:rPr lang="en-US" sz="3200" dirty="0"/>
              <a:t>Custom events</a:t>
            </a:r>
          </a:p>
          <a:p>
            <a:pPr>
              <a:spcBef>
                <a:spcPts val="13800"/>
              </a:spcBef>
            </a:pPr>
            <a:r>
              <a:rPr lang="en-US" sz="3200" dirty="0"/>
              <a:t>Useful plugins (found under </a:t>
            </a:r>
            <a:r>
              <a:rPr lang="en-US" sz="3200" b="1" dirty="0">
                <a:solidFill>
                  <a:schemeClr val="bg1"/>
                </a:solidFill>
              </a:rPr>
              <a:t>lib/plugins</a:t>
            </a:r>
            <a:r>
              <a:rPr lang="en-US" sz="3200" dirty="0"/>
              <a:t>):</a:t>
            </a:r>
          </a:p>
          <a:p>
            <a:pPr lvl="1">
              <a:spcBef>
                <a:spcPts val="0"/>
              </a:spcBef>
            </a:pPr>
            <a:r>
              <a:rPr lang="en-US" sz="2800" b="1" dirty="0">
                <a:hlinkClick r:id="rId2" action="ppaction://hlinkfile"/>
              </a:rPr>
              <a:t>Storage and Session</a:t>
            </a:r>
            <a:endParaRPr lang="en-US" sz="2800" b="1" dirty="0"/>
          </a:p>
          <a:p>
            <a:pPr lvl="1">
              <a:spcBef>
                <a:spcPts val="0"/>
              </a:spcBef>
            </a:pPr>
            <a:r>
              <a:rPr lang="en-US" sz="2800" b="1" dirty="0">
                <a:hlinkClick r:id="rId3"/>
              </a:rPr>
              <a:t>OAuth2</a:t>
            </a:r>
            <a:endParaRPr lang="en-US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5249" y="3186221"/>
            <a:ext cx="8021203" cy="17766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Register event handler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bind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event-name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eventHandlerFunction);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Raise event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trigger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event-name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data);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75249" y="1755194"/>
            <a:ext cx="6456697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('#/other/route');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('#', 'other', 'route');</a:t>
            </a:r>
          </a:p>
        </p:txBody>
      </p:sp>
    </p:spTree>
    <p:extLst>
      <p:ext uri="{BB962C8B-B14F-4D97-AF65-F5344CB8AC3E}">
        <p14:creationId xmlns:p14="http://schemas.microsoft.com/office/powerpoint/2010/main" val="14984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with Sammy.js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93" r="18447" b="10433"/>
          <a:stretch/>
        </p:blipFill>
        <p:spPr>
          <a:xfrm>
            <a:off x="4349102" y="972280"/>
            <a:ext cx="3470923" cy="3357451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65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Design Patterns </a:t>
            </a:r>
            <a:r>
              <a:rPr lang="en-US" sz="3200" dirty="0"/>
              <a:t>are general approaches to solving </a:t>
            </a:r>
            <a:r>
              <a:rPr lang="en-US" sz="3200" b="1" dirty="0">
                <a:solidFill>
                  <a:schemeClr val="bg1"/>
                </a:solidFill>
              </a:rPr>
              <a:t>commonly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occurring</a:t>
            </a:r>
            <a:r>
              <a:rPr lang="en-US" sz="3200" dirty="0"/>
              <a:t> problems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They provide: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Tested, </a:t>
            </a:r>
            <a:r>
              <a:rPr lang="en-US" sz="3200" b="1" dirty="0">
                <a:solidFill>
                  <a:schemeClr val="bg1"/>
                </a:solidFill>
              </a:rPr>
              <a:t>proven</a:t>
            </a:r>
            <a:r>
              <a:rPr lang="en-US" sz="3200" dirty="0"/>
              <a:t> programming paradigms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Guidelines to </a:t>
            </a:r>
            <a:r>
              <a:rPr lang="en-US" sz="3200" b="1" dirty="0">
                <a:solidFill>
                  <a:schemeClr val="bg1"/>
                </a:solidFill>
              </a:rPr>
              <a:t>organizing</a:t>
            </a:r>
            <a:r>
              <a:rPr lang="en-US" sz="3200" dirty="0"/>
              <a:t> our code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common vocabulary </a:t>
            </a:r>
            <a:r>
              <a:rPr lang="en-US" sz="3200" dirty="0"/>
              <a:t>between developers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Using a pattern may </a:t>
            </a:r>
            <a:r>
              <a:rPr lang="en-US" sz="3200" b="1" dirty="0">
                <a:solidFill>
                  <a:schemeClr val="bg1"/>
                </a:solidFill>
              </a:rPr>
              <a:t>increase</a:t>
            </a:r>
            <a:r>
              <a:rPr lang="en-US" sz="3200" dirty="0"/>
              <a:t> complexity - misuse often creates </a:t>
            </a:r>
            <a:br>
              <a:rPr lang="en-US" sz="3200" dirty="0"/>
            </a:br>
            <a:r>
              <a:rPr lang="en-US" sz="3200" dirty="0"/>
              <a:t>more problems than it solves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01509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</a:t>
            </a:r>
            <a:r>
              <a:rPr lang="bg-BG" sz="11500" b="1" dirty="0"/>
              <a:t>-</a:t>
            </a:r>
            <a:r>
              <a:rPr lang="en-US" sz="11500" b="1" dirty="0"/>
              <a:t>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Splitting your code aims to </a:t>
            </a:r>
            <a:r>
              <a:rPr lang="en-US" sz="3200" b="1" dirty="0">
                <a:solidFill>
                  <a:schemeClr val="bg1"/>
                </a:solidFill>
              </a:rPr>
              <a:t>separate concerns </a:t>
            </a:r>
            <a:r>
              <a:rPr lang="en-US" sz="3200" dirty="0"/>
              <a:t>(only change the </a:t>
            </a:r>
            <a:br>
              <a:rPr lang="en-US" sz="3200" dirty="0"/>
            </a:br>
            <a:r>
              <a:rPr lang="en-US" sz="3200" dirty="0"/>
              <a:t>parts that need to be changed)</a:t>
            </a:r>
          </a:p>
          <a:p>
            <a:r>
              <a:rPr lang="en-US" sz="3200" dirty="0"/>
              <a:t>Sample code organization</a:t>
            </a:r>
          </a:p>
          <a:p>
            <a:pPr lvl="1"/>
            <a:r>
              <a:rPr lang="en-US" sz="3200" dirty="0"/>
              <a:t>Main script</a:t>
            </a:r>
          </a:p>
          <a:p>
            <a:pPr lvl="1"/>
            <a:r>
              <a:rPr lang="en-US" sz="3200" dirty="0"/>
              <a:t>Requester (Remote API)</a:t>
            </a:r>
          </a:p>
          <a:p>
            <a:pPr lvl="1"/>
            <a:r>
              <a:rPr lang="en-US" sz="3200" dirty="0"/>
              <a:t>Authenticator</a:t>
            </a:r>
          </a:p>
          <a:p>
            <a:pPr lvl="1"/>
            <a:r>
              <a:rPr lang="en-US" sz="3200" dirty="0"/>
              <a:t>Router</a:t>
            </a:r>
          </a:p>
          <a:p>
            <a:pPr lvl="1"/>
            <a:r>
              <a:rPr lang="en-US" sz="3200" dirty="0"/>
              <a:t>View Controllers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Your Code</a:t>
            </a:r>
          </a:p>
        </p:txBody>
      </p:sp>
    </p:spTree>
    <p:extLst>
      <p:ext uri="{BB962C8B-B14F-4D97-AF65-F5344CB8AC3E}">
        <p14:creationId xmlns:p14="http://schemas.microsoft.com/office/powerpoint/2010/main" val="314266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Routing</a:t>
            </a:r>
            <a:r>
              <a:rPr lang="en-US" sz="3200" dirty="0">
                <a:solidFill>
                  <a:schemeClr val="bg2"/>
                </a:solidFill>
              </a:rPr>
              <a:t> allows SPAs to use </a:t>
            </a:r>
            <a:r>
              <a:rPr lang="en-US" sz="3200" b="1" dirty="0">
                <a:solidFill>
                  <a:schemeClr val="bg1"/>
                </a:solidFill>
              </a:rPr>
              <a:t>history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Sammy.js</a:t>
            </a:r>
            <a:r>
              <a:rPr lang="en-US" sz="3200" dirty="0">
                <a:solidFill>
                  <a:schemeClr val="bg2"/>
                </a:solidFill>
              </a:rPr>
              <a:t> is a simple routing library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spcBef>
                <a:spcPts val="192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Modular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more maintainable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90165" y="2767509"/>
            <a:ext cx="610063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const app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Sammy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('#main',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('index.html', 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('&lt;h1&gt;Index Page&lt;/h1&gt;');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381365"/>
            <a:ext cx="12111057" cy="3634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hlinkClick r:id="rId3"/>
              </a:rPr>
              <a:t>https://softuni.bg/courses/js-apps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Concepts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" y="5490438"/>
            <a:ext cx="12192000" cy="499819"/>
          </a:xfrm>
        </p:spPr>
        <p:txBody>
          <a:bodyPr/>
          <a:lstStyle/>
          <a:p>
            <a:r>
              <a:rPr lang="en-US" dirty="0"/>
              <a:t>Navigation for Single Page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6892" y="6443808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colorTemperature colorTemp="15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58" y="1097479"/>
            <a:ext cx="3077118" cy="3494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9929724" cy="54137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Allows navigation,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reloading</a:t>
            </a:r>
            <a:r>
              <a:rPr lang="en-US" sz="3000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Pivotal element of writing </a:t>
            </a:r>
            <a:r>
              <a:rPr lang="en-US" sz="3000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7D4436C-4771-4928-BE20-FECB498B1131}"/>
              </a:ext>
            </a:extLst>
          </p:cNvPr>
          <p:cNvGrpSpPr/>
          <p:nvPr/>
        </p:nvGrpSpPr>
        <p:grpSpPr>
          <a:xfrm>
            <a:off x="2260464" y="2304283"/>
            <a:ext cx="2807925" cy="30714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3D3A583-203E-418F-9EBE-34307E752D31}"/>
              </a:ext>
            </a:extLst>
          </p:cNvPr>
          <p:cNvGrpSpPr/>
          <p:nvPr/>
        </p:nvGrpSpPr>
        <p:grpSpPr>
          <a:xfrm>
            <a:off x="5848243" y="2328018"/>
            <a:ext cx="2967838" cy="2967838"/>
            <a:chOff x="5848243" y="2328018"/>
            <a:chExt cx="2967838" cy="296783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500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300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B7A1DF-2ECD-4A0F-A2E8-1D3371818815}"/>
              </a:ext>
            </a:extLst>
          </p:cNvPr>
          <p:cNvGrpSpPr/>
          <p:nvPr/>
        </p:nvGrpSpPr>
        <p:grpSpPr>
          <a:xfrm>
            <a:off x="8992164" y="2521278"/>
            <a:ext cx="1207814" cy="1207814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9DF937-24CD-4AE5-AA00-EC08CD31B137}"/>
              </a:ext>
            </a:extLst>
          </p:cNvPr>
          <p:cNvGrpSpPr/>
          <p:nvPr/>
        </p:nvGrpSpPr>
        <p:grpSpPr>
          <a:xfrm>
            <a:off x="10210294" y="2529867"/>
            <a:ext cx="1207814" cy="1207814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61C823D-12BA-445D-89FA-72F83BED42B7}"/>
              </a:ext>
            </a:extLst>
          </p:cNvPr>
          <p:cNvGrpSpPr/>
          <p:nvPr/>
        </p:nvGrpSpPr>
        <p:grpSpPr>
          <a:xfrm>
            <a:off x="9002480" y="4036160"/>
            <a:ext cx="1207814" cy="1207814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E970FD-A5AE-47C4-B790-E77FD0DF71E6}"/>
              </a:ext>
            </a:extLst>
          </p:cNvPr>
          <p:cNvGrpSpPr/>
          <p:nvPr/>
        </p:nvGrpSpPr>
        <p:grpSpPr>
          <a:xfrm>
            <a:off x="10215319" y="4036162"/>
            <a:ext cx="1207814" cy="1207814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F7CFEB-C85A-4CB6-A412-4FC52ED64AD9}"/>
              </a:ext>
            </a:extLst>
          </p:cNvPr>
          <p:cNvSpPr/>
          <p:nvPr/>
        </p:nvSpPr>
        <p:spPr>
          <a:xfrm>
            <a:off x="2333752" y="5800035"/>
            <a:ext cx="28913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404AD2-730F-4BF9-A939-C998362CF82C}"/>
              </a:ext>
            </a:extLst>
          </p:cNvPr>
          <p:cNvSpPr/>
          <p:nvPr/>
        </p:nvSpPr>
        <p:spPr>
          <a:xfrm>
            <a:off x="7144931" y="5720430"/>
            <a:ext cx="3497111" cy="4943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/>
              <a:t>Navigation using Routing</a:t>
            </a:r>
          </a:p>
        </p:txBody>
      </p:sp>
    </p:spTree>
    <p:extLst>
      <p:ext uri="{BB962C8B-B14F-4D97-AF65-F5344CB8AC3E}">
        <p14:creationId xmlns:p14="http://schemas.microsoft.com/office/powerpoint/2010/main" val="19326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applications (SPA)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50382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One web page </a:t>
            </a:r>
            <a:r>
              <a:rPr lang="en-US" sz="3200" dirty="0"/>
              <a:t>that you visit which then loads all other content</a:t>
            </a:r>
            <a:br>
              <a:rPr lang="en-US" sz="3200" dirty="0"/>
            </a:br>
            <a:r>
              <a:rPr lang="en-US" sz="3200" dirty="0"/>
              <a:t>using JavaScript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Does </a:t>
            </a:r>
            <a:r>
              <a:rPr lang="en-US" sz="3200" b="1" dirty="0">
                <a:solidFill>
                  <a:schemeClr val="bg1"/>
                </a:solidFill>
              </a:rPr>
              <a:t>not require </a:t>
            </a:r>
            <a:r>
              <a:rPr lang="en-US" sz="3200" dirty="0"/>
              <a:t>page </a:t>
            </a:r>
            <a:r>
              <a:rPr lang="en-US" sz="3200" b="1" dirty="0">
                <a:solidFill>
                  <a:schemeClr val="bg1"/>
                </a:solidFill>
              </a:rPr>
              <a:t>reloading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during use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Request just the peace you need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Take </a:t>
            </a:r>
            <a:r>
              <a:rPr lang="en-US" sz="3200" b="1" dirty="0">
                <a:solidFill>
                  <a:schemeClr val="bg1"/>
                </a:solidFill>
              </a:rPr>
              <a:t>advantage</a:t>
            </a:r>
            <a:r>
              <a:rPr lang="en-US" sz="3200" dirty="0"/>
              <a:t> of the </a:t>
            </a:r>
            <a:r>
              <a:rPr lang="en-US" sz="3200" b="1" dirty="0">
                <a:solidFill>
                  <a:schemeClr val="bg1"/>
                </a:solidFill>
              </a:rPr>
              <a:t>repetition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Can use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from an </a:t>
            </a:r>
            <a:r>
              <a:rPr lang="en-US" sz="3000" b="1" dirty="0">
                <a:solidFill>
                  <a:schemeClr val="bg1"/>
                </a:solidFill>
              </a:rPr>
              <a:t>external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source </a:t>
            </a:r>
            <a:r>
              <a:rPr lang="en-US" sz="3000" dirty="0"/>
              <a:t>or</a:t>
            </a:r>
            <a:r>
              <a:rPr lang="en-US" sz="3000" b="1" dirty="0">
                <a:solidFill>
                  <a:schemeClr val="bg1"/>
                </a:solidFill>
              </a:rPr>
              <a:t> track state internally</a:t>
            </a:r>
          </a:p>
        </p:txBody>
      </p:sp>
    </p:spTree>
    <p:extLst>
      <p:ext uri="{BB962C8B-B14F-4D97-AF65-F5344CB8AC3E}">
        <p14:creationId xmlns:p14="http://schemas.microsoft.com/office/powerpoint/2010/main" val="347641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57085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Router</a:t>
            </a:r>
            <a:r>
              <a:rPr lang="en-US" sz="3200" dirty="0"/>
              <a:t> loads the appropriate content when the </a:t>
            </a:r>
            <a:r>
              <a:rPr lang="en-US" sz="3200" b="1" dirty="0">
                <a:solidFill>
                  <a:schemeClr val="bg1"/>
                </a:solidFill>
              </a:rPr>
              <a:t>location changes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E.g. when the user manually </a:t>
            </a:r>
            <a:r>
              <a:rPr lang="en-US" sz="3200" b="1" dirty="0">
                <a:solidFill>
                  <a:schemeClr val="bg1"/>
                </a:solidFill>
              </a:rPr>
              <a:t>enters an address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Conversely, a change in content is reflected in the address bar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E.g. when the user </a:t>
            </a:r>
            <a:r>
              <a:rPr lang="en-US" sz="3200" b="1" dirty="0">
                <a:solidFill>
                  <a:schemeClr val="bg1"/>
                </a:solidFill>
              </a:rPr>
              <a:t>clicks on a link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Benefits: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Build User Interfaces that </a:t>
            </a:r>
            <a:r>
              <a:rPr lang="en-US" sz="3200" b="1" dirty="0">
                <a:solidFill>
                  <a:schemeClr val="bg1"/>
                </a:solidFill>
              </a:rPr>
              <a:t>react quickly</a:t>
            </a:r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09" y="1149474"/>
            <a:ext cx="11653769" cy="54573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Hash-based routing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</a:rPr>
              <a:t>#hash</a:t>
            </a:r>
            <a:r>
              <a:rPr lang="en-US" sz="3200" b="1" dirty="0"/>
              <a:t> </a:t>
            </a:r>
            <a:r>
              <a:rPr lang="en-US" sz="3200" dirty="0"/>
              <a:t>part of the URL to simulate different content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The routing is possible because changes in the hash </a:t>
            </a:r>
            <a:r>
              <a:rPr lang="en-US" sz="3200" b="1" dirty="0">
                <a:solidFill>
                  <a:schemeClr val="bg1"/>
                </a:solidFill>
              </a:rPr>
              <a:t>don't trigger page reload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E8C98-30C8-4279-8A8F-99ADAC0B1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80" y="3774058"/>
            <a:ext cx="2106996" cy="2106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1C5F62-4773-4722-A3C9-D2AA92D80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92" y="3940128"/>
            <a:ext cx="2247344" cy="22473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2D7FF0-813C-4F61-A367-C70B677C2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40" y="3774058"/>
            <a:ext cx="2354447" cy="23544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F2AE13-5715-4359-84AC-D633FF3F8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334" y="3774058"/>
            <a:ext cx="1929442" cy="19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D6C309-4252-4EF5-9892-D634DC67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E5CAD-85C6-4A2C-9488-60FA1C4420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65D1589-3E7B-4D9E-BB13-DCBF8BA82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635" y="1320840"/>
            <a:ext cx="7642967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var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latin typeface="Consolas" panose="020B0609020204030204" pitchFamily="49" charset="0"/>
              </a:rPr>
              <a:t> = null;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var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getCurrent</a:t>
            </a:r>
            <a:r>
              <a:rPr lang="en-GB" sz="2400" b="1" dirty="0">
                <a:latin typeface="Consolas" panose="020B0609020204030204" pitchFamily="49" charset="0"/>
              </a:rPr>
              <a:t> = function () 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return window.location.hash;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var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listen</a:t>
            </a:r>
            <a:r>
              <a:rPr lang="en-GB" sz="2400" b="1" dirty="0">
                <a:latin typeface="Consolas" panose="020B0609020204030204" pitchFamily="49" charset="0"/>
              </a:rPr>
              <a:t> = function () 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var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400" b="1" dirty="0">
                <a:latin typeface="Consolas" panose="020B0609020204030204" pitchFamily="49" charset="0"/>
              </a:rPr>
              <a:t> = getCurrent();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if (current !== url) {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console.log('URL changed to' + current);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  url = current;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  setTimeout(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listen</a:t>
            </a:r>
            <a:r>
              <a:rPr lang="en-GB" sz="2400" b="1" dirty="0">
                <a:latin typeface="Consolas" panose="020B0609020204030204" pitchFamily="49" charset="0"/>
              </a:rPr>
              <a:t>, 200);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Listen()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  <a:endParaRPr lang="en-GB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5440</TotalTime>
  <Words>1665</Words>
  <Application>Microsoft Office PowerPoint</Application>
  <PresentationFormat>Widescreen</PresentationFormat>
  <Paragraphs>345</Paragraphs>
  <Slides>37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Routing and Architecture</vt:lpstr>
      <vt:lpstr>Table of Content</vt:lpstr>
      <vt:lpstr>Have a Question?</vt:lpstr>
      <vt:lpstr>PowerPoint Presentation</vt:lpstr>
      <vt:lpstr>What is Routing?</vt:lpstr>
      <vt:lpstr>Single-page applications (SPA)</vt:lpstr>
      <vt:lpstr>How Routers Work</vt:lpstr>
      <vt:lpstr>How Routers Work</vt:lpstr>
      <vt:lpstr>How Routers Work (2)</vt:lpstr>
      <vt:lpstr>The pushState() method</vt:lpstr>
      <vt:lpstr>The replaceState() method</vt:lpstr>
      <vt:lpstr>The popstate event</vt:lpstr>
      <vt:lpstr>PowerPoint Presentation</vt:lpstr>
      <vt:lpstr>PowerPoint Presentation</vt:lpstr>
      <vt:lpstr>Sammy.js Overview</vt:lpstr>
      <vt:lpstr>Installation</vt:lpstr>
      <vt:lpstr>Application Initialization</vt:lpstr>
      <vt:lpstr>Creating Routes</vt:lpstr>
      <vt:lpstr>Route Aliases</vt:lpstr>
      <vt:lpstr>URL Parameters</vt:lpstr>
      <vt:lpstr>Hello Sammy</vt:lpstr>
      <vt:lpstr>Hello Sammy (2)</vt:lpstr>
      <vt:lpstr>Handling Forms</vt:lpstr>
      <vt:lpstr>Integrating Handlebars</vt:lpstr>
      <vt:lpstr>Using Handlebars</vt:lpstr>
      <vt:lpstr>Using Handlebars</vt:lpstr>
      <vt:lpstr>Additional Features</vt:lpstr>
      <vt:lpstr>PowerPoint Presentation</vt:lpstr>
      <vt:lpstr>What are Design Patterns</vt:lpstr>
      <vt:lpstr>Splitting Your Code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Architecture</dc:title>
  <dc:creator>Alen Paunov</dc:creator>
  <cp:keywords>JS Applications, Software University, SoftUni, programming, coding, software development, education, training, course</cp:keywords>
  <cp:lastModifiedBy>User</cp:lastModifiedBy>
  <cp:revision>245</cp:revision>
  <dcterms:created xsi:type="dcterms:W3CDTF">2018-05-23T13:08:44Z</dcterms:created>
  <dcterms:modified xsi:type="dcterms:W3CDTF">2019-04-02T16:13:50Z</dcterms:modified>
  <cp:category>programming;computer programming;software development;web development</cp:category>
</cp:coreProperties>
</file>