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74" r:id="rId2"/>
    <p:sldId id="276" r:id="rId3"/>
    <p:sldId id="527" r:id="rId4"/>
    <p:sldId id="564" r:id="rId5"/>
    <p:sldId id="581" r:id="rId6"/>
    <p:sldId id="566" r:id="rId7"/>
    <p:sldId id="583" r:id="rId8"/>
    <p:sldId id="555" r:id="rId9"/>
    <p:sldId id="542" r:id="rId10"/>
    <p:sldId id="577" r:id="rId11"/>
    <p:sldId id="552" r:id="rId12"/>
    <p:sldId id="553" r:id="rId13"/>
    <p:sldId id="569" r:id="rId14"/>
    <p:sldId id="570" r:id="rId15"/>
    <p:sldId id="554" r:id="rId16"/>
    <p:sldId id="580" r:id="rId17"/>
    <p:sldId id="557" r:id="rId18"/>
    <p:sldId id="572" r:id="rId19"/>
    <p:sldId id="573" r:id="rId20"/>
    <p:sldId id="574" r:id="rId21"/>
    <p:sldId id="575" r:id="rId22"/>
    <p:sldId id="576" r:id="rId23"/>
    <p:sldId id="559" r:id="rId24"/>
    <p:sldId id="560" r:id="rId25"/>
    <p:sldId id="562" r:id="rId26"/>
    <p:sldId id="579" r:id="rId27"/>
    <p:sldId id="563" r:id="rId28"/>
    <p:sldId id="510" r:id="rId29"/>
    <p:sldId id="546" r:id="rId30"/>
    <p:sldId id="547" r:id="rId31"/>
    <p:sldId id="548" r:id="rId32"/>
    <p:sldId id="549" r:id="rId33"/>
    <p:sldId id="55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Array Behavior" id="{3E6E2F49-E25C-45D3-A7F4-24128D1ED69B}">
          <p14:sldIdLst>
            <p14:sldId id="564"/>
            <p14:sldId id="581"/>
            <p14:sldId id="566"/>
            <p14:sldId id="583"/>
          </p14:sldIdLst>
        </p14:section>
        <p14:section name="Array Operations" id="{1EDEA509-5140-4004-8D86-45548348D3E2}">
          <p14:sldIdLst>
            <p14:sldId id="555"/>
            <p14:sldId id="542"/>
            <p14:sldId id="577"/>
            <p14:sldId id="552"/>
            <p14:sldId id="553"/>
            <p14:sldId id="569"/>
            <p14:sldId id="570"/>
            <p14:sldId id="554"/>
            <p14:sldId id="580"/>
            <p14:sldId id="557"/>
            <p14:sldId id="572"/>
            <p14:sldId id="573"/>
            <p14:sldId id="574"/>
            <p14:sldId id="575"/>
            <p14:sldId id="576"/>
          </p14:sldIdLst>
        </p14:section>
        <p14:section name="Sorting Arrays" id="{10D6C98B-0953-40D6-A298-7C16FF685F62}">
          <p14:sldIdLst>
            <p14:sldId id="559"/>
            <p14:sldId id="560"/>
            <p14:sldId id="562"/>
            <p14:sldId id="579"/>
            <p14:sldId id="563"/>
          </p14:sldIdLst>
        </p14:section>
        <p14:section name="Conclusion" id="{10E03AB1-9AA8-4E86-9A64-D741901E50A2}">
          <p14:sldIdLst>
            <p14:sldId id="510"/>
            <p14:sldId id="546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588" y="40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30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164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3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4.gif"/><Relationship Id="rId5" Type="http://schemas.openxmlformats.org/officeDocument/2006/relationships/image" Target="../media/image6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34465"/>
                </a:solidFill>
              </a:rPr>
              <a:t>Additional Array Operations</a:t>
            </a:r>
            <a:endParaRPr lang="en-US" b="1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Advanced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and </a:t>
            </a:r>
            <a:r>
              <a:rPr lang="en-US" dirty="0" smtClean="0"/>
              <a:t>print </a:t>
            </a:r>
            <a:r>
              <a:rPr lang="en-US" dirty="0"/>
              <a:t>the sum of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first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 in an array.</a:t>
            </a:r>
          </a:p>
          <a:p>
            <a:r>
              <a:rPr lang="en-US" dirty="0"/>
              <a:t>The input comes as </a:t>
            </a:r>
            <a:r>
              <a:rPr lang="en-US" b="1" dirty="0">
                <a:solidFill>
                  <a:schemeClr val="bg1"/>
                </a:solidFill>
              </a:rPr>
              <a:t>array of string </a:t>
            </a:r>
            <a:r>
              <a:rPr lang="en-US" dirty="0"/>
              <a:t>elements holding </a:t>
            </a:r>
            <a:r>
              <a:rPr lang="en-US" dirty="0" smtClean="0"/>
              <a:t>numbers.</a:t>
            </a:r>
            <a:endParaRPr lang="en-US" dirty="0"/>
          </a:p>
          <a:p>
            <a:r>
              <a:rPr lang="en-US" dirty="0"/>
              <a:t>The output is the return value of your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Sum First Last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7076" y="5264770"/>
            <a:ext cx="4609334" cy="765436"/>
            <a:chOff x="338328" y="4480560"/>
            <a:chExt cx="4609334" cy="765436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834640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[</a:t>
              </a:r>
              <a:r>
                <a:rPr lang="en-US" sz="3200" b="1" dirty="0" smtClean="0"/>
                <a:t>'20', </a:t>
              </a:r>
              <a:r>
                <a:rPr lang="en-US" sz="3200" b="1" dirty="0"/>
                <a:t>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/>
                <a:t>60</a:t>
              </a:r>
              <a:endParaRPr lang="en-US" sz="32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" y="4078870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/>
                <a:t>  ['5' , '10']</a:t>
              </a:r>
              <a:endParaRPr lang="en-US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/>
                <a:t>60</a:t>
              </a:r>
              <a:endParaRPr lang="en-US" sz="3200" b="1" dirty="0"/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85232" y="3876824"/>
            <a:ext cx="6556248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function </a:t>
            </a:r>
            <a:r>
              <a:rPr lang="en-US" sz="2800" b="1" dirty="0" smtClean="0">
                <a:latin typeface="Consolas" pitchFamily="49" charset="0"/>
              </a:rPr>
              <a:t>solve(input)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{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 input </a:t>
            </a:r>
            <a:r>
              <a:rPr lang="en-US" sz="2800" b="1" dirty="0">
                <a:latin typeface="Consolas" pitchFamily="49" charset="0"/>
              </a:rPr>
              <a:t>= </a:t>
            </a:r>
            <a:r>
              <a:rPr lang="en-US" sz="2800" b="1" dirty="0" err="1" smtClean="0">
                <a:latin typeface="Consolas" pitchFamily="49" charset="0"/>
              </a:rPr>
              <a:t>input.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dirty="0" smtClean="0">
                <a:latin typeface="Consolas" pitchFamily="49" charset="0"/>
              </a:rPr>
              <a:t>(Number</a:t>
            </a:r>
            <a:r>
              <a:rPr lang="en-US" sz="28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 console.log(input[0</a:t>
            </a:r>
            <a:r>
              <a:rPr lang="en-US" sz="2800" b="1" dirty="0">
                <a:latin typeface="Consolas" pitchFamily="49" charset="0"/>
              </a:rPr>
              <a:t>] </a:t>
            </a:r>
            <a:endParaRPr lang="en-US" sz="28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              + input</a:t>
            </a:r>
            <a:r>
              <a:rPr lang="bg-BG" sz="2800" b="1" dirty="0" smtClean="0">
                <a:latin typeface="Consolas" pitchFamily="49" charset="0"/>
              </a:rPr>
              <a:t>.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800" b="1" dirty="0" smtClean="0">
                <a:latin typeface="Consolas" pitchFamily="49" charset="0"/>
              </a:rPr>
              <a:t>);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1446590" y="647624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push</a:t>
            </a:r>
            <a:r>
              <a:rPr lang="en-US" dirty="0" smtClean="0"/>
              <a:t> method adds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elements to the end of an array and returns the new length of the array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5202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</a:t>
            </a:r>
            <a:r>
              <a:rPr lang="en-US" sz="2800" b="1" dirty="0" smtClean="0">
                <a:latin typeface="Consolas" pitchFamily="49" charset="0"/>
              </a:rPr>
              <a:t>et fruits = ["</a:t>
            </a:r>
            <a:r>
              <a:rPr lang="en-US" sz="2800" b="1" dirty="0" err="1" smtClean="0">
                <a:latin typeface="Consolas" pitchFamily="49" charset="0"/>
              </a:rPr>
              <a:t>apple","banana","kiwi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fruits.push</a:t>
            </a:r>
            <a:r>
              <a:rPr lang="en-US" sz="2800" b="1" dirty="0" smtClean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console.log(fruits); </a:t>
            </a:r>
            <a:br>
              <a:rPr lang="en-US" sz="2800" b="1" dirty="0" smtClean="0">
                <a:latin typeface="Consolas" pitchFamily="49" charset="0"/>
              </a:rPr>
            </a:b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 smtClean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493274" y="5188583"/>
            <a:ext cx="4580612" cy="680634"/>
          </a:xfrm>
          <a:prstGeom prst="wedgeRoundRectCallout">
            <a:avLst>
              <a:gd name="adj1" fmla="val 35770"/>
              <a:gd name="adj2" fmla="val -103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Element is added at the end</a:t>
            </a:r>
            <a:endParaRPr lang="en-US" sz="28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 = ["</a:t>
            </a:r>
            <a:r>
              <a:rPr lang="en-US" sz="2800" b="1" dirty="0" err="1" smtClean="0">
                <a:latin typeface="Consolas" pitchFamily="49" charset="0"/>
              </a:rPr>
              <a:t>one","two","three","four","five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myArray.shift</a:t>
            </a:r>
            <a:r>
              <a:rPr lang="en-US" sz="2800" b="1" dirty="0" smtClean="0">
                <a:latin typeface="Consolas" pitchFamily="49" charset="0"/>
              </a:rPr>
              <a:t>();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 smtClean="0">
                <a:latin typeface="Consolas" pitchFamily="49" charset="0"/>
              </a:rPr>
              <a:t> 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11" y="1074958"/>
            <a:ext cx="9560052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shift() </a:t>
            </a:r>
            <a:r>
              <a:rPr lang="en-US" sz="3600" dirty="0"/>
              <a:t>- </a:t>
            </a:r>
            <a:r>
              <a:rPr lang="en-US" sz="3600" dirty="0" smtClean="0"/>
              <a:t>Removes </a:t>
            </a:r>
            <a:r>
              <a:rPr lang="en-US" sz="3600" dirty="0"/>
              <a:t>the first element of an </a:t>
            </a:r>
            <a:r>
              <a:rPr lang="en-US" sz="3600" dirty="0" smtClean="0"/>
              <a:t>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>
                <a:solidFill>
                  <a:schemeClr val="bg1"/>
                </a:solidFill>
              </a:rPr>
              <a:t> unshift() </a:t>
            </a:r>
            <a:r>
              <a:rPr lang="en-US" sz="3600" dirty="0" smtClean="0"/>
              <a:t>- Adds elements to the beginning 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 = ["</a:t>
            </a:r>
            <a:r>
              <a:rPr lang="en-US" sz="2800" b="1" dirty="0" err="1" smtClean="0">
                <a:latin typeface="Consolas" pitchFamily="49" charset="0"/>
              </a:rPr>
              <a:t>red","green","blue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myArray.unshift</a:t>
            </a:r>
            <a:r>
              <a:rPr lang="en-US" sz="2800" b="1" dirty="0" smtClean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658368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are given an array of numbers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dirty="0"/>
              <a:t>Prepend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/>
              <a:t>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dirty="0"/>
              <a:t> of result</a:t>
            </a:r>
          </a:p>
          <a:p>
            <a:pPr lvl="2"/>
            <a:r>
              <a:rPr lang="en-US" dirty="0"/>
              <a:t>Append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dirty="0"/>
              <a:t> (or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)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 of result</a:t>
            </a:r>
          </a:p>
          <a:p>
            <a:pPr lvl="1"/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47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8887" y="1391483"/>
            <a:ext cx="104565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(num 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30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Elements can be removed by using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Using delete may leave </a:t>
            </a:r>
            <a:r>
              <a:rPr lang="en-US" b="1" dirty="0" smtClean="0">
                <a:solidFill>
                  <a:schemeClr val="bg1"/>
                </a:solidFill>
              </a:rPr>
              <a:t>undefined spots </a:t>
            </a:r>
            <a:r>
              <a:rPr lang="en-US" dirty="0" smtClean="0"/>
              <a:t>in the array.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pop()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shift()</a:t>
            </a:r>
            <a:r>
              <a:rPr lang="en-US" dirty="0" smtClean="0"/>
              <a:t> instead.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2576" y="2066544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 = ["</a:t>
            </a:r>
            <a:r>
              <a:rPr lang="en-US" sz="2800" b="1" dirty="0" err="1" smtClean="0">
                <a:latin typeface="Consolas" pitchFamily="49" charset="0"/>
              </a:rPr>
              <a:t>one","two","three","four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  <a:endParaRPr lang="en-US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slice() </a:t>
            </a:r>
            <a:r>
              <a:rPr lang="en-US" dirty="0" smtClean="0"/>
              <a:t>function returns a newly created array</a:t>
            </a:r>
          </a:p>
          <a:p>
            <a:r>
              <a:rPr lang="en-US" dirty="0" smtClean="0"/>
              <a:t>Can 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a range of elements from selected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</a:p>
          <a:p>
            <a:r>
              <a:rPr lang="en-US" dirty="0" smtClean="0"/>
              <a:t>Note that the original array will </a:t>
            </a:r>
            <a:r>
              <a:rPr lang="en-US" b="1" dirty="0" smtClean="0">
                <a:solidFill>
                  <a:schemeClr val="bg1"/>
                </a:solidFill>
              </a:rPr>
              <a:t>not be modified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let </a:t>
            </a:r>
            <a:r>
              <a:rPr lang="en-US" sz="2700" b="1" dirty="0" err="1" smtClean="0">
                <a:latin typeface="Consolas" pitchFamily="49" charset="0"/>
              </a:rPr>
              <a:t>myArray</a:t>
            </a:r>
            <a:r>
              <a:rPr lang="en-US" sz="2700" b="1" dirty="0" smtClean="0">
                <a:latin typeface="Consolas" pitchFamily="49" charset="0"/>
              </a:rPr>
              <a:t> = ["</a:t>
            </a:r>
            <a:r>
              <a:rPr lang="en-US" sz="2700" b="1" dirty="0" err="1" smtClean="0">
                <a:latin typeface="Consolas" pitchFamily="49" charset="0"/>
              </a:rPr>
              <a:t>one","two","three","four","five</a:t>
            </a:r>
            <a:r>
              <a:rPr lang="en-US" sz="27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</a:t>
            </a:r>
            <a:r>
              <a:rPr lang="en-US" sz="2700" b="1" dirty="0" smtClean="0">
                <a:latin typeface="Consolas" pitchFamily="49" charset="0"/>
              </a:rPr>
              <a:t>et sliced = </a:t>
            </a:r>
            <a:r>
              <a:rPr lang="en-US" sz="2700" b="1" dirty="0" err="1" smtClean="0">
                <a:latin typeface="Consolas" pitchFamily="49" charset="0"/>
              </a:rPr>
              <a:t>myArray.</a:t>
            </a:r>
            <a:r>
              <a:rPr lang="en-US" sz="2700" b="1" dirty="0" err="1" smtClean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 smtClean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</a:t>
            </a:r>
            <a:r>
              <a:rPr lang="en-US" sz="2700" b="1" dirty="0" smtClean="0">
                <a:latin typeface="Consolas" pitchFamily="49" charset="0"/>
              </a:rPr>
              <a:t>onsole.log(</a:t>
            </a:r>
            <a:r>
              <a:rPr lang="en-US" sz="2700" b="1" dirty="0" err="1" smtClean="0">
                <a:latin typeface="Consolas" pitchFamily="49" charset="0"/>
              </a:rPr>
              <a:t>myArray</a:t>
            </a:r>
            <a:r>
              <a:rPr lang="en-US" sz="2700" b="1" dirty="0" smtClean="0">
                <a:latin typeface="Consolas" pitchFamily="49" charset="0"/>
              </a:rPr>
              <a:t>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7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one","two","three","four","five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console.log(sliced); 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700" b="1" i="1" dirty="0" err="1" smtClean="0">
                <a:solidFill>
                  <a:schemeClr val="accent2"/>
                </a:solidFill>
                <a:latin typeface="Consolas" pitchFamily="49" charset="0"/>
              </a:rPr>
              <a:t>three","four","five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7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console.log(</a:t>
            </a:r>
            <a:r>
              <a:rPr lang="en-US" sz="2700" b="1" dirty="0" err="1" smtClean="0">
                <a:latin typeface="Consolas" pitchFamily="49" charset="0"/>
              </a:rPr>
              <a:t>myArray.</a:t>
            </a:r>
            <a:r>
              <a:rPr lang="en-US" sz="2700" b="1" dirty="0" err="1" smtClean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 smtClean="0">
                <a:latin typeface="Consolas" pitchFamily="49" charset="0"/>
              </a:rPr>
              <a:t>(2,4));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 // ["</a:t>
            </a:r>
            <a:r>
              <a:rPr lang="en-US" sz="2700" b="1" i="1" dirty="0" err="1">
                <a:solidFill>
                  <a:schemeClr val="accent2"/>
                </a:solidFill>
                <a:latin typeface="Consolas" pitchFamily="49" charset="0"/>
              </a:rPr>
              <a:t>three","four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>
                <a:solidFill>
                  <a:schemeClr val="bg1"/>
                </a:solidFill>
              </a:rPr>
              <a:t> splice() </a:t>
            </a:r>
            <a:r>
              <a:rPr lang="en-US" dirty="0" smtClean="0"/>
              <a:t>function</a:t>
            </a:r>
            <a:r>
              <a:rPr lang="en-US" b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dds/removes items to/from </a:t>
            </a:r>
            <a:r>
              <a:rPr lang="en-US" dirty="0"/>
              <a:t>an array, and returns the </a:t>
            </a:r>
            <a:r>
              <a:rPr lang="en-US" dirty="0" smtClean="0"/>
              <a:t>removed </a:t>
            </a:r>
            <a:r>
              <a:rPr lang="en-US" dirty="0"/>
              <a:t>item(s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Splice: Cut and Insert Array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latin typeface="Consolas" pitchFamily="49" charset="0"/>
              </a:rPr>
              <a:t>let </a:t>
            </a:r>
            <a:r>
              <a:rPr lang="en-US" sz="2500" b="1" dirty="0">
                <a:latin typeface="Consolas" pitchFamily="49" charset="0"/>
              </a:rPr>
              <a:t>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dirty="0" smtClean="0">
                <a:latin typeface="Consolas" pitchFamily="49" charset="0"/>
              </a:rPr>
              <a:t> </a:t>
            </a:r>
            <a:r>
              <a:rPr lang="en-US" sz="25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 smtClean="0">
                <a:latin typeface="Consolas" panose="020B0609020204030204" pitchFamily="49" charset="0"/>
              </a:rPr>
              <a:t>nums.</a:t>
            </a:r>
            <a:r>
              <a:rPr lang="en-US" sz="25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 smtClean="0">
                <a:latin typeface="Consolas" panose="020B0609020204030204" pitchFamily="49" charset="0"/>
              </a:rPr>
              <a:t>(3</a:t>
            </a:r>
            <a:r>
              <a:rPr lang="en-US" sz="2500" b="1" dirty="0">
                <a:latin typeface="Consolas" panose="020B0609020204030204" pitchFamily="49" charset="0"/>
              </a:rPr>
              <a:t>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 smtClean="0">
                <a:latin typeface="Consolas" panose="020B0609020204030204" pitchFamily="49" charset="0"/>
              </a:rPr>
              <a:t>('|')); </a:t>
            </a:r>
            <a:r>
              <a:rPr lang="en-US" sz="25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36521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 smtClean="0"/>
              <a:t>  </a:t>
            </a:r>
            <a:r>
              <a:rPr lang="en-US" sz="3000" dirty="0" smtClean="0"/>
              <a:t>elements </a:t>
            </a:r>
            <a:r>
              <a:rPr lang="en-US" sz="3000" dirty="0"/>
              <a:t>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90569" y="113385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111310" y="6373006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</a:t>
            </a:r>
            <a:r>
              <a:rPr lang="en-US" sz="3200" dirty="0" smtClean="0"/>
              <a:t>     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sum of the previous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</a:t>
            </a:r>
            <a:r>
              <a:rPr lang="en-US" sz="3000" dirty="0" smtClean="0"/>
              <a:t>             elements</a:t>
            </a:r>
            <a:endParaRPr lang="en-US" sz="3000" dirty="0"/>
          </a:p>
          <a:p>
            <a:r>
              <a:rPr lang="en-US" sz="3300" dirty="0"/>
              <a:t>Example: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300" dirty="0"/>
              <a:t> =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300" dirty="0"/>
              <a:t> =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lvl="1"/>
            <a:r>
              <a:rPr lang="en-US" sz="3000" dirty="0"/>
              <a:t>120 = 4 + 8 + 16 + 31 + </a:t>
            </a:r>
            <a:r>
              <a:rPr lang="en-US" sz="3000" dirty="0" smtClean="0"/>
              <a:t>61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420" y="13132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5"/>
          <p:cNvSpPr txBox="1"/>
          <p:nvPr/>
        </p:nvSpPr>
        <p:spPr>
          <a:xfrm>
            <a:off x="1356719" y="6370588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</a:t>
            </a:r>
            <a:r>
              <a:rPr lang="en-US" dirty="0" smtClean="0"/>
              <a:t>Behavior in JavaScript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Array Operations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Push, pop, shift, unshift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Filtering and transforming elements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Sorting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2001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odd </a:t>
            </a:r>
            <a:r>
              <a:rPr lang="en-US" dirty="0"/>
              <a:t>numbers, </a:t>
            </a:r>
            <a:r>
              <a:rPr lang="en-US" b="1" dirty="0">
                <a:solidFill>
                  <a:schemeClr val="bg1"/>
                </a:solidFill>
              </a:rPr>
              <a:t>doubled</a:t>
            </a:r>
            <a:r>
              <a:rPr lang="en-US" dirty="0"/>
              <a:t> and </a:t>
            </a:r>
            <a:r>
              <a:rPr lang="en-US" dirty="0" smtClean="0"/>
              <a:t>             </a:t>
            </a:r>
            <a:r>
              <a:rPr lang="en-US" b="1" dirty="0" smtClean="0">
                <a:solidFill>
                  <a:schemeClr val="bg1"/>
                </a:solidFill>
              </a:rPr>
              <a:t>reversed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857930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5"/>
          <p:cNvSpPr txBox="1"/>
          <p:nvPr/>
        </p:nvSpPr>
        <p:spPr>
          <a:xfrm>
            <a:off x="1446590" y="62527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07470" y="5390625"/>
            <a:ext cx="10961783" cy="768084"/>
          </a:xfrm>
        </p:spPr>
        <p:txBody>
          <a:bodyPr/>
          <a:lstStyle/>
          <a:p>
            <a:r>
              <a:rPr lang="en-US" sz="4000" dirty="0"/>
              <a:t>Arranging Elements in Increasing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01778" y="4583938"/>
            <a:ext cx="5394960" cy="903288"/>
          </a:xfrm>
        </p:spPr>
        <p:txBody>
          <a:bodyPr>
            <a:normAutofit/>
          </a:bodyPr>
          <a:lstStyle/>
          <a:p>
            <a:r>
              <a:rPr lang="en-US" sz="5400" dirty="0"/>
              <a:t>Sorting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75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sort() </a:t>
            </a:r>
            <a:r>
              <a:rPr lang="en-US" dirty="0" smtClean="0"/>
              <a:t>function sorts </a:t>
            </a:r>
            <a:r>
              <a:rPr lang="en-US" dirty="0"/>
              <a:t>the items of an array.</a:t>
            </a:r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numeric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</a:t>
            </a:r>
            <a:r>
              <a:rPr lang="en-US" b="1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dirty="0" smtClean="0"/>
              <a:t>By </a:t>
            </a:r>
            <a:r>
              <a:rPr lang="en-US" dirty="0"/>
              <a:t>default, the </a:t>
            </a:r>
            <a:r>
              <a:rPr lang="en-US" b="1" dirty="0">
                <a:solidFill>
                  <a:schemeClr val="bg1"/>
                </a:solidFill>
              </a:rPr>
              <a:t>sort() </a:t>
            </a:r>
            <a:r>
              <a:rPr lang="en-US" dirty="0" smtClean="0"/>
              <a:t>function sorts </a:t>
            </a:r>
            <a:r>
              <a:rPr lang="en-US" dirty="0"/>
              <a:t>the values </a:t>
            </a:r>
            <a:r>
              <a:rPr lang="en-US" dirty="0" smtClean="0"/>
              <a:t>as        </a:t>
            </a:r>
            <a:r>
              <a:rPr lang="en-US" dirty="0"/>
              <a:t>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order.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sort() </a:t>
            </a:r>
            <a:r>
              <a:rPr lang="en-US" dirty="0" smtClean="0"/>
              <a:t>function will </a:t>
            </a:r>
            <a:r>
              <a:rPr lang="en-US" dirty="0"/>
              <a:t>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</a:t>
            </a:r>
            <a:r>
              <a:rPr lang="en-US" dirty="0" smtClean="0"/>
              <a:t>  when </a:t>
            </a:r>
            <a:r>
              <a:rPr lang="en-US" dirty="0"/>
              <a:t>sorting numbers</a:t>
            </a:r>
            <a:r>
              <a:rPr lang="en-US" dirty="0" smtClean="0"/>
              <a:t>. You can fix this by providing a </a:t>
            </a:r>
            <a:r>
              <a:rPr lang="en-US" b="1" dirty="0" smtClean="0">
                <a:solidFill>
                  <a:schemeClr val="bg1"/>
                </a:solidFill>
              </a:rPr>
              <a:t>compare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3314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two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 smtClean="0">
                <a:solidFill>
                  <a:schemeClr val="bg1"/>
                </a:solidFill>
              </a:rPr>
              <a:t>fixed</a:t>
            </a:r>
            <a:r>
              <a:rPr lang="en-US" sz="3200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dirty="0">
                <a:solidFill>
                  <a:schemeClr val="bg2"/>
                </a:solidFill>
              </a:rPr>
              <a:t> elements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at </a:t>
            </a:r>
            <a:r>
              <a:rPr lang="en-US" sz="3400" dirty="0" smtClean="0">
                <a:solidFill>
                  <a:schemeClr val="bg2"/>
                </a:solidFill>
              </a:rPr>
              <a:t>runtime.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compare function</a:t>
            </a:r>
            <a:r>
              <a:rPr lang="en-US" sz="3200" dirty="0" smtClean="0">
                <a:solidFill>
                  <a:schemeClr val="bg2"/>
                </a:solidFill>
              </a:rPr>
              <a:t>.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</a:t>
            </a:r>
            <a:r>
              <a:rPr lang="en-GB" sz="11500" b="1"/>
              <a:t>-</a:t>
            </a:r>
            <a:r>
              <a:rPr lang="en-US" sz="11500" b="1"/>
              <a:t>fund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281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149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Array Functionality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Inserting at Start, Removing at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1908440"/>
            <a:ext cx="3011932" cy="150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array()</a:t>
            </a:r>
            <a:r>
              <a:rPr lang="en-US" sz="3200" dirty="0"/>
              <a:t> - Advanced functionality of the array consists of </a:t>
            </a:r>
            <a:r>
              <a:rPr lang="en-US" sz="3200" dirty="0" smtClean="0"/>
              <a:t>the</a:t>
            </a:r>
            <a:r>
              <a:rPr lang="en-US" sz="3200" dirty="0"/>
              <a:t> </a:t>
            </a:r>
            <a:r>
              <a:rPr lang="en-US" sz="3200" dirty="0" smtClean="0"/>
              <a:t>following </a:t>
            </a:r>
            <a:r>
              <a:rPr lang="en-US" sz="3200" dirty="0"/>
              <a:t>functions in </a:t>
            </a:r>
            <a:r>
              <a:rPr lang="en-US" sz="3200" dirty="0" smtClean="0"/>
              <a:t>JS: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</a:rPr>
              <a:t>push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add </a:t>
            </a:r>
            <a:r>
              <a:rPr lang="en-US" sz="3000" dirty="0"/>
              <a:t>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pop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remove </a:t>
            </a:r>
            <a:r>
              <a:rPr lang="en-US" sz="3000" dirty="0"/>
              <a:t>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err="1" smtClean="0">
                <a:solidFill>
                  <a:schemeClr val="bg1"/>
                </a:solidFill>
              </a:rPr>
              <a:t>unshift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shift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remove </a:t>
            </a:r>
            <a:r>
              <a:rPr lang="en-US" sz="3000" dirty="0"/>
              <a:t>from the </a:t>
            </a:r>
            <a:r>
              <a:rPr lang="en-US" sz="3000" dirty="0" smtClean="0"/>
              <a:t>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</a:rPr>
              <a:t>lice() </a:t>
            </a:r>
            <a:r>
              <a:rPr lang="en-US" sz="3000" dirty="0"/>
              <a:t>– </a:t>
            </a:r>
            <a:r>
              <a:rPr lang="en-US" sz="3000" dirty="0" smtClean="0"/>
              <a:t>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splice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insert at position/delete from position</a:t>
            </a:r>
            <a:endParaRPr lang="en-US" sz="3000" dirty="0"/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array() – Advanced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arrays provide </a:t>
            </a:r>
            <a:r>
              <a:rPr lang="en-US" b="1" dirty="0">
                <a:solidFill>
                  <a:schemeClr val="bg1"/>
                </a:solidFill>
              </a:rPr>
              <a:t>push()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pop()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at the End, Remove from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62035" y="2433986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458832" y="255099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723342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push()</a:t>
            </a:r>
            <a:r>
              <a:rPr lang="en-US" sz="2800" b="1" noProof="1" smtClean="0">
                <a:solidFill>
                  <a:srgbClr val="FFFFFF"/>
                </a:solidFill>
              </a:rPr>
              <a:t> to add at the end.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6989059" y="4082586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pop()</a:t>
            </a:r>
            <a:r>
              <a:rPr lang="en-US" sz="2800" b="1" noProof="1" smtClean="0">
                <a:solidFill>
                  <a:srgbClr val="FFFFFF"/>
                </a:solidFill>
              </a:rPr>
              <a:t> to remove from the end.</a:t>
            </a:r>
            <a:endParaRPr lang="en-US" sz="28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b="1" dirty="0" err="1" smtClean="0">
                <a:solidFill>
                  <a:schemeClr val="bg1"/>
                </a:solidFill>
              </a:rPr>
              <a:t>unshift</a:t>
            </a:r>
            <a:r>
              <a:rPr lang="en-US" b="1" dirty="0" smtClean="0">
                <a:solidFill>
                  <a:schemeClr val="bg1"/>
                </a:solidFill>
              </a:rPr>
              <a:t>() </a:t>
            </a:r>
            <a:r>
              <a:rPr lang="en-US" dirty="0" smtClean="0"/>
              <a:t>to add at the start and </a:t>
            </a:r>
            <a:r>
              <a:rPr lang="en-US" b="1" dirty="0" smtClean="0">
                <a:solidFill>
                  <a:schemeClr val="bg1"/>
                </a:solidFill>
              </a:rPr>
              <a:t>shift()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to remove from the start.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at the Start, Remove from the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30</a:t>
            </a:r>
            <a:r>
              <a:rPr lang="bg-BG" noProof="1" smtClean="0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shift()</a:t>
            </a:r>
            <a:r>
              <a:rPr lang="en-US" sz="2800" b="1" noProof="1" smtClean="0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 smtClean="0">
                <a:solidFill>
                  <a:srgbClr val="FFFFFF"/>
                </a:solidFill>
              </a:rPr>
              <a:t>.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</a:rPr>
              <a:t>unshift(20)</a:t>
            </a:r>
            <a:r>
              <a:rPr lang="en-US" sz="2800" b="1" noProof="1" smtClean="0">
                <a:solidFill>
                  <a:srgbClr val="FFFFFF"/>
                </a:solidFill>
              </a:rPr>
              <a:t> </a:t>
            </a:r>
            <a:r>
              <a:rPr lang="en-US" sz="2800" b="1" noProof="1" smtClean="0">
                <a:solidFill>
                  <a:srgbClr val="FFFFFF"/>
                </a:solidFill>
              </a:rPr>
              <a:t>to add at </a:t>
            </a:r>
            <a:r>
              <a:rPr lang="en-US" sz="2800" b="1" noProof="1" smtClean="0">
                <a:solidFill>
                  <a:srgbClr val="FFFFFF"/>
                </a:solidFill>
              </a:rPr>
              <a:t>the start</a:t>
            </a:r>
            <a:r>
              <a:rPr lang="en-US" sz="2400" b="1" noProof="1" smtClean="0">
                <a:solidFill>
                  <a:srgbClr val="FFFFFF"/>
                </a:solidFill>
              </a:rPr>
              <a:t>.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1685" y="5518641"/>
            <a:ext cx="10961783" cy="768084"/>
          </a:xfrm>
        </p:spPr>
        <p:txBody>
          <a:bodyPr/>
          <a:lstStyle/>
          <a:p>
            <a:r>
              <a:rPr lang="en-US" sz="4000" dirty="0"/>
              <a:t>Push, Pop </a:t>
            </a:r>
            <a:r>
              <a:rPr lang="bg-BG" sz="4000" dirty="0" smtClean="0"/>
              <a:t>,</a:t>
            </a:r>
            <a:r>
              <a:rPr lang="en-US" sz="4000" dirty="0" smtClean="0"/>
              <a:t>Shift</a:t>
            </a:r>
            <a:r>
              <a:rPr lang="en-US" sz="4000" dirty="0"/>
              <a:t>, </a:t>
            </a:r>
            <a:r>
              <a:rPr lang="en-US" sz="4000" noProof="1"/>
              <a:t>Unshift</a:t>
            </a:r>
            <a:r>
              <a:rPr lang="en-US" sz="4000" dirty="0"/>
              <a:t>, Slice,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367494" y="4785360"/>
            <a:ext cx="5212079" cy="820738"/>
          </a:xfrm>
        </p:spPr>
        <p:txBody>
          <a:bodyPr>
            <a:noAutofit/>
          </a:bodyPr>
          <a:lstStyle/>
          <a:p>
            <a:r>
              <a:rPr lang="en-US" sz="5400" dirty="0"/>
              <a:t>Array Operations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932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op() – Removes the last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pop</a:t>
            </a:r>
            <a:r>
              <a:rPr lang="en-US" dirty="0"/>
              <a:t> method removes the last element from an array and returns that value to the caller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</a:rPr>
              <a:t>pop() </a:t>
            </a:r>
            <a:r>
              <a:rPr lang="en-US" dirty="0"/>
              <a:t>on an empty array, it returns </a:t>
            </a:r>
            <a:r>
              <a:rPr lang="en-US" dirty="0" smtClean="0"/>
              <a:t>undefined.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=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 smtClean="0">
                <a:latin typeface="Consolas" pitchFamily="49" charset="0"/>
              </a:rPr>
              <a:t>"]</a:t>
            </a:r>
            <a:r>
              <a:rPr lang="bg-BG" sz="2800" b="1" dirty="0" smtClean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</a:t>
            </a:r>
            <a:r>
              <a:rPr lang="en-US" sz="2800" b="1" dirty="0" smtClean="0">
                <a:latin typeface="Consolas" pitchFamily="49" charset="0"/>
              </a:rPr>
              <a:t>popped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=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</a:rPr>
              <a:t>myArray.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)</a:t>
            </a:r>
            <a:r>
              <a:rPr lang="bg-BG" sz="2800" b="1" dirty="0" smtClean="0">
                <a:latin typeface="Consolas" pitchFamily="49" charset="0"/>
              </a:rPr>
              <a:t>;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console.log(popped)</a:t>
            </a:r>
            <a:r>
              <a:rPr lang="bg-BG" sz="2800" b="1" dirty="0" smtClean="0">
                <a:latin typeface="Consolas" pitchFamily="49" charset="0"/>
              </a:rPr>
              <a:t>;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8718</TotalTime>
  <Words>1651</Words>
  <Application>Microsoft Office PowerPoint</Application>
  <PresentationFormat>Widescreen</PresentationFormat>
  <Paragraphs>357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Arrays Advanced</vt:lpstr>
      <vt:lpstr>Table of Contents</vt:lpstr>
      <vt:lpstr>Have a Question?</vt:lpstr>
      <vt:lpstr>PowerPoint Presentation</vt:lpstr>
      <vt:lpstr>array() – Advanced Overview</vt:lpstr>
      <vt:lpstr>Add at the End, Remove from the End</vt:lpstr>
      <vt:lpstr>Add at the Start, Remove from the Start</vt:lpstr>
      <vt:lpstr>Array Operations</vt:lpstr>
      <vt:lpstr>pop() – Removes the last element</vt:lpstr>
      <vt:lpstr>Problem: Sum First Last</vt:lpstr>
      <vt:lpstr>Pushing into an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Sorting Arrays</vt:lpstr>
      <vt:lpstr>Sorting Arrays</vt:lpstr>
      <vt:lpstr>Sorting Arrays</vt:lpstr>
      <vt:lpstr>Problem: Smallest 2 Numbers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 Foundation</dc:creator>
  <cp:keywords>Technology Fundamentals, js, programming, Software University, SoftUni, programming, coding, software development, education, training, course, array</cp:keywords>
  <cp:lastModifiedBy>Kiril Kirilov</cp:lastModifiedBy>
  <cp:revision>370</cp:revision>
  <dcterms:created xsi:type="dcterms:W3CDTF">2018-05-23T13:08:44Z</dcterms:created>
  <dcterms:modified xsi:type="dcterms:W3CDTF">2018-10-24T18:42:27Z</dcterms:modified>
  <cp:category>Technology fundamentals;computer programming;software development;web development</cp:category>
</cp:coreProperties>
</file>