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266" r:id="rId13"/>
    <p:sldId id="303" r:id="rId14"/>
    <p:sldId id="267" r:id="rId15"/>
    <p:sldId id="270" r:id="rId16"/>
    <p:sldId id="286" r:id="rId17"/>
    <p:sldId id="287" r:id="rId18"/>
    <p:sldId id="288" r:id="rId19"/>
    <p:sldId id="289" r:id="rId20"/>
    <p:sldId id="290" r:id="rId21"/>
    <p:sldId id="291" r:id="rId22"/>
    <p:sldId id="271" r:id="rId23"/>
    <p:sldId id="272" r:id="rId24"/>
    <p:sldId id="292" r:id="rId25"/>
    <p:sldId id="275" r:id="rId26"/>
    <p:sldId id="274" r:id="rId27"/>
    <p:sldId id="276" r:id="rId28"/>
    <p:sldId id="277" r:id="rId29"/>
    <p:sldId id="293" r:id="rId30"/>
    <p:sldId id="299" r:id="rId31"/>
    <p:sldId id="278" r:id="rId32"/>
    <p:sldId id="279" r:id="rId33"/>
    <p:sldId id="280" r:id="rId34"/>
    <p:sldId id="294" r:id="rId35"/>
    <p:sldId id="300" r:id="rId36"/>
    <p:sldId id="301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Strings" id="{A8BB60C3-6A0A-4C96-905E-4F847C4241C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02"/>
            <p14:sldId id="266"/>
            <p14:sldId id="303"/>
            <p14:sldId id="267"/>
            <p14:sldId id="270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RegEx" id="{8B326FEA-532E-4AF8-8B5F-CCAB4D00EEB8}">
          <p14:sldIdLst>
            <p14:sldId id="271"/>
            <p14:sldId id="272"/>
            <p14:sldId id="292"/>
            <p14:sldId id="275"/>
            <p14:sldId id="274"/>
            <p14:sldId id="276"/>
            <p14:sldId id="277"/>
            <p14:sldId id="293"/>
            <p14:sldId id="299"/>
            <p14:sldId id="278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28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30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0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2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charset_not.asp" TargetMode="External"/><Relationship Id="rId2" Type="http://schemas.openxmlformats.org/officeDocument/2006/relationships/hyperlink" Target="https://www.w3schools.com/jsref/jsref_regexp_charset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ref/jsref_regexp_xy.asp" TargetMode="External"/><Relationship Id="rId5" Type="http://schemas.openxmlformats.org/officeDocument/2006/relationships/hyperlink" Target="https://www.w3schools.com/jsref/jsref_regexp_not_0-9.asp" TargetMode="External"/><Relationship Id="rId4" Type="http://schemas.openxmlformats.org/officeDocument/2006/relationships/hyperlink" Target="https://www.w3schools.com/jsref/jsref_regexp_0-9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RegExp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6283">
            <a:off x="327391" y="2638505"/>
            <a:ext cx="3639029" cy="18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52879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Inequality - "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True if operands are not the same, otherwise 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Inequality - "</a:t>
            </a:r>
            <a:r>
              <a:rPr lang="en-US" sz="3200" b="1" dirty="0">
                <a:solidFill>
                  <a:schemeClr val="bg1"/>
                </a:solidFill>
              </a:rPr>
              <a:t>!==</a:t>
            </a:r>
            <a:r>
              <a:rPr lang="en-US" sz="3200" dirty="0"/>
              <a:t>“ - True if operands and data type are not the</a:t>
            </a:r>
            <a:br>
              <a:rPr lang="en-US" sz="3200" dirty="0"/>
            </a:br>
            <a:r>
              <a:rPr lang="en-US" sz="3200" dirty="0"/>
              <a:t>same, otherwise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9828" y="1916819"/>
            <a:ext cx="6282346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firstStr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</a:rPr>
              <a:t>"9900";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firstNum</a:t>
            </a:r>
            <a:r>
              <a:rPr lang="en-US" sz="2400" dirty="0">
                <a:solidFill>
                  <a:schemeClr val="tx1"/>
                </a:solidFill>
              </a:rPr>
              <a:t> = 9900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firstStr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!=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secondStr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9828" y="4502452"/>
            <a:ext cx="6282346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firstStr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</a:rPr>
              <a:t>"9900";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firstNum</a:t>
            </a:r>
            <a:r>
              <a:rPr lang="en-US" sz="2400" dirty="0">
                <a:solidFill>
                  <a:schemeClr val="tx1"/>
                </a:solidFill>
              </a:rPr>
              <a:t> = 9900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firstStr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!==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secondStr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Greater than - "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(Greater than or equal - "</a:t>
            </a:r>
            <a:r>
              <a:rPr lang="en-US" sz="3600" b="1" dirty="0">
                <a:solidFill>
                  <a:schemeClr val="bg1"/>
                </a:solidFill>
              </a:rPr>
              <a:t>&gt;=</a:t>
            </a:r>
            <a:r>
              <a:rPr lang="en-US" sz="3600" dirty="0"/>
              <a:t>")</a:t>
            </a:r>
          </a:p>
          <a:p>
            <a:pPr lvl="1"/>
            <a:r>
              <a:rPr lang="en-US" sz="3400" dirty="0"/>
              <a:t>True if first operand is greater than (or equal) to the</a:t>
            </a:r>
            <a:br>
              <a:rPr lang="en-US" sz="3400" dirty="0"/>
            </a:br>
            <a:r>
              <a:rPr lang="en-US" sz="3400" dirty="0"/>
              <a:t>second one.</a:t>
            </a:r>
          </a:p>
          <a:p>
            <a:r>
              <a:rPr lang="en-US" sz="3600" dirty="0"/>
              <a:t>Less than - "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dirty="0"/>
              <a:t>" (Less than or equal - "</a:t>
            </a:r>
            <a:r>
              <a:rPr lang="en-US" sz="3600" b="1" dirty="0">
                <a:solidFill>
                  <a:schemeClr val="bg1"/>
                </a:solidFill>
              </a:rPr>
              <a:t>&lt;=</a:t>
            </a:r>
            <a:r>
              <a:rPr lang="en-US" sz="3600" dirty="0"/>
              <a:t>")</a:t>
            </a:r>
          </a:p>
          <a:p>
            <a:pPr lvl="1"/>
            <a:r>
              <a:rPr lang="en-US" sz="3400" dirty="0"/>
              <a:t>True if second operand is greater than (or equal) to the</a:t>
            </a:r>
            <a:br>
              <a:rPr lang="en-US" sz="3400" dirty="0"/>
            </a:br>
            <a:r>
              <a:rPr lang="en-US" sz="3400" dirty="0"/>
              <a:t>first one.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47988" y="4857032"/>
            <a:ext cx="41029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("b"</a:t>
            </a:r>
            <a:r>
              <a:rPr lang="en-US" sz="2400" dirty="0">
                <a:solidFill>
                  <a:schemeClr val="bg1"/>
                </a:solidFill>
              </a:rPr>
              <a:t> &gt; </a:t>
            </a:r>
            <a:r>
              <a:rPr lang="en-US" sz="2400" dirty="0">
                <a:solidFill>
                  <a:schemeClr val="tx1"/>
                </a:solidFill>
              </a:rPr>
              <a:t>"a")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36335" y="5657194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'Example of a long string' </a:t>
            </a:r>
            <a:r>
              <a:rPr lang="en-US" dirty="0">
                <a:solidFill>
                  <a:schemeClr val="bg1"/>
                </a:solidFill>
              </a:rPr>
              <a:t>&lt;=</a:t>
            </a:r>
            <a:r>
              <a:rPr lang="en-US" dirty="0">
                <a:solidFill>
                  <a:schemeClr val="tx1"/>
                </a:solidFill>
              </a:rPr>
              <a:t> 'A short one'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19417" y="1079199"/>
            <a:ext cx="9789701" cy="5004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indexOf() </a:t>
            </a:r>
            <a:r>
              <a:rPr lang="en-US" sz="3600" dirty="0"/>
              <a:t>- returns the position of the first</a:t>
            </a:r>
            <a:br>
              <a:rPr lang="en-US" sz="3600" dirty="0"/>
            </a:br>
            <a:r>
              <a:rPr lang="en-US" sz="36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lastIndexOf() </a:t>
            </a:r>
            <a:r>
              <a:rPr lang="en-US" sz="3600" dirty="0"/>
              <a:t>- returns the position of the last</a:t>
            </a:r>
            <a:br>
              <a:rPr lang="en-US" sz="3600" dirty="0"/>
            </a:br>
            <a:r>
              <a:rPr lang="en-US" sz="36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search()</a:t>
            </a:r>
            <a:r>
              <a:rPr lang="en-US" sz="3600" dirty="0"/>
              <a:t> - searches a string for a specified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0" y="4394746"/>
            <a:ext cx="2973917" cy="1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slice()</a:t>
            </a:r>
            <a:r>
              <a:rPr lang="en-US" sz="3600" dirty="0"/>
              <a:t> - extracts a part of a string and returns a </a:t>
            </a:r>
            <a:br>
              <a:rPr lang="en-US" sz="3600" dirty="0"/>
            </a:br>
            <a:r>
              <a:rPr lang="en-US" sz="3600" dirty="0"/>
              <a:t>new one.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substring()</a:t>
            </a:r>
            <a:r>
              <a:rPr lang="en-US" sz="3600" dirty="0"/>
              <a:t> - extracts the characters from a string between two specified indices.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substr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- extracts the characters from a string,</a:t>
            </a:r>
            <a:br>
              <a:rPr lang="en-US" sz="3600" dirty="0"/>
            </a:br>
            <a:r>
              <a:rPr lang="en-US" sz="3600" dirty="0"/>
              <a:t>beginning at a specified start position and</a:t>
            </a:r>
            <a:br>
              <a:rPr lang="en-US" sz="3600" dirty="0"/>
            </a:br>
            <a:r>
              <a:rPr lang="en-US" sz="3600" dirty="0"/>
              <a:t>through the specified length.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Examples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28503" y="1351036"/>
            <a:ext cx="9437325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console.log(str.</a:t>
            </a:r>
            <a:r>
              <a:rPr lang="en-US" dirty="0">
                <a:solidFill>
                  <a:schemeClr val="bg1"/>
                </a:solidFill>
              </a:rPr>
              <a:t>indexOf(</a:t>
            </a:r>
            <a:r>
              <a:rPr lang="en-US" dirty="0">
                <a:solidFill>
                  <a:schemeClr val="tx1"/>
                </a:solidFill>
              </a:rPr>
              <a:t>"JavaScript"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>
                <a:solidFill>
                  <a:schemeClr val="accent2"/>
                </a:solidFill>
              </a:rPr>
              <a:t>// 0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console.log(str.</a:t>
            </a:r>
            <a:r>
              <a:rPr lang="en-US" dirty="0">
                <a:solidFill>
                  <a:schemeClr val="bg1"/>
                </a:solidFill>
              </a:rPr>
              <a:t>indexOf(</a:t>
            </a:r>
            <a:r>
              <a:rPr lang="en-US" dirty="0">
                <a:solidFill>
                  <a:schemeClr val="tx1"/>
                </a:solidFill>
              </a:rPr>
              <a:t>"java"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28503" y="3198405"/>
            <a:ext cx="9437325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(5);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console.log(sub);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JavaScript developer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28504" y="4909457"/>
            <a:ext cx="943732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console.log(sub); 		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Java</a:t>
            </a:r>
          </a:p>
        </p:txBody>
      </p:sp>
    </p:spTree>
    <p:extLst>
      <p:ext uri="{BB962C8B-B14F-4D97-AF65-F5344CB8AC3E}">
        <p14:creationId xmlns:p14="http://schemas.microsoft.com/office/powerpoint/2010/main" val="6702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Converting string to an array 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Examples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70172" y="1991217"/>
            <a:ext cx="5590904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letter = str.</a:t>
            </a:r>
            <a:r>
              <a:rPr lang="en-US" dirty="0">
                <a:solidFill>
                  <a:schemeClr val="bg1"/>
                </a:solidFill>
              </a:rPr>
              <a:t>charAt(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console.log(letter); </a:t>
            </a:r>
            <a:r>
              <a:rPr lang="en-US" dirty="0">
                <a:solidFill>
                  <a:schemeClr val="accent2"/>
                </a:solidFill>
              </a:rPr>
              <a:t>// J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991217"/>
            <a:ext cx="5551714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"JavaScript is </a:t>
            </a:r>
            <a:r>
              <a:rPr lang="de-DE" sz="2400" dirty="0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letter = str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console.log(letter); </a:t>
            </a:r>
            <a:r>
              <a:rPr lang="en-US" dirty="0">
                <a:solidFill>
                  <a:schemeClr val="accent2"/>
                </a:solidFill>
              </a:rPr>
              <a:t>// J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27221" y="4537989"/>
            <a:ext cx="95444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"I like JS";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48343" y="1196125"/>
            <a:ext cx="12244251" cy="5201066"/>
          </a:xfrm>
        </p:spPr>
        <p:txBody>
          <a:bodyPr/>
          <a:lstStyle/>
          <a:p>
            <a:pPr lvl="1"/>
            <a:r>
              <a:rPr lang="en-US" sz="3200" dirty="0"/>
              <a:t>Convert the first string to either "Pascal Case" or "Camel Case".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or Camel Case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1491952" y="1801392"/>
            <a:ext cx="8563660" cy="490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input = document.getElementById("str1").value;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currentCase = document.getElementById("str2").value;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pascalOrCamelCase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(input, currentCase)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split = input.toLowerCase().split(' ').filter(a =&gt; a !== 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output = "";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(currentCase === "Pascal Case")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for (let word of split)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if (word[0] !== word[0].toUpperCase())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word = word.replace(word[0], word[0].toUpperCase())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output += word;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831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or Camel Case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2077699" y="1220586"/>
            <a:ext cx="8276922" cy="52185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else if (currentCase === "Camel Case")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for (let word of split)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if (word[0] !== word[0].toUpperCase())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word = word.replace(word[0], word[0].toUpperCase())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output += word;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output = output.replace(output[0], output[0].toLowerCase());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output = "Error!";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document.getElementById("result").innerHTML = output;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pascalOrCamelCase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(input, currentCase);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3916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https://judge.softuni.bg/Contests/Practice/Index/1476#0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79394" y="1196125"/>
            <a:ext cx="12487892" cy="5201066"/>
          </a:xfrm>
        </p:spPr>
        <p:txBody>
          <a:bodyPr/>
          <a:lstStyle/>
          <a:p>
            <a:pPr marL="609219" lvl="1" indent="0">
              <a:buNone/>
            </a:pPr>
            <a:r>
              <a:rPr lang="en-US" sz="3000" dirty="0"/>
              <a:t>If the current element of the string is of type number, print its </a:t>
            </a:r>
            <a:r>
              <a:rPr lang="en-US" sz="3000" b="1" dirty="0">
                <a:solidFill>
                  <a:schemeClr val="bg1"/>
                </a:solidFill>
              </a:rPr>
              <a:t>ASCII</a:t>
            </a:r>
            <a:r>
              <a:rPr lang="en-US" sz="3000" dirty="0"/>
              <a:t> char    equivalent. Else, print the corresponding </a:t>
            </a:r>
            <a:r>
              <a:rPr lang="en-US" sz="3000" b="1" dirty="0">
                <a:solidFill>
                  <a:schemeClr val="bg1"/>
                </a:solidFill>
              </a:rPr>
              <a:t>ASCII</a:t>
            </a:r>
            <a:r>
              <a:rPr lang="en-US" sz="3000" dirty="0"/>
              <a:t> number.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ASCII Equivalent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2337070" y="2321759"/>
            <a:ext cx="6854963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input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split = input.split(' ').filter(a =&gt; a !== 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output = "";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for (let element of split)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if (Number(element))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output += (String.fromCharCode(element));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  <a:endParaRPr lang="en-US" sz="1700" b="1" i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</a:p>
        </p:txBody>
      </p:sp>
      <p:sp>
        <p:nvSpPr>
          <p:cNvPr id="6" name="Правоъгълник 11"/>
          <p:cNvSpPr/>
          <p:nvPr/>
        </p:nvSpPr>
        <p:spPr>
          <a:xfrm>
            <a:off x="1740876" y="643916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https://judge.softuni.bg/Contests/Practice/Index/1476#1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ASCII Equivalent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756212" y="1192278"/>
            <a:ext cx="6374431" cy="5241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else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charToNum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for (let i = 0; i &lt; element.length;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charToNum.push(element[i].charCodeAt(0))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p.innerHTML = charToNum.join(' ')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result.appendChild(p);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p.innerHTML = output;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result.appendChild(p);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7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8957">
            <a:off x="7171841" y="3584190"/>
            <a:ext cx="4104671" cy="231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/>
              <a:t>Strings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Comparing strings</a:t>
            </a:r>
          </a:p>
          <a:p>
            <a:pPr lvl="1"/>
            <a:r>
              <a:rPr lang="en-US" sz="2800" dirty="0"/>
              <a:t>Methods</a:t>
            </a:r>
          </a:p>
          <a:p>
            <a:r>
              <a:rPr lang="en-US" sz="3200" dirty="0"/>
              <a:t>RegExp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Patterns</a:t>
            </a:r>
          </a:p>
          <a:p>
            <a:pPr lvl="1"/>
            <a:r>
              <a:rPr lang="en-US" sz="2800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will receive a 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/>
              <a:t> and a positive integer (</a:t>
            </a:r>
            <a:r>
              <a:rPr lang="en-US" sz="3000" b="1" dirty="0">
                <a:solidFill>
                  <a:schemeClr val="bg1"/>
                </a:solidFill>
              </a:rPr>
              <a:t>bigger than 0!</a:t>
            </a:r>
            <a:r>
              <a:rPr lang="en-US" sz="3000" b="1" dirty="0"/>
              <a:t>). </a:t>
            </a:r>
            <a:r>
              <a:rPr lang="en-US" sz="3000" dirty="0"/>
              <a:t>Split the     string into </a:t>
            </a:r>
            <a:r>
              <a:rPr lang="en-US" sz="3000" b="1" dirty="0">
                <a:solidFill>
                  <a:schemeClr val="bg1"/>
                </a:solidFill>
              </a:rPr>
              <a:t>equal sequences </a:t>
            </a:r>
            <a:r>
              <a:rPr lang="en-US" sz="3000" dirty="0"/>
              <a:t>by the number you received.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String Equally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1783436" y="2413321"/>
            <a:ext cx="8092097" cy="3648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let string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let n = parseInt(document.getElementById("num").value);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(string, n)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let arr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let indexCounter = 0;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if (string.length % n !==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let len = string.length;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let symbolsCount = 0;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</a:p>
        </p:txBody>
      </p:sp>
      <p:sp>
        <p:nvSpPr>
          <p:cNvPr id="6" name="Правоъгълник 11"/>
          <p:cNvSpPr/>
          <p:nvPr/>
        </p:nvSpPr>
        <p:spPr>
          <a:xfrm>
            <a:off x="1403123" y="628955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https://judge.softuni.bg/Contests/Practice/Index/1476#2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String Equally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338452" y="1201090"/>
            <a:ext cx="8048842" cy="55549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while (len % n !==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len %= n;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len++;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symbolsCount++;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} 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for (let i = 0; i &lt; symbolsCount;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string += string[indexCounter];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indexCounter++;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for (let i = 0; i &lt; string.length; i += n)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arr.push(string.substr(i, n));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document.getElementById("result").innerHTML = arr.join('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(string, n);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36" y="2680697"/>
            <a:ext cx="4065964" cy="4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4188823" y="805359"/>
            <a:ext cx="3814354" cy="36663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Beauty of Modern String Processing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2" y="1541410"/>
            <a:ext cx="8661336" cy="21942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61304" y="1959427"/>
            <a:ext cx="9952319" cy="3854289"/>
          </a:xfrm>
        </p:spPr>
        <p:txBody>
          <a:bodyPr>
            <a:normAutofit/>
          </a:bodyPr>
          <a:lstStyle/>
          <a:p>
            <a:r>
              <a:rPr lang="en-US" altLang="bg-BG" sz="3200" dirty="0"/>
              <a:t>RegExp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string methods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61303" y="2810974"/>
            <a:ext cx="9437325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"RegExp Example";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search = str.</a:t>
            </a:r>
            <a:r>
              <a:rPr lang="en-US" dirty="0">
                <a:solidFill>
                  <a:schemeClr val="bg1"/>
                </a:solidFill>
              </a:rPr>
              <a:t>search(</a:t>
            </a:r>
            <a:r>
              <a:rPr lang="en-US" dirty="0">
                <a:solidFill>
                  <a:schemeClr val="tx1"/>
                </a:solidFill>
              </a:rPr>
              <a:t>/RegExp/i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8214905" y="2157247"/>
            <a:ext cx="3010442" cy="1031973"/>
          </a:xfrm>
          <a:prstGeom prst="wedgeRoundRectCallout">
            <a:avLst>
              <a:gd name="adj1" fmla="val -69411"/>
              <a:gd name="adj2" fmla="val 625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/i</a:t>
            </a:r>
            <a:r>
              <a:rPr lang="en-US" sz="2400" dirty="0">
                <a:solidFill>
                  <a:schemeClr val="bg2"/>
                </a:solidFill>
              </a:rPr>
              <a:t> -&gt; makes the regex match case </a:t>
            </a:r>
            <a:r>
              <a:rPr lang="en-US" sz="2400" b="1" dirty="0">
                <a:solidFill>
                  <a:schemeClr val="bg1"/>
                </a:solidFill>
              </a:rPr>
              <a:t>insensitive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61302" y="4695982"/>
            <a:ext cx="9437325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 = "Java Regex Example Java";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search = str.</a:t>
            </a:r>
            <a:r>
              <a:rPr lang="en-US" dirty="0">
                <a:solidFill>
                  <a:schemeClr val="bg1"/>
                </a:solidFill>
              </a:rPr>
              <a:t>replace(</a:t>
            </a:r>
            <a:r>
              <a:rPr lang="en-US" dirty="0">
                <a:solidFill>
                  <a:schemeClr val="tx1"/>
                </a:solidFill>
              </a:rPr>
              <a:t>/Java/g, "JavaScript"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</a:rPr>
              <a:t>// JavaScript RegExp Example JavaScript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570769" y="4179995"/>
            <a:ext cx="3403518" cy="515987"/>
          </a:xfrm>
          <a:prstGeom prst="wedgeRoundRectCallout">
            <a:avLst>
              <a:gd name="adj1" fmla="val -57475"/>
              <a:gd name="adj2" fmla="val 15794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/g</a:t>
            </a:r>
            <a:r>
              <a:rPr lang="en-US" sz="2400" dirty="0">
                <a:solidFill>
                  <a:schemeClr val="bg2"/>
                </a:solidFill>
              </a:rPr>
              <a:t> -&gt; replaces all matches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39" y="879860"/>
            <a:ext cx="4669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altLang="bg-BG" sz="3000" dirty="0"/>
              <a:t>Match text by pattern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a Certain Word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140935" cy="520106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For each string in the array, </a:t>
            </a:r>
            <a:r>
              <a:rPr lang="en-US" sz="2400" b="1" dirty="0">
                <a:solidFill>
                  <a:schemeClr val="bg1"/>
                </a:solidFill>
              </a:rPr>
              <a:t>replace</a:t>
            </a:r>
            <a:r>
              <a:rPr lang="en-US" sz="2400" dirty="0"/>
              <a:t> the necessary word with the given one.</a:t>
            </a:r>
            <a:endParaRPr lang="bg-BG" sz="2400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974211" y="1672784"/>
            <a:ext cx="9680728" cy="4924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arr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word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replaceCertainWord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(arr, word)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let wordToReplace = arr[0].split(' ').filter(a =&gt; a !== '')[2];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let regex = new RegExp(wordToReplace, 'gi');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for (let sentence of 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sentence = sentence.replace(regex, word);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p.innerHTML = sentence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result.appendChild(p);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replaceCertainWord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(arr, word);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Правоъгълник 11"/>
          <p:cNvSpPr/>
          <p:nvPr/>
        </p:nvSpPr>
        <p:spPr>
          <a:xfrm>
            <a:off x="1339290" y="6397191"/>
            <a:ext cx="895056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Check your solution here: </a:t>
            </a:r>
            <a:r>
              <a:rPr lang="en-US" sz="2000" dirty="0">
                <a:solidFill>
                  <a:schemeClr val="bg2"/>
                </a:solidFill>
                <a:hlinkClick r:id="rId2"/>
              </a:rPr>
              <a:t>https://judge.softuni.bg/Contests/Practice/Index/1476#3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9404" y="1190812"/>
            <a:ext cx="10036163" cy="5276048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>
                <a:latin typeface="Consolas" panose="020B0609020204030204" pitchFamily="49" charset="0"/>
              </a:rPr>
              <a:t>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3200">
                <a:latin typeface="Consolas" panose="020B0609020204030204" pitchFamily="49" charset="0"/>
              </a:rPr>
              <a:t>matches letters</a:t>
            </a:r>
            <a:endParaRPr lang="en-US" sz="3200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non-letters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Brackets</a:t>
            </a: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1269"/>
              </p:ext>
            </p:extLst>
          </p:nvPr>
        </p:nvGraphicFramePr>
        <p:xfrm>
          <a:off x="2254712" y="1695167"/>
          <a:ext cx="9224685" cy="4355787"/>
        </p:xfrm>
        <a:graphic>
          <a:graphicData uri="http://schemas.openxmlformats.org/drawingml/2006/table">
            <a:tbl>
              <a:tblPr/>
              <a:tblGrid>
                <a:gridCol w="1192356">
                  <a:extLst>
                    <a:ext uri="{9D8B030D-6E8A-4147-A177-3AD203B41FA5}">
                      <a16:colId xmlns:a16="http://schemas.microsoft.com/office/drawing/2014/main" val="2968752115"/>
                    </a:ext>
                  </a:extLst>
                </a:gridCol>
                <a:gridCol w="8032329">
                  <a:extLst>
                    <a:ext uri="{9D8B030D-6E8A-4147-A177-3AD203B41FA5}">
                      <a16:colId xmlns:a16="http://schemas.microsoft.com/office/drawing/2014/main" val="1893592098"/>
                    </a:ext>
                  </a:extLst>
                </a:gridCol>
              </a:tblGrid>
              <a:tr h="7606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2"/>
                        </a:rPr>
                        <a:t>[abc]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character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1176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[^abc]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character NOT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63253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[0-9]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character between the brackets (any digit)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93765"/>
                  </a:ext>
                </a:extLst>
              </a:tr>
              <a:tr h="11596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[^0-9]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character NOT between the brackets (any non-digit)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98738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(x|y)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alternatives specified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7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309337"/>
            <a:ext cx="11818096" cy="52010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n+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at least one </a:t>
            </a:r>
            <a:r>
              <a:rPr lang="en-US" sz="3200" dirty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n*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more </a:t>
            </a: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n?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one </a:t>
            </a: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n{X}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 of X </a:t>
            </a:r>
            <a:r>
              <a:rPr lang="en-US" sz="3200" dirty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n{X,Y}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 of X to Y </a:t>
            </a:r>
            <a:r>
              <a:rPr lang="en-US" sz="3200" dirty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n{X,} </a:t>
            </a:r>
            <a:r>
              <a:rPr lang="en-US" sz="3200" dirty="0"/>
              <a:t>- matches any string that contains a </a:t>
            </a:r>
            <a:r>
              <a:rPr lang="en-US" sz="3200" b="1" dirty="0">
                <a:solidFill>
                  <a:schemeClr val="bg1"/>
                </a:solidFill>
              </a:rPr>
              <a:t>sequence of at least X </a:t>
            </a:r>
            <a:r>
              <a:rPr lang="en-US" sz="3200" dirty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n$</a:t>
            </a:r>
            <a:r>
              <a:rPr lang="en-US" sz="3200" dirty="0"/>
              <a:t> 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end </a:t>
            </a:r>
            <a:r>
              <a:rPr lang="en-US" sz="3200" dirty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^n </a:t>
            </a:r>
            <a:r>
              <a:rPr lang="en-US" sz="3200" dirty="0"/>
              <a:t>–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beginning </a:t>
            </a:r>
            <a:r>
              <a:rPr lang="en-US" sz="3200" dirty="0"/>
              <a:t>of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3073"/>
            <a:ext cx="11818096" cy="505607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exec()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test()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227794" y="1809488"/>
            <a:ext cx="8132106" cy="25418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namePattern = (/[A-Z][a-z]+/g);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names = "Test Testov, example, Example";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match;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while(match = namePattern.</a:t>
            </a:r>
            <a:r>
              <a:rPr lang="en-US" sz="2100" dirty="0">
                <a:solidFill>
                  <a:schemeClr val="bg1"/>
                </a:solidFill>
              </a:rPr>
              <a:t>exec(</a:t>
            </a:r>
            <a:r>
              <a:rPr lang="en-US" sz="2100" dirty="0">
                <a:solidFill>
                  <a:schemeClr val="tx1"/>
                </a:solidFill>
              </a:rPr>
              <a:t>names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  <a:r>
              <a:rPr lang="bg-BG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{   </a:t>
            </a:r>
            <a:r>
              <a:rPr lang="en-US" sz="2100" dirty="0">
                <a:solidFill>
                  <a:schemeClr val="accent2"/>
                </a:solidFill>
              </a:rPr>
              <a:t>// Test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console.log(match[0]);                </a:t>
            </a:r>
            <a:r>
              <a:rPr lang="en-US" sz="2100" dirty="0">
                <a:solidFill>
                  <a:schemeClr val="accent2"/>
                </a:solidFill>
              </a:rPr>
              <a:t>// Testov  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                                          </a:t>
            </a:r>
            <a:r>
              <a:rPr lang="en-US" sz="2100" dirty="0">
                <a:solidFill>
                  <a:schemeClr val="accent2"/>
                </a:solidFill>
              </a:rPr>
              <a:t>//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27794" y="5185820"/>
            <a:ext cx="6441917" cy="13414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pattern = (/[0-9]+/g)</a:t>
            </a:r>
            <a:r>
              <a:rPr lang="bg-BG" sz="2100" dirty="0">
                <a:solidFill>
                  <a:schemeClr val="tx1"/>
                </a:solidFill>
              </a:rPr>
              <a:t>;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let str = </a:t>
            </a:r>
            <a:r>
              <a:rPr lang="bg-BG" sz="2100" dirty="0">
                <a:solidFill>
                  <a:schemeClr val="tx1"/>
                </a:solidFill>
              </a:rPr>
              <a:t>"</a:t>
            </a:r>
            <a:r>
              <a:rPr lang="en-US" sz="2100" dirty="0">
                <a:solidFill>
                  <a:schemeClr val="tx1"/>
                </a:solidFill>
              </a:rPr>
              <a:t>Test Testov</a:t>
            </a:r>
            <a:r>
              <a:rPr lang="bg-BG" sz="2100" dirty="0">
                <a:solidFill>
                  <a:schemeClr val="tx1"/>
                </a:solidFill>
              </a:rPr>
              <a:t>";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console.log(pattern.</a:t>
            </a:r>
            <a:r>
              <a:rPr lang="en-US" sz="2100" dirty="0">
                <a:solidFill>
                  <a:schemeClr val="bg1"/>
                </a:solidFill>
              </a:rPr>
              <a:t>test(</a:t>
            </a:r>
            <a:r>
              <a:rPr lang="en-US" sz="2100" dirty="0">
                <a:solidFill>
                  <a:schemeClr val="tx1"/>
                </a:solidFill>
              </a:rPr>
              <a:t>str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  <a:r>
              <a:rPr lang="en-US" sz="2100" dirty="0">
                <a:solidFill>
                  <a:schemeClr val="tx1"/>
                </a:solidFill>
              </a:rPr>
              <a:t>)</a:t>
            </a:r>
            <a:r>
              <a:rPr lang="bg-BG" sz="2100" dirty="0">
                <a:solidFill>
                  <a:schemeClr val="tx1"/>
                </a:solidFill>
              </a:rPr>
              <a:t>;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 Data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5481" y="1196125"/>
            <a:ext cx="12716818" cy="520106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You have to extract all valid user data from each string</a:t>
            </a:r>
          </a:p>
        </p:txBody>
      </p:sp>
      <p:sp>
        <p:nvSpPr>
          <p:cNvPr id="5" name="Текстово поле 8"/>
          <p:cNvSpPr txBox="1"/>
          <p:nvPr/>
        </p:nvSpPr>
        <p:spPr>
          <a:xfrm>
            <a:off x="384712" y="1784032"/>
            <a:ext cx="11520415" cy="461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extractUserData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arr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pattern =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/^([A-Z][a-z]* [A-Z][a-z]*) (\+359 [0-9] [0-9]{3} [0-9]{3}|\+359-[0-9]-[0-9]{3}-[0-9]{3}) ([a-z0-9]+@[a-z]+\.[a-z]{2,3})$/;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match;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for (let data of 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match = pattern.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(data);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if (match)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let firstParagraph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firstParagraph.textContent = `Name: ${match[1]}`;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result.appendChild(firstParagraph);            </a:t>
            </a:r>
            <a:r>
              <a:rPr lang="en-US" sz="1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</a:p>
        </p:txBody>
      </p:sp>
      <p:sp>
        <p:nvSpPr>
          <p:cNvPr id="6" name="Правоъгълник 11"/>
          <p:cNvSpPr/>
          <p:nvPr/>
        </p:nvSpPr>
        <p:spPr>
          <a:xfrm>
            <a:off x="1529275" y="6425246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https://judge.softuni.bg/Contests/Practice/Index/1476#4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 Data</a:t>
            </a:r>
          </a:p>
        </p:txBody>
      </p:sp>
      <p:sp>
        <p:nvSpPr>
          <p:cNvPr id="7" name="Текстово поле 8"/>
          <p:cNvSpPr txBox="1"/>
          <p:nvPr/>
        </p:nvSpPr>
        <p:spPr>
          <a:xfrm>
            <a:off x="409813" y="1216180"/>
            <a:ext cx="11441528" cy="551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let secondParagraph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secondParagraph.textContent = `Phone Number: ${match[2]}`;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result.appendChild(secondParagraph);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let thirdParagraph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thirdParagraph.textContent = `Email: ${match[3]}`;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result.appendChild(thirdParagraph);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} else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let errorParagraph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errorParagraph.textContent = 'Invalid data';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result.appendChild(errorParagraph);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let dashes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dashes.textContent = '- - -';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result.appendChild(dashes);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71" y="3522208"/>
            <a:ext cx="2614370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91329" y="5562601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www.regex101.com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52" y="762002"/>
            <a:ext cx="7708518" cy="36962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401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97000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Strings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in JavaScript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split()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</a:t>
            </a:r>
            <a:r>
              <a:rPr lang="en-US" sz="3200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substring()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</a:t>
            </a:r>
            <a:br>
              <a:rPr lang="en-US" sz="3200" noProof="1">
                <a:solidFill>
                  <a:schemeClr val="bg1"/>
                </a:solidFill>
                <a:latin typeface="+mj-lt"/>
              </a:rPr>
            </a:br>
            <a:r>
              <a:rPr lang="en-US" sz="32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indexOf()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trim()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replace()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noProof="1">
                <a:solidFill>
                  <a:schemeClr val="bg2"/>
                </a:solidFill>
                <a:latin typeface="+mj-lt"/>
              </a:rPr>
              <a:t>. . . </a:t>
            </a:r>
          </a:p>
          <a:p>
            <a:pPr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Regular expressions match text by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pattern</a:t>
            </a:r>
          </a:p>
          <a:p>
            <a:pPr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Regex methods and quantifiers</a:t>
            </a: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73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String Operations and Methods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73" y="1253486"/>
            <a:ext cx="218865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100" dirty="0"/>
              <a:t>JavaScript strings are used for </a:t>
            </a:r>
            <a:r>
              <a:rPr lang="en-US" sz="3100" b="1" dirty="0">
                <a:solidFill>
                  <a:schemeClr val="bg1"/>
                </a:solidFill>
              </a:rPr>
              <a:t>storing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manipulating</a:t>
            </a:r>
            <a:r>
              <a:rPr lang="en-US" sz="3100" dirty="0"/>
              <a:t> text</a:t>
            </a:r>
          </a:p>
          <a:p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You can use the </a:t>
            </a:r>
            <a:r>
              <a:rPr lang="en-US" sz="3100" b="1" dirty="0">
                <a:solidFill>
                  <a:schemeClr val="bg1"/>
                </a:solidFill>
              </a:rPr>
              <a:t>+ </a:t>
            </a:r>
            <a:r>
              <a:rPr lang="en-US" sz="3100" dirty="0"/>
              <a:t>operator to append multiple strings               together:</a:t>
            </a:r>
            <a:endParaRPr lang="bg-BG" sz="3100" b="1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77441" y="2424979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str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Hello, World!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77440" y="4917199"/>
            <a:ext cx="8891451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longString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This is a very long string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to wrap across multiple lines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otherwise my code is unreadable.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some other languages, JavaScript makes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bg-BG" sz="3200" b="1" dirty="0">
                <a:solidFill>
                  <a:schemeClr val="bg1"/>
                </a:solidFill>
              </a:rPr>
              <a:t>         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strings.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en-US" sz="3200" dirty="0"/>
              <a:t>Quotes can be used inside a string, as long as they don’t match the quotes surrounding the strings: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30932" y="4917582"/>
            <a:ext cx="6236686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de-DE" dirty="0">
                <a:solidFill>
                  <a:schemeClr val="tx1"/>
                </a:solidFill>
              </a:rPr>
              <a:t>et str1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 alright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str2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 is called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str3 = 'He is called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';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5614" y="2528451"/>
            <a:ext cx="7887323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carName = 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Volvo XC60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Double quotes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carName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Volvo XC60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chemeClr val="accent2"/>
                </a:solidFill>
              </a:rPr>
              <a:t>// Single quotes</a:t>
            </a:r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Special Characters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449156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length of a string is found in the built in property       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chars</a:t>
            </a:r>
            <a:r>
              <a:rPr lang="en-US" sz="3200" dirty="0"/>
              <a:t> can be encoded using </a:t>
            </a:r>
            <a:r>
              <a:rPr lang="en-US" sz="3200" b="1" dirty="0">
                <a:solidFill>
                  <a:schemeClr val="bg1"/>
                </a:solidFill>
              </a:rPr>
              <a:t>escape notation</a:t>
            </a:r>
            <a:r>
              <a:rPr lang="en-US" sz="3200" dirty="0"/>
              <a:t>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41623" y="2335884"/>
            <a:ext cx="5684054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myStr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Find my length</a:t>
            </a:r>
            <a:r>
              <a:rPr lang="en-US" sz="2400" dirty="0">
                <a:solidFill>
                  <a:schemeClr val="tx1"/>
                </a:solidFill>
              </a:rPr>
              <a:t>.";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length = myStr.length; </a:t>
            </a:r>
            <a:r>
              <a:rPr lang="en-US" dirty="0">
                <a:solidFill>
                  <a:schemeClr val="accent2"/>
                </a:solidFill>
              </a:rPr>
              <a:t>// 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63557"/>
              </p:ext>
            </p:extLst>
          </p:nvPr>
        </p:nvGraphicFramePr>
        <p:xfrm>
          <a:off x="3108781" y="4243272"/>
          <a:ext cx="7149739" cy="19507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7435">
                  <a:extLst>
                    <a:ext uri="{9D8B030D-6E8A-4147-A177-3AD203B41FA5}">
                      <a16:colId xmlns:a16="http://schemas.microsoft.com/office/drawing/2014/main" val="1489392965"/>
                    </a:ext>
                  </a:extLst>
                </a:gridCol>
                <a:gridCol w="2681152">
                  <a:extLst>
                    <a:ext uri="{9D8B030D-6E8A-4147-A177-3AD203B41FA5}">
                      <a16:colId xmlns:a16="http://schemas.microsoft.com/office/drawing/2014/main" val="3608626569"/>
                    </a:ext>
                  </a:extLst>
                </a:gridCol>
                <a:gridCol w="2681152">
                  <a:extLst>
                    <a:ext uri="{9D8B030D-6E8A-4147-A177-3AD203B41FA5}">
                      <a16:colId xmlns:a16="http://schemas.microsoft.com/office/drawing/2014/main" val="2068191687"/>
                    </a:ext>
                  </a:extLst>
                </a:gridCol>
              </a:tblGrid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66278848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\'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'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65630164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\"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"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Double quote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756584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\\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273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1138"/>
              </p:ext>
            </p:extLst>
          </p:nvPr>
        </p:nvGraphicFramePr>
        <p:xfrm>
          <a:off x="4366533" y="1316901"/>
          <a:ext cx="3733279" cy="34115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1598384866"/>
                    </a:ext>
                  </a:extLst>
                </a:gridCol>
                <a:gridCol w="2799959">
                  <a:extLst>
                    <a:ext uri="{9D8B030D-6E8A-4147-A177-3AD203B41FA5}">
                      <a16:colId xmlns:a16="http://schemas.microsoft.com/office/drawing/2014/main" val="1884580709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38875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4902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Form Feed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7839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7768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822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081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Vertical Tabulator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9172587"/>
                  </a:ext>
                </a:extLst>
              </a:tr>
            </a:tbl>
          </a:graphicData>
        </a:graphic>
      </p:graphicFrame>
      <p:sp>
        <p:nvSpPr>
          <p:cNvPr id="5" name="Text Placeholder 5"/>
          <p:cNvSpPr txBox="1">
            <a:spLocks/>
          </p:cNvSpPr>
          <p:nvPr/>
        </p:nvSpPr>
        <p:spPr>
          <a:xfrm>
            <a:off x="1598048" y="4909540"/>
            <a:ext cx="9270248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example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This is an example </a:t>
            </a:r>
            <a:r>
              <a:rPr lang="en-US" dirty="0">
                <a:solidFill>
                  <a:schemeClr val="bg1"/>
                </a:solidFill>
              </a:rPr>
              <a:t>\n</a:t>
            </a:r>
            <a:r>
              <a:rPr lang="en-US" dirty="0">
                <a:solidFill>
                  <a:schemeClr val="tx1"/>
                </a:solidFill>
              </a:rPr>
              <a:t>for a new line.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</a:rPr>
              <a:t>// This is an example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</a:rPr>
              <a:t>// for a new line.  </a:t>
            </a:r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7392" cy="5201066"/>
          </a:xfrm>
        </p:spPr>
        <p:txBody>
          <a:bodyPr/>
          <a:lstStyle/>
          <a:p>
            <a:r>
              <a:rPr lang="en-US" sz="3200" dirty="0"/>
              <a:t>Equality - "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" 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are the same, otherwise false.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Equality - "</a:t>
            </a:r>
            <a:r>
              <a:rPr lang="en-US" sz="3200" b="1" dirty="0">
                <a:solidFill>
                  <a:schemeClr val="bg1"/>
                </a:solidFill>
              </a:rPr>
              <a:t>===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 are the same,</a:t>
            </a:r>
            <a:br>
              <a:rPr lang="en-US" sz="3000" dirty="0"/>
            </a:br>
            <a:r>
              <a:rPr lang="en-US" sz="3000" dirty="0"/>
              <a:t>otherwise false.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550374" y="1919440"/>
            <a:ext cx="5377443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sVal = </a:t>
            </a:r>
            <a:r>
              <a:rPr lang="en-US" sz="2400" dirty="0">
                <a:solidFill>
                  <a:schemeClr val="tx1"/>
                </a:solidFill>
              </a:rPr>
              <a:t>"example";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(sVal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"example")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13823" y="4279019"/>
            <a:ext cx="6050543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sVal = </a:t>
            </a:r>
            <a:r>
              <a:rPr lang="en-US" sz="2400" dirty="0">
                <a:solidFill>
                  <a:schemeClr val="tx1"/>
                </a:solidFill>
              </a:rPr>
              <a:t>"example";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let sVal2 = new String("example");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if (sVal </a:t>
            </a:r>
            <a:r>
              <a:rPr lang="en-US" sz="2400" dirty="0">
                <a:solidFill>
                  <a:schemeClr val="bg1"/>
                </a:solidFill>
              </a:rPr>
              <a:t>===</a:t>
            </a:r>
            <a:r>
              <a:rPr lang="en-US" sz="2400" dirty="0">
                <a:solidFill>
                  <a:schemeClr val="tx1"/>
                </a:solidFill>
              </a:rPr>
              <a:t> sVal2)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// not true</a:t>
            </a:r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1660</TotalTime>
  <Words>2665</Words>
  <Application>Microsoft Office PowerPoint</Application>
  <PresentationFormat>Широк екран</PresentationFormat>
  <Paragraphs>405</Paragraphs>
  <Slides>38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Strings and RegExp</vt:lpstr>
      <vt:lpstr>Table of Content</vt:lpstr>
      <vt:lpstr>Have a Question?</vt:lpstr>
      <vt:lpstr>Презентация на PowerPoint</vt:lpstr>
      <vt:lpstr>What is a String?</vt:lpstr>
      <vt:lpstr>Quotes in Strings</vt:lpstr>
      <vt:lpstr>Length and Special Characters</vt:lpstr>
      <vt:lpstr>Escape Sequences</vt:lpstr>
      <vt:lpstr>Comparing Strings</vt:lpstr>
      <vt:lpstr>Comparing Strings</vt:lpstr>
      <vt:lpstr>Comparing Strings (2)</vt:lpstr>
      <vt:lpstr>String Methods</vt:lpstr>
      <vt:lpstr>String Methods (2)</vt:lpstr>
      <vt:lpstr>String Methods: Examples</vt:lpstr>
      <vt:lpstr>String Methods: Examples</vt:lpstr>
      <vt:lpstr>Problem: Pascal or Camel Case</vt:lpstr>
      <vt:lpstr>Problem: Pascal or Camel Case</vt:lpstr>
      <vt:lpstr>Problem: Find ASCII Equivalent</vt:lpstr>
      <vt:lpstr>Problem: Find ASCII Equivalent</vt:lpstr>
      <vt:lpstr>Problem: Split String Equally</vt:lpstr>
      <vt:lpstr>Problem: Split String Equally</vt:lpstr>
      <vt:lpstr>Презентация на PowerPoint</vt:lpstr>
      <vt:lpstr>What are Regular Expressions?</vt:lpstr>
      <vt:lpstr>Problem: Replace a Certain Word</vt:lpstr>
      <vt:lpstr>Patterns</vt:lpstr>
      <vt:lpstr>RegEx Brackets</vt:lpstr>
      <vt:lpstr>Quantifiers</vt:lpstr>
      <vt:lpstr>RegEx Methods</vt:lpstr>
      <vt:lpstr>Problem: Extract User Data</vt:lpstr>
      <vt:lpstr>Problem: Extract User Data</vt:lpstr>
      <vt:lpstr>Презентация на PowerPoint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creator>happy.bozanko@gmail.com</dc:creator>
  <cp:lastModifiedBy>Ivaylo Papazov</cp:lastModifiedBy>
  <cp:revision>199</cp:revision>
  <dcterms:created xsi:type="dcterms:W3CDTF">2018-10-10T05:24:38Z</dcterms:created>
  <dcterms:modified xsi:type="dcterms:W3CDTF">2019-01-29T14:03:41Z</dcterms:modified>
</cp:coreProperties>
</file>