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74" r:id="rId2"/>
    <p:sldId id="276" r:id="rId3"/>
    <p:sldId id="492" r:id="rId4"/>
    <p:sldId id="497" r:id="rId5"/>
    <p:sldId id="498" r:id="rId6"/>
    <p:sldId id="532" r:id="rId7"/>
    <p:sldId id="530" r:id="rId8"/>
    <p:sldId id="500" r:id="rId9"/>
    <p:sldId id="503" r:id="rId10"/>
    <p:sldId id="501" r:id="rId11"/>
    <p:sldId id="502" r:id="rId12"/>
    <p:sldId id="504" r:id="rId13"/>
    <p:sldId id="505" r:id="rId14"/>
    <p:sldId id="506" r:id="rId15"/>
    <p:sldId id="507" r:id="rId16"/>
    <p:sldId id="533" r:id="rId17"/>
    <p:sldId id="508" r:id="rId18"/>
    <p:sldId id="528" r:id="rId19"/>
    <p:sldId id="509" r:id="rId20"/>
    <p:sldId id="510" r:id="rId21"/>
    <p:sldId id="534" r:id="rId22"/>
    <p:sldId id="535" r:id="rId23"/>
    <p:sldId id="536" r:id="rId24"/>
    <p:sldId id="537" r:id="rId25"/>
    <p:sldId id="529" r:id="rId26"/>
    <p:sldId id="545" r:id="rId27"/>
    <p:sldId id="546" r:id="rId28"/>
    <p:sldId id="543" r:id="rId29"/>
    <p:sldId id="541" r:id="rId30"/>
    <p:sldId id="542" r:id="rId31"/>
    <p:sldId id="540" r:id="rId32"/>
    <p:sldId id="544" r:id="rId33"/>
    <p:sldId id="353" r:id="rId34"/>
    <p:sldId id="406" r:id="rId35"/>
    <p:sldId id="527" r:id="rId36"/>
    <p:sldId id="407" r:id="rId37"/>
    <p:sldId id="494" r:id="rId38"/>
    <p:sldId id="495" r:id="rId39"/>
    <p:sldId id="496" r:id="rId40"/>
    <p:sldId id="538" r:id="rId41"/>
    <p:sldId id="521" r:id="rId42"/>
    <p:sldId id="349" r:id="rId43"/>
    <p:sldId id="522" r:id="rId44"/>
    <p:sldId id="523" r:id="rId45"/>
    <p:sldId id="524" r:id="rId46"/>
    <p:sldId id="525" r:id="rId47"/>
    <p:sldId id="52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s" id="{520FB56F-116B-48ED-81C2-3E730FBBE6CE}">
          <p14:sldIdLst>
            <p14:sldId id="497"/>
            <p14:sldId id="498"/>
            <p14:sldId id="532"/>
            <p14:sldId id="530"/>
            <p14:sldId id="500"/>
            <p14:sldId id="503"/>
            <p14:sldId id="501"/>
            <p14:sldId id="502"/>
            <p14:sldId id="504"/>
            <p14:sldId id="505"/>
          </p14:sldIdLst>
        </p14:section>
        <p14:section name="JSON" id="{A3C2FB57-3318-4882-9A08-8DF5C6BE4D94}">
          <p14:sldIdLst>
            <p14:sldId id="506"/>
            <p14:sldId id="507"/>
            <p14:sldId id="533"/>
            <p14:sldId id="508"/>
            <p14:sldId id="528"/>
            <p14:sldId id="509"/>
            <p14:sldId id="510"/>
            <p14:sldId id="534"/>
            <p14:sldId id="535"/>
            <p14:sldId id="536"/>
            <p14:sldId id="537"/>
          </p14:sldIdLst>
        </p14:section>
        <p14:section name="Reference and Value Data Types" id="{21C9CB25-5D20-4420-AA59-5328999CE524}">
          <p14:sldIdLst>
            <p14:sldId id="529"/>
            <p14:sldId id="545"/>
            <p14:sldId id="546"/>
            <p14:sldId id="543"/>
            <p14:sldId id="541"/>
            <p14:sldId id="542"/>
            <p14:sldId id="540"/>
            <p14:sldId id="544"/>
          </p14:sldIdLst>
        </p14:section>
        <p14:section name="Classes" id="{B79AD7AB-E907-4703-BFCB-3C69C84F73D7}">
          <p14:sldIdLst>
            <p14:sldId id="353"/>
            <p14:sldId id="406"/>
            <p14:sldId id="527"/>
            <p14:sldId id="407"/>
            <p14:sldId id="494"/>
            <p14:sldId id="495"/>
            <p14:sldId id="496"/>
            <p14:sldId id="538"/>
            <p14:sldId id="521"/>
          </p14:sldIdLst>
        </p14:section>
        <p14:section name="Conclusion" id="{10E03AB1-9AA8-4E86-9A64-D741901E50A2}">
          <p14:sldIdLst>
            <p14:sldId id="349"/>
            <p14:sldId id="522"/>
            <p14:sldId id="523"/>
            <p14:sldId id="524"/>
            <p14:sldId id="525"/>
            <p14:sldId id="5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434" autoAdjust="0"/>
  </p:normalViewPr>
  <p:slideViewPr>
    <p:cSldViewPr snapToGrid="0" showGuides="1">
      <p:cViewPr varScale="1">
        <p:scale>
          <a:sx n="65" d="100"/>
          <a:sy n="65" d="100"/>
        </p:scale>
        <p:origin x="89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611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6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49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7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7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0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7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71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5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02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4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8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59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3828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5270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710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8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925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4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microsoft.com/office/2007/relationships/hdphoto" Target="../media/hdphoto1.wdp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23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2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0.png"/><Relationship Id="rId10" Type="http://schemas.openxmlformats.org/officeDocument/2006/relationships/image" Target="../media/image5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5.gif"/><Relationship Id="rId5" Type="http://schemas.openxmlformats.org/officeDocument/2006/relationships/image" Target="../media/image6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4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JSON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842F10-C161-4076-9C2C-79FAFD2D2819}"/>
              </a:ext>
            </a:extLst>
          </p:cNvPr>
          <p:cNvGrpSpPr/>
          <p:nvPr/>
        </p:nvGrpSpPr>
        <p:grpSpPr>
          <a:xfrm>
            <a:off x="3622665" y="2140860"/>
            <a:ext cx="3354910" cy="3402396"/>
            <a:chOff x="3622665" y="2432315"/>
            <a:chExt cx="2826117" cy="2951281"/>
          </a:xfrm>
        </p:grpSpPr>
        <p:pic>
          <p:nvPicPr>
            <p:cNvPr id="16" name="Picture 15" descr="https://modshare.futuresight.org/data/icons/project/397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310000"/>
                      </a14:imgEffect>
                      <a14:imgEffect>
                        <a14:brightnessContrast bright="-20000" contrast="5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665" y="2432315"/>
              <a:ext cx="2071331" cy="996685"/>
            </a:xfrm>
            <a:prstGeom prst="roundRect">
              <a:avLst>
                <a:gd name="adj" fmla="val 6863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http://icons.iconarchive.com/icons/iconshock/real-vista-data/256/objects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4000"/>
                      </a14:imgEffect>
                      <a14:imgEffect>
                        <a14:colorTemperature colorTemp="7334"/>
                      </a14:imgEffect>
                      <a14:imgEffect>
                        <a14:saturation sat="233000"/>
                      </a14:imgEffect>
                      <a14:imgEffect>
                        <a14:brightnessContrast bright="2000" contrast="-2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665" y="2557479"/>
              <a:ext cx="2826117" cy="2826117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person object that has first name, last name and age. Print the </a:t>
            </a:r>
            <a:br>
              <a:rPr lang="en-US" sz="2800" dirty="0" smtClean="0"/>
            </a:br>
            <a:r>
              <a:rPr lang="en-US" sz="2800" dirty="0" smtClean="0"/>
              <a:t>entries of a given object.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Person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773173" y="2255336"/>
            <a:ext cx="5428554" cy="2055294"/>
            <a:chOff x="2927693" y="3541383"/>
            <a:chExt cx="5428554" cy="2055294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1683423" cy="14072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Peter</a:t>
              </a:r>
              <a:endParaRPr lang="bg-BG" dirty="0"/>
            </a:p>
            <a:p>
              <a:r>
                <a:rPr lang="en-US" dirty="0"/>
                <a:t>Pan</a:t>
              </a:r>
              <a:endParaRPr lang="bg-BG" dirty="0"/>
            </a:p>
            <a:p>
              <a:r>
                <a:rPr lang="en-US" dirty="0"/>
                <a:t>20</a:t>
              </a:r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1383"/>
              <a:ext cx="1683423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no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611116" y="4189382"/>
              <a:ext cx="3745129" cy="14072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firstName: Peter</a:t>
              </a:r>
              <a:endParaRPr lang="bg-BG" dirty="0"/>
            </a:p>
            <a:p>
              <a:r>
                <a:rPr lang="en-US" dirty="0"/>
                <a:t>lastName: Pan</a:t>
              </a:r>
              <a:endParaRPr lang="bg-BG" dirty="0"/>
            </a:p>
            <a:p>
              <a:r>
                <a:rPr lang="en-US" dirty="0" smtClean="0"/>
                <a:t>age: 20</a:t>
              </a:r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b="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4611118" y="3541383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766476" y="4553621"/>
            <a:ext cx="5435248" cy="2056291"/>
            <a:chOff x="2927693" y="3540386"/>
            <a:chExt cx="5435248" cy="2056291"/>
          </a:xfrm>
        </p:grpSpPr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1690119" cy="14072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 smtClean="0"/>
                <a:t>Jack</a:t>
              </a:r>
              <a:endParaRPr lang="bg-BG" dirty="0"/>
            </a:p>
            <a:p>
              <a:r>
                <a:rPr lang="en-US" dirty="0" smtClean="0"/>
                <a:t>Sparrow</a:t>
              </a:r>
              <a:endParaRPr lang="bg-BG" dirty="0"/>
            </a:p>
            <a:p>
              <a:r>
                <a:rPr lang="en-US" dirty="0" smtClean="0"/>
                <a:t>unknown</a:t>
              </a:r>
              <a:endParaRPr lang="en-US" dirty="0"/>
            </a:p>
          </p:txBody>
        </p:sp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169011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617810" y="4188385"/>
              <a:ext cx="3745129" cy="14072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firstName: </a:t>
              </a:r>
              <a:r>
                <a:rPr lang="en-US" dirty="0" smtClean="0"/>
                <a:t>Jack</a:t>
              </a:r>
              <a:endParaRPr lang="bg-BG" dirty="0"/>
            </a:p>
            <a:p>
              <a:r>
                <a:rPr lang="en-US" dirty="0"/>
                <a:t>lastName: </a:t>
              </a:r>
              <a:r>
                <a:rPr lang="en-US" dirty="0" smtClean="0"/>
                <a:t>Sparrow</a:t>
              </a:r>
              <a:endParaRPr lang="bg-BG" dirty="0"/>
            </a:p>
            <a:p>
              <a:r>
                <a:rPr lang="en-US" dirty="0"/>
                <a:t>age: </a:t>
              </a:r>
              <a:r>
                <a:rPr lang="en-US" dirty="0" smtClean="0"/>
                <a:t>unknown</a:t>
              </a:r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b="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4617812" y="3540386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00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Person object</a:t>
            </a:r>
          </a:p>
          <a:p>
            <a:r>
              <a:rPr lang="en-US" sz="2800" dirty="0" smtClean="0"/>
              <a:t>Set properties first name, last name and age</a:t>
            </a:r>
          </a:p>
          <a:p>
            <a:r>
              <a:rPr lang="en-US" sz="2800" dirty="0" smtClean="0"/>
              <a:t>Get the entries. Loop through them and print them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Person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48219" y="3155286"/>
            <a:ext cx="1090246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create the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set the properties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console.log(`${key}: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48219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2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410221"/>
          </a:xfrm>
        </p:spPr>
        <p:txBody>
          <a:bodyPr>
            <a:normAutofit/>
          </a:bodyPr>
          <a:lstStyle/>
          <a:p>
            <a:r>
              <a:rPr lang="en-US" sz="2800" dirty="0"/>
              <a:t>Create a City </a:t>
            </a:r>
            <a:r>
              <a:rPr lang="en-US" sz="2800" dirty="0" smtClean="0"/>
              <a:t>object </a:t>
            </a:r>
            <a:r>
              <a:rPr lang="en-US" sz="2800" dirty="0"/>
              <a:t>which will hold </a:t>
            </a:r>
            <a:r>
              <a:rPr lang="en-US" sz="2800" dirty="0" smtClean="0"/>
              <a:t>area</a:t>
            </a:r>
            <a:r>
              <a:rPr lang="en-US" sz="2800" dirty="0"/>
              <a:t>, population, </a:t>
            </a:r>
            <a:r>
              <a:rPr lang="en-US" sz="2800" dirty="0" smtClean="0"/>
              <a:t>country</a:t>
            </a:r>
            <a:r>
              <a:rPr lang="en-US" sz="2800" dirty="0"/>
              <a:t> </a:t>
            </a:r>
            <a:r>
              <a:rPr lang="en-US" sz="2800" dirty="0" smtClean="0"/>
              <a:t>and  </a:t>
            </a:r>
            <a:br>
              <a:rPr lang="en-US" sz="2800" dirty="0" smtClean="0"/>
            </a:br>
            <a:r>
              <a:rPr lang="en-US" sz="2800" dirty="0" smtClean="0"/>
              <a:t>postcode</a:t>
            </a:r>
            <a:r>
              <a:rPr lang="en-US" sz="2800" dirty="0"/>
              <a:t>. Loop through all the keys and print them with their </a:t>
            </a:r>
            <a:r>
              <a:rPr lang="en-US" sz="2800" dirty="0" smtClean="0"/>
              <a:t>values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827765" y="2451803"/>
            <a:ext cx="8589190" cy="3563223"/>
            <a:chOff x="2927692" y="3544725"/>
            <a:chExt cx="5494839" cy="2637121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b="0" dirty="0"/>
                <a:t>Sofia</a:t>
              </a:r>
              <a:endParaRPr lang="bg-BG" sz="2800" b="0" dirty="0"/>
            </a:p>
            <a:p>
              <a:r>
                <a:rPr lang="en-US" sz="2800" b="0" dirty="0"/>
                <a:t>492</a:t>
              </a:r>
              <a:endParaRPr lang="bg-BG" sz="2800" b="0" dirty="0"/>
            </a:p>
            <a:p>
              <a:r>
                <a:rPr lang="bg-BG" sz="2800" b="0" dirty="0"/>
                <a:t>1238438</a:t>
              </a:r>
            </a:p>
            <a:p>
              <a:r>
                <a:rPr lang="en-US" sz="2800" b="0" dirty="0"/>
                <a:t>Bulgaria</a:t>
              </a:r>
              <a:endParaRPr lang="bg-BG" sz="2800" b="0" dirty="0"/>
            </a:p>
            <a:p>
              <a:r>
                <a:rPr lang="en-US" sz="2800" b="0" dirty="0"/>
                <a:t>1000</a:t>
              </a:r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2" y="3544725"/>
              <a:ext cx="1863403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no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791099" y="4187715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b="0" dirty="0"/>
                <a:t>name -&gt; </a:t>
              </a:r>
              <a:r>
                <a:rPr lang="en-US" sz="2800" b="0" dirty="0" smtClean="0"/>
                <a:t>Sofia</a:t>
              </a:r>
            </a:p>
            <a:p>
              <a:r>
                <a:rPr lang="en-US" sz="2800" b="0" dirty="0"/>
                <a:t>a</a:t>
              </a:r>
              <a:r>
                <a:rPr lang="en-US" sz="2800" b="0" dirty="0" smtClean="0"/>
                <a:t>rea -&gt; 492</a:t>
              </a:r>
              <a:endParaRPr lang="bg-BG" sz="2800" b="0" dirty="0"/>
            </a:p>
            <a:p>
              <a:r>
                <a:rPr lang="en-US" sz="2800" b="0" dirty="0"/>
                <a:t>population -&gt; </a:t>
              </a:r>
              <a:r>
                <a:rPr lang="en-US" sz="2800" b="0" dirty="0" smtClean="0"/>
                <a:t>1238438</a:t>
              </a:r>
              <a:endParaRPr lang="bg-BG" sz="2800" b="0" dirty="0"/>
            </a:p>
            <a:p>
              <a:r>
                <a:rPr lang="en-US" sz="2800" b="0" dirty="0"/>
                <a:t>country -&gt; Bulgaria</a:t>
              </a:r>
              <a:endParaRPr lang="bg-BG" sz="2800" b="0" dirty="0"/>
            </a:p>
            <a:p>
              <a:r>
                <a:rPr lang="en-US" sz="2800" b="0" dirty="0"/>
                <a:t>postCode -&gt; 1000</a:t>
              </a:r>
              <a:endParaRPr lang="en-US" sz="2800" b="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4791099" y="3544725"/>
              <a:ext cx="3631432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83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rmAutofit/>
          </a:bodyPr>
          <a:lstStyle/>
          <a:p>
            <a:r>
              <a:rPr lang="en-US" sz="2800" dirty="0"/>
              <a:t>Create a </a:t>
            </a:r>
            <a:r>
              <a:rPr lang="en-US" sz="2800" dirty="0" smtClean="0"/>
              <a:t>City object</a:t>
            </a:r>
            <a:endParaRPr lang="en-US" sz="2800" dirty="0"/>
          </a:p>
          <a:p>
            <a:r>
              <a:rPr lang="en-US" sz="2800" dirty="0"/>
              <a:t>Set the properties</a:t>
            </a:r>
          </a:p>
          <a:p>
            <a:r>
              <a:rPr lang="en-US" sz="2800" dirty="0"/>
              <a:t>Loop through the entries and print them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860915" y="3196086"/>
            <a:ext cx="1011188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create the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 object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set the 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properties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prop in city)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print in appropriate format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48219" y="6317807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3B815-E8DB-4E41-8D42-FD71EFDCA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47" y="1505243"/>
            <a:ext cx="2243797" cy="22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 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otation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995813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9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Usage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Exchange </a:t>
            </a:r>
            <a:r>
              <a:rPr lang="en-US" dirty="0"/>
              <a:t>data </a:t>
            </a:r>
            <a:r>
              <a:rPr lang="en-US" dirty="0" smtClean="0"/>
              <a:t>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server </a:t>
            </a:r>
            <a:endParaRPr lang="en-US" dirty="0" smtClean="0"/>
          </a:p>
          <a:p>
            <a:r>
              <a:rPr lang="en-US" dirty="0" smtClean="0"/>
              <a:t>JSON is a </a:t>
            </a:r>
            <a:r>
              <a:rPr lang="en-US" b="1" dirty="0" smtClean="0">
                <a:solidFill>
                  <a:schemeClr val="bg1"/>
                </a:solidFill>
              </a:rPr>
              <a:t>lightweight </a:t>
            </a:r>
            <a:r>
              <a:rPr lang="en-US" dirty="0" smtClean="0"/>
              <a:t>format compared to XML</a:t>
            </a:r>
          </a:p>
          <a:p>
            <a:r>
              <a:rPr lang="en-US" dirty="0" smtClean="0"/>
              <a:t>JavaScript has built in functions to </a:t>
            </a:r>
            <a:r>
              <a:rPr lang="en-US" b="1" dirty="0" smtClean="0">
                <a:solidFill>
                  <a:schemeClr val="bg1"/>
                </a:solidFill>
              </a:rPr>
              <a:t>parse JSON </a:t>
            </a:r>
            <a:r>
              <a:rPr lang="en-US" dirty="0" smtClean="0"/>
              <a:t>so it's easy to use</a:t>
            </a:r>
          </a:p>
          <a:p>
            <a:r>
              <a:rPr lang="en-US" dirty="0" smtClean="0"/>
              <a:t>JSON </a:t>
            </a:r>
            <a:r>
              <a:rPr lang="en-US" dirty="0"/>
              <a:t>uses </a:t>
            </a:r>
            <a:r>
              <a:rPr lang="en-US" b="1" dirty="0" smtClean="0">
                <a:solidFill>
                  <a:schemeClr val="bg1"/>
                </a:solidFill>
              </a:rPr>
              <a:t>human-readable</a:t>
            </a:r>
            <a:r>
              <a:rPr lang="en-US" dirty="0" smtClean="0"/>
              <a:t> text to transmit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"Peter",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[2.50, 3.50],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</a:t>
            </a:r>
            <a:r>
              <a:rPr lang="en-US" altLang="bg-BG" sz="2800" b="1" dirty="0" err="1">
                <a:latin typeface="Consolas" panose="020B0609020204030204" pitchFamily="49" charset="0"/>
              </a:rPr>
              <a:t>Chemestry</a:t>
            </a:r>
            <a:r>
              <a:rPr lang="en-US" altLang="bg-BG" sz="2800" b="1" dirty="0">
                <a:latin typeface="Consolas" panose="020B0609020204030204" pitchFamily="49" charset="0"/>
              </a:rPr>
              <a:t>": 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[4.50]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28029" y="1151088"/>
            <a:ext cx="2912012" cy="882654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Brackets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define a JSON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8097427" y="1744629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518356" y="2856765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have object in object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915064" y="2846162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double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739327" y="4493643"/>
            <a:ext cx="2912012" cy="882654"/>
          </a:xfrm>
          <a:prstGeom prst="wedgeRoundRectCallout">
            <a:avLst>
              <a:gd name="adj1" fmla="val -55032"/>
              <a:gd name="adj2" fmla="val -25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arrays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75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convert JavaScript object into JSON string using </a:t>
            </a:r>
            <a:br>
              <a:rPr lang="en-US" sz="2800" dirty="0" smtClean="0"/>
            </a:br>
            <a:r>
              <a:rPr lang="en-US" sz="2800" dirty="0" smtClean="0"/>
              <a:t>JSON.</a:t>
            </a:r>
            <a:r>
              <a:rPr lang="en-US" sz="2800" b="1" dirty="0" smtClean="0">
                <a:solidFill>
                  <a:schemeClr val="bg1"/>
                </a:solidFill>
              </a:rPr>
              <a:t>stringify</a:t>
            </a:r>
            <a:r>
              <a:rPr lang="en-US" sz="2800" dirty="0" smtClean="0"/>
              <a:t>(object) method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We can convert JSON string into JavaScript object using</a:t>
            </a:r>
            <a:br>
              <a:rPr lang="en-US" sz="2800" dirty="0" smtClean="0"/>
            </a:br>
            <a:r>
              <a:rPr lang="en-US" sz="2800" dirty="0" smtClean="0"/>
              <a:t>JSON.</a:t>
            </a:r>
            <a:r>
              <a:rPr lang="en-US" sz="2800" b="1" dirty="0" smtClean="0">
                <a:solidFill>
                  <a:schemeClr val="bg1"/>
                </a:solidFill>
              </a:rPr>
              <a:t>parse</a:t>
            </a:r>
            <a:r>
              <a:rPr lang="en-US" sz="2800" dirty="0" smtClean="0"/>
              <a:t>(text) method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316686"/>
            <a:ext cx="628472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JSON.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(obj)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612411"/>
            <a:ext cx="628472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2800" dirty="0"/>
              <a:t>Write a function that receives a string in </a:t>
            </a:r>
            <a:r>
              <a:rPr lang="en-US" sz="2800" b="1" dirty="0">
                <a:solidFill>
                  <a:schemeClr val="bg1"/>
                </a:solidFill>
              </a:rPr>
              <a:t>JSON</a:t>
            </a:r>
            <a:r>
              <a:rPr lang="en-US" sz="2800" dirty="0"/>
              <a:t> format and </a:t>
            </a:r>
            <a:br>
              <a:rPr lang="en-US" sz="2800" dirty="0"/>
            </a:br>
            <a:r>
              <a:rPr lang="en-US" sz="2800" dirty="0"/>
              <a:t>converts it to </a:t>
            </a:r>
            <a:r>
              <a:rPr lang="en-US" sz="2800" dirty="0" smtClean="0"/>
              <a:t>object</a:t>
            </a:r>
          </a:p>
          <a:p>
            <a:r>
              <a:rPr lang="en-US" sz="2800" dirty="0" smtClean="0"/>
              <a:t>Print the entries of the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967937" y="3030227"/>
            <a:ext cx="8728515" cy="3118281"/>
            <a:chOff x="619028" y="2658794"/>
            <a:chExt cx="8728515" cy="3118281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619031" y="3320582"/>
              <a:ext cx="8728512" cy="5147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b="0" dirty="0" smtClean="0">
                  <a:cs typeface="Courier New" panose="02070309020205020404" pitchFamily="49" charset="0"/>
                </a:rPr>
                <a:t>'</a:t>
              </a:r>
              <a:r>
                <a:rPr lang="bg-BG" altLang="bg-BG" b="0" dirty="0" smtClean="0">
                  <a:cs typeface="Courier New" panose="02070309020205020404" pitchFamily="49" charset="0"/>
                </a:rPr>
                <a:t>{"</a:t>
              </a:r>
              <a:r>
                <a:rPr lang="bg-BG" altLang="bg-BG" b="0" dirty="0">
                  <a:cs typeface="Courier New" panose="02070309020205020404" pitchFamily="49" charset="0"/>
                </a:rPr>
                <a:t>name": "George", "age": 40, "town": "Sofia</a:t>
              </a:r>
              <a:r>
                <a:rPr lang="bg-BG" altLang="bg-BG" b="0" dirty="0" smtClean="0">
                  <a:cs typeface="Courier New" panose="02070309020205020404" pitchFamily="49" charset="0"/>
                </a:rPr>
                <a:t>"}</a:t>
              </a:r>
              <a:r>
                <a:rPr lang="en-US" altLang="bg-BG" b="0" dirty="0" smtClean="0">
                  <a:cs typeface="Courier New" panose="02070309020205020404" pitchFamily="49" charset="0"/>
                </a:rPr>
                <a:t>'</a:t>
              </a:r>
              <a:endParaRPr lang="bg-BG" altLang="bg-BG" sz="4800" b="0" dirty="0"/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619031" y="2658794"/>
              <a:ext cx="8728511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19028" y="4469066"/>
              <a:ext cx="8728510" cy="130800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b="0" dirty="0"/>
                <a:t>name: George</a:t>
              </a:r>
            </a:p>
            <a:p>
              <a:r>
                <a:rPr lang="en-US" b="0" dirty="0"/>
                <a:t>age: 40</a:t>
              </a:r>
            </a:p>
            <a:p>
              <a:r>
                <a:rPr lang="en-US" b="0" dirty="0"/>
                <a:t>town: Sofia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619030" y="3835320"/>
              <a:ext cx="8728511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0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248775"/>
            <a:ext cx="8182463" cy="5472699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Objects</a:t>
            </a:r>
            <a:endParaRPr lang="en-US" sz="2800" dirty="0"/>
          </a:p>
          <a:p>
            <a:pPr marL="933139" lvl="1" indent="-457200">
              <a:lnSpc>
                <a:spcPts val="4000"/>
              </a:lnSpc>
            </a:pPr>
            <a:r>
              <a:rPr lang="en-US" sz="2800" dirty="0" smtClean="0"/>
              <a:t>Definition, properties and methods</a:t>
            </a:r>
            <a:endParaRPr lang="en-US" sz="2800" dirty="0"/>
          </a:p>
          <a:p>
            <a:pPr marL="933139" lvl="1" indent="-457200">
              <a:lnSpc>
                <a:spcPts val="4000"/>
              </a:lnSpc>
            </a:pPr>
            <a:r>
              <a:rPr lang="en-US" sz="2800" dirty="0"/>
              <a:t>Object </a:t>
            </a:r>
            <a:r>
              <a:rPr lang="en-US" sz="2800" dirty="0" smtClean="0"/>
              <a:t>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2800" dirty="0" smtClean="0"/>
              <a:t>Iterate </a:t>
            </a:r>
            <a:r>
              <a:rPr lang="en-US" sz="2800" dirty="0"/>
              <a:t>o</a:t>
            </a:r>
            <a:r>
              <a:rPr lang="en-US" sz="2800" dirty="0" smtClean="0"/>
              <a:t>ver </a:t>
            </a:r>
            <a:r>
              <a:rPr lang="en-US" sz="2800" dirty="0"/>
              <a:t>Object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/>
              <a:t>Value vs Reference </a:t>
            </a:r>
            <a:r>
              <a:rPr lang="en-US" sz="2800" dirty="0" smtClean="0"/>
              <a:t>Type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 smtClean="0"/>
              <a:t>JSON.</a:t>
            </a:r>
            <a:r>
              <a:rPr lang="en-US" sz="2800" b="1" dirty="0" err="1" smtClean="0">
                <a:solidFill>
                  <a:schemeClr val="bg1"/>
                </a:solidFill>
              </a:rPr>
              <a:t>parse</a:t>
            </a:r>
            <a:r>
              <a:rPr lang="en-US" sz="2800" dirty="0" smtClean="0"/>
              <a:t>( ) method to parse JSON string to an object</a:t>
            </a:r>
          </a:p>
          <a:p>
            <a:r>
              <a:rPr lang="en-US" sz="2800" dirty="0" smtClean="0"/>
              <a:t>Use Object.entries( ) method to get object's properties names and values</a:t>
            </a:r>
          </a:p>
          <a:p>
            <a:r>
              <a:rPr lang="en-US" sz="2800" dirty="0"/>
              <a:t>Loop through the entries and print them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</a:t>
            </a:r>
            <a:r>
              <a:rPr lang="en-US" dirty="0"/>
              <a:t>Convert to 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3360061"/>
            <a:ext cx="11226552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solve(json){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  <a:r>
              <a:rPr lang="bg-BG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Convert to 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554271" y="1413631"/>
            <a:ext cx="1122655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solve(json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Object.entries(person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42281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2800" dirty="0"/>
              <a:t>Write a function that </a:t>
            </a:r>
            <a:r>
              <a:rPr lang="en-US" sz="2800" dirty="0" smtClean="0"/>
              <a:t>receives first name, last name, hair color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and sets them to an object.</a:t>
            </a:r>
          </a:p>
          <a:p>
            <a:r>
              <a:rPr lang="en-US" sz="2800" dirty="0" smtClean="0"/>
              <a:t>Convert the object to </a:t>
            </a:r>
            <a:r>
              <a:rPr lang="en-US" sz="2800" b="1" dirty="0" smtClean="0">
                <a:solidFill>
                  <a:schemeClr val="bg1"/>
                </a:solidFill>
              </a:rPr>
              <a:t>JSON string</a:t>
            </a:r>
            <a:r>
              <a:rPr lang="en-US" sz="2800" dirty="0" smtClean="0"/>
              <a:t> and print it.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734929" y="2954143"/>
            <a:ext cx="11028446" cy="2474833"/>
            <a:chOff x="619027" y="2658794"/>
            <a:chExt cx="8728515" cy="2474833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619027" y="4649667"/>
              <a:ext cx="8728511" cy="4839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200" b="0" dirty="0" smtClean="0">
                  <a:cs typeface="Courier New" panose="02070309020205020404" pitchFamily="49" charset="0"/>
                </a:rPr>
                <a:t>{"</a:t>
              </a:r>
              <a:r>
                <a:rPr lang="en-US" altLang="bg-BG" sz="2200" b="0" dirty="0" err="1" smtClean="0">
                  <a:cs typeface="Courier New" panose="02070309020205020404" pitchFamily="49" charset="0"/>
                </a:rPr>
                <a:t>first</a:t>
              </a:r>
              <a:r>
                <a:rPr lang="en-US" altLang="bg-BG" sz="2200" b="0" dirty="0" err="1">
                  <a:cs typeface="Courier New" panose="02070309020205020404" pitchFamily="49" charset="0"/>
                </a:rPr>
                <a:t>N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ame</a:t>
              </a:r>
              <a:r>
                <a:rPr lang="bg-BG" altLang="bg-BG" sz="2200" b="0" dirty="0">
                  <a:cs typeface="Courier New" panose="02070309020205020404" pitchFamily="49" charset="0"/>
                </a:rPr>
                <a:t>": "George", 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"</a:t>
              </a:r>
              <a:r>
                <a:rPr lang="en-US" altLang="bg-BG" sz="2200" b="0" dirty="0" smtClean="0">
                  <a:cs typeface="Courier New" panose="02070309020205020404" pitchFamily="49" charset="0"/>
                </a:rPr>
                <a:t>lastName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": </a:t>
              </a:r>
              <a:r>
                <a:rPr lang="en-US" altLang="bg-BG" sz="2200" b="0" dirty="0" smtClean="0">
                  <a:cs typeface="Courier New" panose="02070309020205020404" pitchFamily="49" charset="0"/>
                </a:rPr>
                <a:t>"Jones"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, "</a:t>
              </a:r>
              <a:r>
                <a:rPr lang="en-US" altLang="bg-BG" sz="2200" b="0" dirty="0" smtClean="0">
                  <a:cs typeface="Courier New" panose="02070309020205020404" pitchFamily="49" charset="0"/>
                </a:rPr>
                <a:t>hairColor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": "</a:t>
              </a:r>
              <a:r>
                <a:rPr lang="en-US" altLang="bg-BG" sz="2200" b="0" dirty="0" smtClean="0">
                  <a:cs typeface="Courier New" panose="02070309020205020404" pitchFamily="49" charset="0"/>
                </a:rPr>
                <a:t>Brown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"}</a:t>
              </a:r>
              <a:endParaRPr lang="bg-BG" altLang="bg-BG" sz="2200" b="0" dirty="0"/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619031" y="2658794"/>
              <a:ext cx="8728511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19029" y="3307792"/>
              <a:ext cx="8728510" cy="6928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b="0" dirty="0" smtClean="0"/>
                <a:t>'George', 'Jones', 'Brown'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619027" y="4000661"/>
              <a:ext cx="8728511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4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an object with the given input</a:t>
            </a:r>
          </a:p>
          <a:p>
            <a:r>
              <a:rPr lang="en-US" sz="2800" dirty="0" smtClean="0"/>
              <a:t>Use JSON.</a:t>
            </a:r>
            <a:r>
              <a:rPr lang="en-US" sz="2800" b="1" dirty="0" smtClean="0">
                <a:solidFill>
                  <a:schemeClr val="bg1"/>
                </a:solidFill>
              </a:rPr>
              <a:t>stringify</a:t>
            </a:r>
            <a:r>
              <a:rPr lang="en-US" sz="2800" dirty="0" smtClean="0"/>
              <a:t>( ) method to parse object to JSON string </a:t>
            </a:r>
          </a:p>
          <a:p>
            <a:r>
              <a:rPr lang="en-US" sz="2800" dirty="0" smtClean="0"/>
              <a:t>Keep in mind that the property name in the JSON string will be </a:t>
            </a:r>
            <a:r>
              <a:rPr lang="en-US" sz="2800" b="1" dirty="0" smtClean="0">
                <a:solidFill>
                  <a:schemeClr val="bg1"/>
                </a:solidFill>
              </a:rPr>
              <a:t>exactly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the 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same</a:t>
            </a:r>
            <a:r>
              <a:rPr lang="en-US" sz="2800" dirty="0" smtClean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</a:t>
            </a:r>
            <a:r>
              <a:rPr lang="en-US" dirty="0"/>
              <a:t>Convert to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430190" y="3768239"/>
            <a:ext cx="11226552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solve(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name, lastName, hairColor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  <a:r>
              <a:rPr lang="bg-BG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Convert to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513328" y="1413631"/>
            <a:ext cx="11226552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solve(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 lastName, hairColor){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48219" y="6317807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Value vs. Reference Types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7888" y="1418122"/>
            <a:ext cx="2819400" cy="2249284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577065"/>
            <a:ext cx="10958928" cy="499819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41467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664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70104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121930" y="1275569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4988" y="6397196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07867" y="3360423"/>
            <a:ext cx="3881380" cy="18151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l</a:t>
            </a:r>
            <a:r>
              <a:rPr lang="en-US" sz="2800" noProof="1" smtClean="0"/>
              <a:t>et a </a:t>
            </a:r>
            <a:r>
              <a:rPr lang="en-US" sz="2800" noProof="1"/>
              <a:t>= 42;</a:t>
            </a:r>
          </a:p>
          <a:p>
            <a:r>
              <a:rPr lang="en-US" sz="2800" noProof="1"/>
              <a:t>l</a:t>
            </a:r>
            <a:r>
              <a:rPr lang="en-US" sz="2800" noProof="1" smtClean="0"/>
              <a:t>et b </a:t>
            </a:r>
            <a:r>
              <a:rPr lang="en-US" sz="2800" noProof="1"/>
              <a:t>= 24;</a:t>
            </a:r>
          </a:p>
          <a:p>
            <a:r>
              <a:rPr lang="en-US" sz="2800" noProof="1"/>
              <a:t>l</a:t>
            </a:r>
            <a:r>
              <a:rPr lang="en-US" sz="2800" noProof="1" smtClean="0"/>
              <a:t>et result </a:t>
            </a:r>
            <a:r>
              <a:rPr lang="en-US" sz="2800" noProof="1"/>
              <a:t>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71835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71835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72215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71904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8721632" y="3353499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(4 bytes)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8721632" y="4551222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(4 bytes)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87640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(1 byte)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71044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7246758" y="3882862"/>
            <a:ext cx="48317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b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71835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2554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147" y="1520677"/>
            <a:ext cx="6102010" cy="25543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let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4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// </a:t>
            </a:r>
            <a:r>
              <a:rPr lang="bg-BG" noProof="1" smtClean="0">
                <a:solidFill>
                  <a:schemeClr val="accent2"/>
                </a:solidFill>
                <a:cs typeface="Arial" panose="020B0604020202020204" pitchFamily="34" charset="0"/>
              </a:rPr>
              <a:t>а = 4</a:t>
            </a:r>
            <a:endParaRPr lang="en-US" dirty="0"/>
          </a:p>
          <a:p>
            <a:r>
              <a:rPr lang="en-US" dirty="0" smtClean="0"/>
              <a:t>let b </a:t>
            </a:r>
            <a:r>
              <a:rPr lang="en-US" dirty="0"/>
              <a:t>= a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 // b = 4</a:t>
            </a:r>
            <a:endParaRPr lang="en-US" dirty="0"/>
          </a:p>
          <a:p>
            <a:r>
              <a:rPr lang="en-US" dirty="0" smtClean="0"/>
              <a:t>console.log(a + b)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// </a:t>
            </a:r>
            <a:r>
              <a:rPr lang="bg-BG" noProof="1" smtClean="0">
                <a:solidFill>
                  <a:schemeClr val="accent2"/>
                </a:solidFill>
                <a:cs typeface="Arial" panose="020B0604020202020204" pitchFamily="34" charset="0"/>
              </a:rPr>
              <a:t>8</a:t>
            </a:r>
            <a:endParaRPr lang="en-US" noProof="1" smtClean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r>
              <a:rPr lang="en-US" altLang="bg-BG" dirty="0" smtClean="0"/>
              <a:t>b = </a:t>
            </a:r>
            <a:r>
              <a:rPr lang="en-US" altLang="bg-BG" dirty="0" err="1" smtClean="0"/>
              <a:t>doubleNumber</a:t>
            </a:r>
            <a:r>
              <a:rPr lang="en-US" altLang="bg-BG" dirty="0" smtClean="0"/>
              <a:t>(b)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// b </a:t>
            </a:r>
            <a:r>
              <a:rPr lang="en-US" noProof="1">
                <a:solidFill>
                  <a:schemeClr val="accent2"/>
                </a:solidFill>
                <a:cs typeface="Arial" panose="020B0604020202020204" pitchFamily="34" charset="0"/>
              </a:rPr>
              <a:t>= 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10</a:t>
            </a:r>
          </a:p>
          <a:p>
            <a:r>
              <a:rPr lang="en-US" altLang="bg-BG" dirty="0"/>
              <a:t>c</a:t>
            </a:r>
            <a:r>
              <a:rPr lang="en-US" altLang="bg-BG" dirty="0" smtClean="0"/>
              <a:t>onsole.log(a + b)</a:t>
            </a:r>
            <a:r>
              <a:rPr lang="en-US" noProof="1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// 14</a:t>
            </a:r>
            <a:endParaRPr lang="en-US" altLang="bg-BG" dirty="0" smtClean="0"/>
          </a:p>
          <a:p>
            <a:endParaRPr lang="en-US" alt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7147" y="5421797"/>
            <a:ext cx="10088343" cy="6726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bg-BG" dirty="0"/>
              <a:t>l</a:t>
            </a:r>
            <a:r>
              <a:rPr lang="en-US" altLang="bg-BG" dirty="0" smtClean="0"/>
              <a:t>et doubleNumber = (</a:t>
            </a:r>
            <a:r>
              <a:rPr lang="en-US" altLang="bg-BG" dirty="0"/>
              <a:t>num</a:t>
            </a:r>
            <a:r>
              <a:rPr lang="en-US" altLang="bg-BG" dirty="0" smtClean="0"/>
              <a:t>) =&gt; </a:t>
            </a:r>
            <a:r>
              <a:rPr lang="en-US" altLang="bg-BG" dirty="0"/>
              <a:t>return </a:t>
            </a:r>
            <a:r>
              <a:rPr lang="en-US" altLang="bg-BG" dirty="0" err="1" smtClean="0"/>
              <a:t>num</a:t>
            </a:r>
            <a:r>
              <a:rPr lang="en-US" altLang="bg-BG" dirty="0" smtClean="0"/>
              <a:t> *= 2</a:t>
            </a:r>
            <a:endParaRPr lang="en-US" altLang="bg-BG" dirty="0"/>
          </a:p>
          <a:p>
            <a:r>
              <a:rPr lang="en-US" altLang="bg-BG" dirty="0"/>
              <a:t> </a:t>
            </a: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6875939" y="1560296"/>
            <a:ext cx="2912012" cy="1101020"/>
          </a:xfrm>
          <a:prstGeom prst="wedgeRoundRectCallout">
            <a:avLst>
              <a:gd name="adj1" fmla="val -55521"/>
              <a:gd name="adj2" fmla="val 715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variable has its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 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9187117" y="4267932"/>
            <a:ext cx="2803978" cy="1101020"/>
          </a:xfrm>
          <a:prstGeom prst="wedgeRoundRectCallout">
            <a:avLst>
              <a:gd name="adj1" fmla="val -56720"/>
              <a:gd name="adj2" fmla="val 39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must return the new value 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423899" y="4339229"/>
            <a:ext cx="9623383" cy="102972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000" dirty="0"/>
              <a:t>When we pass variables as parameters we are passing copy of  their </a:t>
            </a:r>
            <a:r>
              <a:rPr lang="en-US" sz="3000" dirty="0" smtClean="0"/>
              <a:t>values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5705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Reference Type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Object</a:t>
            </a:r>
            <a:r>
              <a:rPr lang="en-US" sz="3200" b="1" dirty="0" smtClean="0"/>
              <a:t> </a:t>
            </a:r>
            <a:r>
              <a:rPr lang="en-US" sz="3200" dirty="0" smtClean="0"/>
              <a:t>is not the only reference type in JavaScript</a:t>
            </a:r>
          </a:p>
          <a:p>
            <a:pPr lvl="1"/>
            <a:r>
              <a:rPr lang="en-US" sz="3200" dirty="0"/>
              <a:t>A</a:t>
            </a:r>
            <a:r>
              <a:rPr lang="en-US" sz="3200" dirty="0" smtClean="0"/>
              <a:t>rrays are also regular objects</a:t>
            </a:r>
          </a:p>
          <a:p>
            <a:r>
              <a:rPr lang="en-US" sz="3200" dirty="0" smtClean="0"/>
              <a:t>Variables assigned with non-primitive values are given</a:t>
            </a:r>
            <a:br>
              <a:rPr lang="en-US" sz="3200" dirty="0" smtClean="0"/>
            </a:br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reference</a:t>
            </a:r>
            <a:r>
              <a:rPr lang="en-US" sz="3200" dirty="0" smtClean="0"/>
              <a:t> to the memory address with that value</a:t>
            </a:r>
            <a:endParaRPr lang="en-US" sz="3200" dirty="0"/>
          </a:p>
          <a:p>
            <a:r>
              <a:rPr lang="en-US" sz="3200" dirty="0" smtClean="0"/>
              <a:t>Many variables </a:t>
            </a:r>
            <a:r>
              <a:rPr lang="en-US" sz="3200" dirty="0"/>
              <a:t>can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sz="3200" dirty="0"/>
          </a:p>
          <a:p>
            <a:pPr lvl="1"/>
            <a:r>
              <a:rPr lang="en-US" dirty="0"/>
              <a:t>Operations on </a:t>
            </a:r>
            <a:r>
              <a:rPr lang="en-US" dirty="0" smtClean="0"/>
              <a:t>any variable modify </a:t>
            </a:r>
            <a:r>
              <a:rPr lang="en-US" dirty="0"/>
              <a:t>the same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1" t="29726" r="-830"/>
          <a:stretch/>
        </p:blipFill>
        <p:spPr>
          <a:xfrm>
            <a:off x="4527793" y="5051220"/>
            <a:ext cx="3343999" cy="16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/>
              <a:t>-</a:t>
            </a:r>
            <a:r>
              <a:rPr lang="en-US" sz="9600" b="1" dirty="0"/>
              <a:t>fund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0215" y="1367552"/>
            <a:ext cx="8324625" cy="5338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function </a:t>
            </a:r>
            <a:r>
              <a:rPr lang="en-US" dirty="0" smtClean="0"/>
              <a:t>test() {</a:t>
            </a:r>
            <a:endParaRPr lang="en-US" dirty="0"/>
          </a:p>
          <a:p>
            <a:r>
              <a:rPr lang="en-US" dirty="0"/>
              <a:t>    let person = </a:t>
            </a:r>
            <a:r>
              <a:rPr lang="en-US" dirty="0" smtClean="0"/>
              <a:t>{ name</a:t>
            </a:r>
            <a:r>
              <a:rPr lang="en-US" dirty="0"/>
              <a:t>: 'Peter</a:t>
            </a:r>
            <a:r>
              <a:rPr lang="en-US" dirty="0" smtClean="0"/>
              <a:t>' };</a:t>
            </a:r>
            <a:endParaRPr lang="en-US" dirty="0"/>
          </a:p>
          <a:p>
            <a:r>
              <a:rPr lang="en-US" dirty="0"/>
              <a:t>    let obj = </a:t>
            </a:r>
            <a:r>
              <a:rPr lang="en-US" dirty="0" smtClean="0"/>
              <a:t>person;</a:t>
            </a:r>
            <a:endParaRPr lang="en-US" dirty="0"/>
          </a:p>
          <a:p>
            <a:r>
              <a:rPr lang="en-US" dirty="0"/>
              <a:t>    console.log(person.name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changeName</a:t>
            </a:r>
            <a:r>
              <a:rPr lang="en-US" dirty="0" smtClean="0"/>
              <a:t>(</a:t>
            </a:r>
            <a:r>
              <a:rPr lang="en-US" dirty="0"/>
              <a:t>'object</a:t>
            </a:r>
            <a:r>
              <a:rPr lang="en-US" dirty="0" smtClean="0"/>
              <a:t>', </a:t>
            </a:r>
            <a:r>
              <a:rPr lang="en-US" dirty="0" err="1" smtClean="0">
                <a:solidFill>
                  <a:schemeClr val="bg1"/>
                </a:solidFill>
              </a:rPr>
              <a:t>obj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console.log(person.name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smtClean="0"/>
              <a:t>changeName(name, </a:t>
            </a:r>
            <a:r>
              <a:rPr lang="en-US" dirty="0" err="1"/>
              <a:t>obj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obj.name = 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altLang="bg-BG" dirty="0"/>
          </a:p>
        </p:txBody>
      </p:sp>
      <p:sp>
        <p:nvSpPr>
          <p:cNvPr id="9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156401" y="2228907"/>
            <a:ext cx="2803978" cy="1306581"/>
          </a:xfrm>
          <a:prstGeom prst="wedgeRoundRectCallout">
            <a:avLst>
              <a:gd name="adj1" fmla="val -92489"/>
              <a:gd name="adj2" fmla="val 438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is passed to the function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6867939" y="5148470"/>
            <a:ext cx="5056281" cy="1403148"/>
          </a:xfrm>
          <a:prstGeom prst="wedgeRoundRectCallout">
            <a:avLst>
              <a:gd name="adj1" fmla="val -19247"/>
              <a:gd name="adj2" fmla="val 501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is accessing the object directly, there is no need of return.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5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 vs Value Example: Value Types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08769" y="1442603"/>
            <a:ext cx="7124195" cy="4957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f</a:t>
            </a:r>
            <a:r>
              <a:rPr lang="en-US" dirty="0" smtClean="0"/>
              <a:t>unction solve(){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let </a:t>
            </a:r>
            <a:r>
              <a:rPr lang="en-US" dirty="0"/>
              <a:t>num = 5;</a:t>
            </a:r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bg1"/>
                </a:solidFill>
              </a:rPr>
              <a:t>increment</a:t>
            </a:r>
            <a:r>
              <a:rPr lang="en-US" dirty="0" smtClean="0"/>
              <a:t>(num</a:t>
            </a:r>
            <a:r>
              <a:rPr lang="en-US" dirty="0"/>
              <a:t>, 15);</a:t>
            </a:r>
          </a:p>
          <a:p>
            <a:r>
              <a:rPr lang="en-US" dirty="0"/>
              <a:t>  </a:t>
            </a:r>
            <a:r>
              <a:rPr lang="en-US" dirty="0" smtClean="0"/>
              <a:t>console.log(num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smtClean="0"/>
              <a:t>function increment(</a:t>
            </a:r>
            <a:r>
              <a:rPr lang="en-US" dirty="0" smtClean="0">
                <a:solidFill>
                  <a:schemeClr val="bg1"/>
                </a:solidFill>
              </a:rPr>
              <a:t>num</a:t>
            </a:r>
            <a:r>
              <a:rPr lang="en-US" dirty="0"/>
              <a:t>, </a:t>
            </a:r>
            <a:r>
              <a:rPr lang="en-US" dirty="0" smtClean="0"/>
              <a:t>value){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  num </a:t>
            </a:r>
            <a:r>
              <a:rPr lang="en-US" dirty="0"/>
              <a:t>+= 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4943428" y="2079008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1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vs Value Example: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6396" y="1439328"/>
            <a:ext cx="8489571" cy="4957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function solve</a:t>
            </a:r>
            <a:r>
              <a:rPr lang="en-US" dirty="0" smtClean="0"/>
              <a:t>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let nums </a:t>
            </a:r>
            <a:r>
              <a:rPr lang="en-US" dirty="0"/>
              <a:t>= </a:t>
            </a:r>
            <a:r>
              <a:rPr lang="en-US" dirty="0" smtClean="0"/>
              <a:t>[ </a:t>
            </a:r>
            <a:r>
              <a:rPr lang="en-US" dirty="0"/>
              <a:t>5 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bg1"/>
                </a:solidFill>
              </a:rPr>
              <a:t>increment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/>
              <a:t>, 15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nums</a:t>
            </a:r>
            <a:r>
              <a:rPr lang="en-US" dirty="0" smtClean="0">
                <a:solidFill>
                  <a:schemeClr val="bg1"/>
                </a:solidFill>
              </a:rPr>
              <a:t>[0]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unction increment(</a:t>
            </a:r>
            <a:r>
              <a:rPr lang="en-US" dirty="0" err="1" smtClean="0"/>
              <a:t>nums</a:t>
            </a:r>
            <a:r>
              <a:rPr lang="en-US" dirty="0" smtClean="0"/>
              <a:t>, value){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nums[0]</a:t>
            </a:r>
            <a:r>
              <a:rPr lang="en-US" dirty="0"/>
              <a:t> += 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448330" y="1901964"/>
            <a:ext cx="2133600" cy="762000"/>
          </a:xfrm>
          <a:prstGeom prst="wedgeRoundRectCallout">
            <a:avLst>
              <a:gd name="adj1" fmla="val -74971"/>
              <a:gd name="adj2" fmla="val 69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20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61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Object Models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0832F-8721-48CD-8A17-1D3D926CFC27}"/>
              </a:ext>
            </a:extLst>
          </p:cNvPr>
          <p:cNvSpPr/>
          <p:nvPr/>
        </p:nvSpPr>
        <p:spPr>
          <a:xfrm>
            <a:off x="5033850" y="2052935"/>
            <a:ext cx="21242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</a:rPr>
              <a:t>constructor </a:t>
            </a:r>
            <a:r>
              <a:rPr lang="en-US" dirty="0"/>
              <a:t>- subroutine called to create an object. 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Declaring a class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11631" y="3325930"/>
            <a:ext cx="4663126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  this.name = name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}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82136" y="1825812"/>
            <a:ext cx="7492621" cy="1055385"/>
          </a:xfrm>
          <a:prstGeom prst="wedgeRoundRectCallout">
            <a:avLst>
              <a:gd name="adj1" fmla="val 17406"/>
              <a:gd name="adj2" fmla="val 72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270544" y="2881197"/>
            <a:ext cx="3724690" cy="2150257"/>
          </a:xfrm>
          <a:prstGeom prst="wedgeRoundRectCallout">
            <a:avLst>
              <a:gd name="adj1" fmla="val -57365"/>
              <a:gd name="adj2" fmla="val 199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0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Creating a class: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2800" dirty="0" smtClean="0"/>
              <a:t>Creating an instance of the class: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7051" y="1852623"/>
            <a:ext cx="5775638" cy="2786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095756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91BD54-01EC-461F-A1E6-4B7AB69BE1E1}"/>
              </a:ext>
            </a:extLst>
          </p:cNvPr>
          <p:cNvSpPr/>
          <p:nvPr/>
        </p:nvSpPr>
        <p:spPr bwMode="auto">
          <a:xfrm>
            <a:off x="7177328" y="2243105"/>
            <a:ext cx="4136530" cy="20051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is used to set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property of the objects to a given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Classes can also have functions as property, called methods: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a </a:t>
            </a:r>
            <a:r>
              <a:rPr lang="en-US" dirty="0"/>
              <a:t>C</a:t>
            </a:r>
            <a:r>
              <a:rPr lang="en-US" dirty="0" smtClean="0"/>
              <a:t>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94F233D-5467-41C2-9403-9A94DA03BD9D}"/>
              </a:ext>
            </a:extLst>
          </p:cNvPr>
          <p:cNvSpPr/>
          <p:nvPr/>
        </p:nvSpPr>
        <p:spPr bwMode="auto">
          <a:xfrm>
            <a:off x="7333646" y="3538848"/>
            <a:ext cx="3896751" cy="1322363"/>
          </a:xfrm>
          <a:prstGeom prst="wedgeRoundRectCallout">
            <a:avLst>
              <a:gd name="adj1" fmla="val -49422"/>
              <a:gd name="adj2" fmla="val 184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3659" y="1902093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//Woof</a:t>
            </a:r>
          </a:p>
        </p:txBody>
      </p:sp>
    </p:spTree>
    <p:extLst>
      <p:ext uri="{BB962C8B-B14F-4D97-AF65-F5344CB8AC3E}">
        <p14:creationId xmlns:p14="http://schemas.microsoft.com/office/powerpoint/2010/main" val="18682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function that receives </a:t>
            </a:r>
            <a:r>
              <a:rPr lang="en-US" sz="2800" b="1" dirty="0" smtClean="0">
                <a:solidFill>
                  <a:schemeClr val="bg1"/>
                </a:solidFill>
              </a:rPr>
              <a:t>array of strings </a:t>
            </a:r>
            <a:r>
              <a:rPr lang="en-US" sz="2800" dirty="0" smtClean="0"/>
              <a:t>in the following format:</a:t>
            </a:r>
            <a:br>
              <a:rPr lang="en-US" sz="2800" dirty="0" smtClean="0"/>
            </a:br>
            <a:r>
              <a:rPr lang="en-US" sz="2800" dirty="0" smtClean="0"/>
              <a:t>'{cat name} {age}'</a:t>
            </a:r>
          </a:p>
          <a:p>
            <a:r>
              <a:rPr lang="en-US" sz="2800" dirty="0" smtClean="0"/>
              <a:t>Create a Cat class that receives the </a:t>
            </a:r>
            <a:r>
              <a:rPr lang="en-US" sz="2800" b="1" dirty="0" smtClean="0">
                <a:solidFill>
                  <a:schemeClr val="bg1"/>
                </a:solidFill>
              </a:rPr>
              <a:t>name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and the </a:t>
            </a:r>
            <a:r>
              <a:rPr lang="en-US" sz="2800" b="1" dirty="0" smtClean="0">
                <a:solidFill>
                  <a:schemeClr val="bg1"/>
                </a:solidFill>
              </a:rPr>
              <a:t>age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parsed from the input</a:t>
            </a:r>
          </a:p>
          <a:p>
            <a:r>
              <a:rPr lang="en-US" sz="2800" dirty="0" smtClean="0"/>
              <a:t>It should also have a function named "</a:t>
            </a:r>
            <a:r>
              <a:rPr lang="en-US" sz="2800" b="1" dirty="0" smtClean="0">
                <a:solidFill>
                  <a:schemeClr val="bg1"/>
                </a:solidFill>
              </a:rPr>
              <a:t>meow</a:t>
            </a:r>
            <a:r>
              <a:rPr lang="en-US" sz="2800" dirty="0" smtClean="0"/>
              <a:t>" that will print </a:t>
            </a:r>
            <a:br>
              <a:rPr lang="en-US" sz="2800" dirty="0" smtClean="0"/>
            </a:br>
            <a:r>
              <a:rPr lang="en-US" sz="2800" dirty="0" smtClean="0"/>
              <a:t>"{cat name}, age {age} says Meow" on the console</a:t>
            </a:r>
          </a:p>
          <a:p>
            <a:r>
              <a:rPr lang="en-US" sz="2800" dirty="0" smtClean="0"/>
              <a:t>For each of the strings provided you must create a cat object.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Cat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820125" y="4730336"/>
            <a:ext cx="8084586" cy="1610011"/>
            <a:chOff x="3475183" y="3544446"/>
            <a:chExt cx="7392187" cy="161001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3475183" y="4188637"/>
              <a:ext cx="3647057" cy="96582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 smtClean="0"/>
                <a:t>['Mellow 2','Tom 5']</a:t>
              </a:r>
              <a:endParaRPr lang="en-US" b="0" dirty="0"/>
            </a:p>
          </p:txBody>
        </p:sp>
        <p:sp>
          <p:nvSpPr>
            <p:cNvPr id="26" name="Text Placeholder 3">
              <a:extLst>
                <a:ext uri="{FF2B5EF4-FFF2-40B4-BE49-F238E27FC236}">
                  <a16:creationId xmlns:a16="http://schemas.microsoft.com/office/drawing/2014/main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3475183" y="3544446"/>
              <a:ext cx="3647057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7122241" y="41934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 smtClean="0">
                  <a:solidFill>
                    <a:schemeClr val="dk1"/>
                  </a:solidFill>
                </a:rPr>
                <a:t>Mellow, </a:t>
              </a:r>
              <a:r>
                <a:rPr lang="en-US" sz="2398" b="0" dirty="0">
                  <a:solidFill>
                    <a:schemeClr val="dk1"/>
                  </a:solidFill>
                </a:rPr>
                <a:t>age 2</a:t>
              </a:r>
              <a:r>
                <a:rPr lang="en-US" sz="2398" b="0" dirty="0" smtClean="0">
                  <a:solidFill>
                    <a:schemeClr val="dk1"/>
                  </a:solidFill>
                </a:rPr>
                <a:t> </a:t>
              </a:r>
              <a:r>
                <a:rPr lang="en-US" sz="2398" b="0" dirty="0">
                  <a:solidFill>
                    <a:schemeClr val="dk1"/>
                  </a:solidFill>
                </a:rPr>
                <a:t>says </a:t>
              </a:r>
              <a:r>
                <a:rPr lang="en-US" sz="2398" b="0" dirty="0" smtClean="0">
                  <a:solidFill>
                    <a:schemeClr val="dk1"/>
                  </a:solidFill>
                </a:rPr>
                <a:t>Meow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b="0" dirty="0">
                <a:solidFill>
                  <a:schemeClr val="dk1"/>
                </a:solidFill>
              </a:endParaRPr>
            </a:p>
            <a:p>
              <a:endParaRPr lang="en-US" sz="2398" b="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7122241" y="3545443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61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Create a Cat class</a:t>
            </a:r>
          </a:p>
          <a:p>
            <a:r>
              <a:rPr lang="en-US" sz="3000" dirty="0" smtClean="0"/>
              <a:t>Set properties name and age</a:t>
            </a:r>
          </a:p>
          <a:p>
            <a:r>
              <a:rPr lang="en-US" sz="3000" dirty="0" smtClean="0"/>
              <a:t>Set property 'meow' to be a function that prints the result</a:t>
            </a:r>
          </a:p>
          <a:p>
            <a:r>
              <a:rPr lang="en-US" sz="3000" dirty="0" smtClean="0"/>
              <a:t>Parse the input data </a:t>
            </a:r>
          </a:p>
          <a:p>
            <a:r>
              <a:rPr lang="en-US" sz="3000" dirty="0" smtClean="0"/>
              <a:t>Create all objects using class constructor and the parsed input data and </a:t>
            </a:r>
            <a:br>
              <a:rPr lang="en-US" sz="3000" dirty="0" smtClean="0"/>
            </a:br>
            <a:r>
              <a:rPr lang="en-US" sz="3000" dirty="0" smtClean="0"/>
              <a:t> store them in an array</a:t>
            </a:r>
          </a:p>
          <a:p>
            <a:r>
              <a:rPr lang="en-US" sz="3000" dirty="0" smtClean="0"/>
              <a:t>Loop through the array using for…of cycle and invoke .meow() 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</a:t>
            </a:r>
            <a:r>
              <a:rPr lang="en-US" dirty="0"/>
              <a:t>Cat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Definition, Properties and Methods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28" y="1479207"/>
            <a:ext cx="2483544" cy="24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</a:t>
            </a: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the </a:t>
            </a: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Cat 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endParaRPr lang="en-US" altLang="bg-BG" sz="2800" b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i = 0; i &lt; arr.length; i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++){</a:t>
            </a:r>
            <a:b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].split('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');	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let [name, age]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[catData[0],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cats.push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(new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Cat(name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age));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using for…of loop</a:t>
            </a:r>
            <a:endParaRPr lang="en-US" altLang="bg-BG" sz="2800" b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36344" y="632136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4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 </a:t>
            </a:r>
            <a:r>
              <a:rPr lang="en-US" b="1" dirty="0">
                <a:solidFill>
                  <a:schemeClr val="bg1"/>
                </a:solidFill>
              </a:rPr>
              <a:t>by index </a:t>
            </a:r>
            <a:r>
              <a:rPr lang="en-US" dirty="0">
                <a:solidFill>
                  <a:schemeClr val="bg2"/>
                </a:solidFill>
              </a:rPr>
              <a:t>in loops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bg2"/>
                </a:solidFill>
              </a:rPr>
              <a:t>'key name'</a:t>
            </a:r>
            <a:r>
              <a:rPr lang="en-US" b="1" dirty="0">
                <a:solidFill>
                  <a:schemeClr val="bg1"/>
                </a:solidFill>
              </a:rPr>
              <a:t>]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dirty="0" err="1">
                <a:solidFill>
                  <a:schemeClr val="bg2"/>
                </a:solidFill>
              </a:rPr>
              <a:t>obj.key</a:t>
            </a: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  <a:r>
              <a:rPr lang="en-US" dirty="0"/>
              <a:t>such as: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Object.keys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Object.values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formats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73530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263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94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2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Objects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C</a:t>
            </a:r>
            <a:r>
              <a:rPr lang="en-US" sz="2800" dirty="0" smtClean="0"/>
              <a:t>ollection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C</a:t>
            </a:r>
            <a:r>
              <a:rPr lang="en-US" sz="2800" dirty="0" smtClean="0"/>
              <a:t>onsists of several variables and functions </a:t>
            </a:r>
            <a:br>
              <a:rPr lang="en-US" sz="2800" dirty="0" smtClean="0"/>
            </a:br>
            <a:r>
              <a:rPr lang="en-US" sz="2800" dirty="0" smtClean="0"/>
              <a:t>called </a:t>
            </a:r>
            <a:r>
              <a:rPr lang="en-US" sz="2800" b="1" dirty="0" smtClean="0">
                <a:solidFill>
                  <a:schemeClr val="bg1"/>
                </a:solidFill>
              </a:rPr>
              <a:t>properties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bg1"/>
                </a:solidFill>
              </a:rPr>
              <a:t>methods</a:t>
            </a:r>
            <a:r>
              <a:rPr lang="en-US" sz="2800" dirty="0" smtClean="0"/>
              <a:t> </a:t>
            </a:r>
            <a:endParaRPr lang="en-US" sz="28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dirty="0" smtClean="0"/>
              <a:t>In JavaScript, at </a:t>
            </a:r>
            <a:r>
              <a:rPr lang="en-US" sz="3000" dirty="0"/>
              <a:t>run time you can add </a:t>
            </a:r>
            <a:r>
              <a:rPr lang="en-US" sz="3000" dirty="0" smtClean="0"/>
              <a:t>and </a:t>
            </a:r>
            <a:r>
              <a:rPr lang="en-US" sz="3000" dirty="0"/>
              <a:t>remove </a:t>
            </a:r>
            <a:r>
              <a:rPr lang="en-US" sz="3000" dirty="0" smtClean="0"/>
              <a:t>properties</a:t>
            </a:r>
            <a:br>
              <a:rPr lang="en-US" sz="3000" dirty="0" smtClean="0"/>
            </a:br>
            <a:r>
              <a:rPr lang="en-US" sz="3000" dirty="0" smtClean="0"/>
              <a:t>of </a:t>
            </a:r>
            <a:r>
              <a:rPr lang="en-US" sz="3000" dirty="0"/>
              <a:t>any </a:t>
            </a:r>
            <a:r>
              <a:rPr lang="en-US" sz="3000" dirty="0" smtClean="0"/>
              <a:t>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81" y="4572000"/>
            <a:ext cx="7406512" cy="10260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obj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 name:'Peter', age: 20 }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console.log(obj.name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937617" y="3765474"/>
            <a:ext cx="2206383" cy="652770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782870" y="5091767"/>
            <a:ext cx="2206383" cy="652770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838457" y="3709027"/>
            <a:ext cx="2206383" cy="652770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0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4"/>
            <a:ext cx="12192000" cy="6736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create an object with </a:t>
            </a:r>
            <a:r>
              <a:rPr lang="en-US" sz="2800" dirty="0"/>
              <a:t>an </a:t>
            </a:r>
            <a:r>
              <a:rPr lang="en-US" sz="2800" b="1" dirty="0">
                <a:solidFill>
                  <a:schemeClr val="bg1"/>
                </a:solidFill>
              </a:rPr>
              <a:t>object </a:t>
            </a:r>
            <a:r>
              <a:rPr lang="en-US" sz="2800" b="1" dirty="0" smtClean="0">
                <a:solidFill>
                  <a:schemeClr val="bg1"/>
                </a:solidFill>
              </a:rPr>
              <a:t>literal</a:t>
            </a:r>
            <a:r>
              <a:rPr lang="en-US" sz="2800" dirty="0" smtClean="0"/>
              <a:t>, using the following syntax: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Definition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3" y="1989874"/>
            <a:ext cx="10444500" cy="512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{name:'Peter', age: 20, hairColor: 'black'}</a:t>
            </a:r>
            <a:endParaRPr lang="en-US" sz="26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2867912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 smtClean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3" y="3775344"/>
            <a:ext cx="6531261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=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person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='Peter'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] = 'Parker'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person.age = 20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person.hairColor = 'black'</a:t>
            </a:r>
            <a:endParaRPr lang="en-US" sz="26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6418679" y="4093326"/>
            <a:ext cx="3277773" cy="1390361"/>
          </a:xfrm>
          <a:prstGeom prst="wedgeRoundRectCallout">
            <a:avLst>
              <a:gd name="adj1" fmla="val -59508"/>
              <a:gd name="adj2" fmla="val -18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properties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2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Functions within a JavaScript object are called </a:t>
            </a:r>
            <a:r>
              <a:rPr lang="en-US" sz="2800" b="1" dirty="0" smtClean="0">
                <a:solidFill>
                  <a:schemeClr val="bg1"/>
                </a:solidFill>
              </a:rPr>
              <a:t>methods</a:t>
            </a:r>
          </a:p>
          <a:p>
            <a:r>
              <a:rPr lang="en-US" sz="2800" dirty="0" smtClean="0"/>
              <a:t>We can define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 smtClean="0"/>
          </a:p>
          <a:p>
            <a:r>
              <a:rPr lang="en-US" sz="2800" dirty="0" smtClean="0"/>
              <a:t>We can add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50" y="2356510"/>
            <a:ext cx="5055649" cy="2031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sayHello :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  console.log('Hi, guys')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}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28" y="2356941"/>
            <a:ext cx="5334695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sayHello()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   console.log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('Hi, guys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50" y="5228957"/>
            <a:ext cx="10460162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 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:'Peter', age: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20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console.log('Hi, guys')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704449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2800" dirty="0" smtClean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2800" dirty="0" smtClean="0"/>
              <a:t>Object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.entries() </a:t>
            </a:r>
            <a:r>
              <a:rPr lang="en-US" altLang="bg-BG" sz="2800" dirty="0" smtClean="0"/>
              <a:t>– returns array of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2800" dirty="0" smtClean="0"/>
              <a:t>Object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.keys() </a:t>
            </a:r>
            <a:r>
              <a:rPr lang="en-US" altLang="bg-BG" sz="2800" dirty="0" smtClean="0"/>
              <a:t>–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2800" dirty="0" smtClean="0"/>
              <a:t>Object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.values() </a:t>
            </a:r>
            <a:r>
              <a:rPr lang="en-US" altLang="bg-BG" sz="2800" dirty="0" smtClean="0"/>
              <a:t>– returns array with all the values of the properties</a:t>
            </a:r>
            <a:endParaRPr lang="en-US" alt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860911" y="4096093"/>
            <a:ext cx="10902461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Object.entries(cat) 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//[[</a:t>
            </a: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'name', 'Tom'], ['age', 5]]</a:t>
            </a:r>
            <a:endParaRPr lang="bg-BG" alt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860912" y="4914325"/>
            <a:ext cx="10902461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Object.keys(cat) 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//[</a:t>
            </a: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'name', 'age']</a:t>
            </a:r>
            <a:endParaRPr lang="bg-BG" alt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860911" y="5732557"/>
            <a:ext cx="10902461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Object.values(cat) </a:t>
            </a: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//['Tom', 5]</a:t>
            </a:r>
            <a:endParaRPr lang="bg-BG" alt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3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2800" dirty="0"/>
              <a:t>Use </a:t>
            </a:r>
            <a:r>
              <a:rPr lang="en-US" altLang="bg-BG" sz="2800" b="1" dirty="0">
                <a:solidFill>
                  <a:schemeClr val="bg1"/>
                </a:solidFill>
              </a:rPr>
              <a:t>for-in</a:t>
            </a:r>
            <a:r>
              <a:rPr lang="en-US" altLang="bg-BG" sz="2800" dirty="0"/>
              <a:t> to loop through the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644769" y="3035184"/>
            <a:ext cx="888424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altLang="bg-BG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:'Peter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 }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prop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prop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[prop]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EFE3A55-A1E9-4316-9217-12C66E5B9F8B}"/>
              </a:ext>
            </a:extLst>
          </p:cNvPr>
          <p:cNvSpPr/>
          <p:nvPr/>
        </p:nvSpPr>
        <p:spPr bwMode="auto">
          <a:xfrm>
            <a:off x="1336641" y="1957006"/>
            <a:ext cx="3277773" cy="945986"/>
          </a:xfrm>
          <a:prstGeom prst="wedgeRoundRectCallout">
            <a:avLst>
              <a:gd name="adj1" fmla="val -23062"/>
              <a:gd name="adj2" fmla="val 49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loops through the properties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746016" y="4363280"/>
            <a:ext cx="3277773" cy="945986"/>
          </a:xfrm>
          <a:prstGeom prst="wedgeRoundRectCallout">
            <a:avLst>
              <a:gd name="adj1" fmla="val -50059"/>
              <a:gd name="adj2" fmla="val -21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84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6310</TotalTime>
  <Words>1807</Words>
  <Application>Microsoft Office PowerPoint</Application>
  <PresentationFormat>Widescreen</PresentationFormat>
  <Paragraphs>453</Paragraphs>
  <Slides>47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Objects and JSON</vt:lpstr>
      <vt:lpstr>Table of Contents</vt:lpstr>
      <vt:lpstr>Have a Question?</vt:lpstr>
      <vt:lpstr>PowerPoint Presentation</vt:lpstr>
      <vt:lpstr>What are Objects ?</vt:lpstr>
      <vt:lpstr>Object Definition </vt:lpstr>
      <vt:lpstr>Object Methods</vt:lpstr>
      <vt:lpstr>The Object Methods</vt:lpstr>
      <vt:lpstr>Iterate through Keys</vt:lpstr>
      <vt:lpstr>Problem: Person Info</vt:lpstr>
      <vt:lpstr>Solution: Person Info</vt:lpstr>
      <vt:lpstr>Problem: City</vt:lpstr>
      <vt:lpstr>Solution: City</vt:lpstr>
      <vt:lpstr>PowerPoint Presentation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PowerPoint Presentation</vt:lpstr>
      <vt:lpstr>Value vs. Reference Types</vt:lpstr>
      <vt:lpstr>Value Types</vt:lpstr>
      <vt:lpstr>Value Types Example</vt:lpstr>
      <vt:lpstr>What is Reference Type ?</vt:lpstr>
      <vt:lpstr>Reference Type Example</vt:lpstr>
      <vt:lpstr>Reference vs Value Example: Value Types</vt:lpstr>
      <vt:lpstr>Reference vs Value Example: Reference Types</vt:lpstr>
      <vt:lpstr>PowerPoint Presentation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JSON - JS</dc:title>
  <dc:creator>Alen Paunov</dc:creator>
  <cp:keywords>Technologies Fundamentals, Software University, SoftUni, programming, coding, software development, education, training, course</cp:keywords>
  <cp:lastModifiedBy>StoyanSl</cp:lastModifiedBy>
  <cp:revision>172</cp:revision>
  <dcterms:created xsi:type="dcterms:W3CDTF">2018-05-23T13:08:44Z</dcterms:created>
  <dcterms:modified xsi:type="dcterms:W3CDTF">2018-11-06T20:33:14Z</dcterms:modified>
  <cp:category>programming;computer programming;software development;web development</cp:category>
</cp:coreProperties>
</file>