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9" r:id="rId3"/>
    <p:sldId id="257" r:id="rId4"/>
    <p:sldId id="258" r:id="rId5"/>
    <p:sldId id="259" r:id="rId6"/>
    <p:sldId id="281" r:id="rId7"/>
    <p:sldId id="273" r:id="rId8"/>
    <p:sldId id="275" r:id="rId9"/>
    <p:sldId id="278" r:id="rId10"/>
    <p:sldId id="276" r:id="rId11"/>
    <p:sldId id="277" r:id="rId12"/>
    <p:sldId id="266" r:id="rId13"/>
    <p:sldId id="268" r:id="rId14"/>
    <p:sldId id="269" r:id="rId15"/>
    <p:sldId id="260" r:id="rId16"/>
    <p:sldId id="267" r:id="rId17"/>
    <p:sldId id="261" r:id="rId18"/>
    <p:sldId id="262" r:id="rId19"/>
    <p:sldId id="280" r:id="rId20"/>
    <p:sldId id="264" r:id="rId21"/>
    <p:sldId id="27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7CB9-862B-4120-8EBD-525FB66AF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0A8A4-6941-4AB4-B3CE-D7CFD259C6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1B3F2-C0A4-4583-A63F-C33E150C46BC}"/>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A563D173-C718-4E36-97EF-846C5D75D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8035E-56B8-44AA-A6D1-BB42E3F1AA9B}"/>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114199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DAA6-5668-4BBD-B686-E6C68D2217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AEFB91-A8EE-4167-938B-3B751D5E8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58FBC-7F32-43AC-9179-ECF47897C6D3}"/>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C99EF7F2-0308-4E40-AAC6-26C180F37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BAA82-B778-479D-AD59-E0BCBD73F84B}"/>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417856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876FC-47B8-4952-A6C3-C5B0ECCBCF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BB0A7-224E-49C1-B034-71DB5BC0D4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E5023-AF93-4E6D-BDA7-9FDCCBE9B8C0}"/>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4C46F74D-BC2B-454A-8C09-778A9129B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2C085-6C02-4406-9D5B-6B11561C6737}"/>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427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09D8-59AD-48E1-871A-CF2973686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7EC94-C9D8-49FE-9C97-EDBCD6ED4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38EE0-E31D-4D64-8822-EFF986ED249C}"/>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D779BCBA-874F-45BF-B77B-E68E48727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4AC3-B7B6-452F-9E25-B2BCC075049D}"/>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339031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2D34-9BB8-4461-9D56-9452A239A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6AFDC-C9F6-49BE-A26E-19815F50C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7572-ED36-4E0B-BB19-62BB3F35A29C}"/>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D620C973-520D-4359-B4C6-B4B8B8EDC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3D353-9772-4AA4-A826-5ED245C89EA8}"/>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404457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3EEC-2F20-4B80-9837-DC4A1571A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A83DD-1E88-4292-A6C2-B7FFFDBAA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3DFCC9-8F96-4E6B-A21A-B2BBEB3DA9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620193-4805-475A-A91E-81D4BE593098}"/>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6" name="Footer Placeholder 5">
            <a:extLst>
              <a:ext uri="{FF2B5EF4-FFF2-40B4-BE49-F238E27FC236}">
                <a16:creationId xmlns:a16="http://schemas.microsoft.com/office/drawing/2014/main" id="{25D3D4DA-9DB3-491B-98C9-856D4E6B8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4E279-76B7-437E-9DAD-A76065E1A9DF}"/>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117111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95BF-5E9E-41D9-9297-B86FFD8E2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583E1F-F87A-4CD5-8750-EA7E8E7BC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F4AB2-10A5-48AF-9C43-26733DEAE4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7DD78-FA2D-4A72-8913-97D2DEE7C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4E046-7DCB-4EFD-8752-C5CF1F443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FCAB9-60F9-4540-868D-9ED57380FDFA}"/>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8" name="Footer Placeholder 7">
            <a:extLst>
              <a:ext uri="{FF2B5EF4-FFF2-40B4-BE49-F238E27FC236}">
                <a16:creationId xmlns:a16="http://schemas.microsoft.com/office/drawing/2014/main" id="{7BAD2908-55BB-4756-82C1-A5EAF9959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833D52-96F5-4D1A-96E0-EB837F776C2B}"/>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11612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A795-65D4-49C5-B591-B581DFEC0A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43BAC-9F0B-4DB7-B9FE-5365285460A3}"/>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4" name="Footer Placeholder 3">
            <a:extLst>
              <a:ext uri="{FF2B5EF4-FFF2-40B4-BE49-F238E27FC236}">
                <a16:creationId xmlns:a16="http://schemas.microsoft.com/office/drawing/2014/main" id="{F5F2DAE5-8201-4613-BB8F-CC59CBED07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DCCCE-FC19-4B9F-A96B-DFD2DF8E11CF}"/>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250649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C0214-B142-4A8D-ACD5-24EEEA2F0942}"/>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3" name="Footer Placeholder 2">
            <a:extLst>
              <a:ext uri="{FF2B5EF4-FFF2-40B4-BE49-F238E27FC236}">
                <a16:creationId xmlns:a16="http://schemas.microsoft.com/office/drawing/2014/main" id="{C55081FE-D150-4C8A-B5AC-81EA0089FD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0A740D-9A74-4C98-AFBE-B9D863ED3B9E}"/>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13649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0E00-83A9-4CF1-8A97-498AC3E22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72EFCE-88DA-406C-A6DA-957C10F20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0378B-94F4-47E5-97F1-C9F532B7B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9F050-213F-4A31-A1E1-E8BD147BF53A}"/>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6" name="Footer Placeholder 5">
            <a:extLst>
              <a:ext uri="{FF2B5EF4-FFF2-40B4-BE49-F238E27FC236}">
                <a16:creationId xmlns:a16="http://schemas.microsoft.com/office/drawing/2014/main" id="{46C3F983-74E0-49B5-93B3-7F44712A4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869BA-D4D5-4B3E-AEFE-A2AC7FB891CB}"/>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302861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E425-AE2A-44E4-ADC0-DDB9A28BD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B438AC-5393-48DE-9BB7-598E450EA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4187D8-075B-428E-8943-A50FDA3CE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ED4B3-AE54-49CB-8567-42E392669183}"/>
              </a:ext>
            </a:extLst>
          </p:cNvPr>
          <p:cNvSpPr>
            <a:spLocks noGrp="1"/>
          </p:cNvSpPr>
          <p:nvPr>
            <p:ph type="dt" sz="half" idx="10"/>
          </p:nvPr>
        </p:nvSpPr>
        <p:spPr/>
        <p:txBody>
          <a:bodyPr/>
          <a:lstStyle/>
          <a:p>
            <a:fld id="{CA6AF4F2-E19B-4EE4-AD89-6D45D09D1122}" type="datetimeFigureOut">
              <a:rPr lang="en-US" smtClean="0"/>
              <a:t>1/20/2021</a:t>
            </a:fld>
            <a:endParaRPr lang="en-US"/>
          </a:p>
        </p:txBody>
      </p:sp>
      <p:sp>
        <p:nvSpPr>
          <p:cNvPr id="6" name="Footer Placeholder 5">
            <a:extLst>
              <a:ext uri="{FF2B5EF4-FFF2-40B4-BE49-F238E27FC236}">
                <a16:creationId xmlns:a16="http://schemas.microsoft.com/office/drawing/2014/main" id="{AF1A5A72-D218-471A-9176-B9FECF39D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FD5F2-B12E-4ECC-B261-82DEA7FB15C7}"/>
              </a:ext>
            </a:extLst>
          </p:cNvPr>
          <p:cNvSpPr>
            <a:spLocks noGrp="1"/>
          </p:cNvSpPr>
          <p:nvPr>
            <p:ph type="sldNum" sz="quarter" idx="12"/>
          </p:nvPr>
        </p:nvSpPr>
        <p:spPr/>
        <p:txBody>
          <a:bodyPr/>
          <a:lstStyle/>
          <a:p>
            <a:fld id="{D43CD9AA-E6BC-40B8-B67D-C87FC7B4D1BC}" type="slidenum">
              <a:rPr lang="en-US" smtClean="0"/>
              <a:t>‹#›</a:t>
            </a:fld>
            <a:endParaRPr lang="en-US"/>
          </a:p>
        </p:txBody>
      </p:sp>
    </p:spTree>
    <p:extLst>
      <p:ext uri="{BB962C8B-B14F-4D97-AF65-F5344CB8AC3E}">
        <p14:creationId xmlns:p14="http://schemas.microsoft.com/office/powerpoint/2010/main" val="274294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BD59E-2CA3-4376-B5D5-52CA7EA12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CFC86-7447-4729-88CB-6A1164F54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47682-8D55-4F5B-9BB2-7CE632D49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AF4F2-E19B-4EE4-AD89-6D45D09D1122}" type="datetimeFigureOut">
              <a:rPr lang="en-US" smtClean="0"/>
              <a:t>1/20/2021</a:t>
            </a:fld>
            <a:endParaRPr lang="en-US"/>
          </a:p>
        </p:txBody>
      </p:sp>
      <p:sp>
        <p:nvSpPr>
          <p:cNvPr id="5" name="Footer Placeholder 4">
            <a:extLst>
              <a:ext uri="{FF2B5EF4-FFF2-40B4-BE49-F238E27FC236}">
                <a16:creationId xmlns:a16="http://schemas.microsoft.com/office/drawing/2014/main" id="{82DF718B-073F-4098-AC52-417E7A90D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72744A-CB33-498C-BB31-802F6B901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CD9AA-E6BC-40B8-B67D-C87FC7B4D1BC}" type="slidenum">
              <a:rPr lang="en-US" smtClean="0"/>
              <a:t>‹#›</a:t>
            </a:fld>
            <a:endParaRPr lang="en-US"/>
          </a:p>
        </p:txBody>
      </p:sp>
    </p:spTree>
    <p:extLst>
      <p:ext uri="{BB962C8B-B14F-4D97-AF65-F5344CB8AC3E}">
        <p14:creationId xmlns:p14="http://schemas.microsoft.com/office/powerpoint/2010/main" val="293592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625"/>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MARKET BASKET ANALYSIS</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A desktop based application</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22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8913"/>
            <a:ext cx="10515600" cy="896711"/>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2. Confidence </a:t>
            </a:r>
            <a:r>
              <a:rPr lang="en-US" sz="2800" dirty="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Confidence is an indication of how often the rule has been found out rule.</a:t>
            </a:r>
          </a:p>
          <a:p>
            <a:r>
              <a:rPr lang="en-US" sz="2400" dirty="0" smtClean="0">
                <a:latin typeface="Times New Roman" panose="02020603050405020304" pitchFamily="18" charset="0"/>
                <a:cs typeface="Times New Roman" panose="02020603050405020304" pitchFamily="18" charset="0"/>
              </a:rPr>
              <a:t>The confidence value of a rule, X=&gt; Y, with respect to a set of transaction T, is the proportion of the transaction that contains X which also contains Y.</a:t>
            </a:r>
          </a:p>
          <a:p>
            <a:r>
              <a:rPr lang="en-US" sz="2400" dirty="0" smtClean="0">
                <a:latin typeface="Times New Roman" panose="02020603050405020304" pitchFamily="18" charset="0"/>
                <a:cs typeface="Times New Roman" panose="02020603050405020304" pitchFamily="18" charset="0"/>
              </a:rPr>
              <a:t>Confidence is defined as: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Conf</a:t>
            </a:r>
            <a:r>
              <a:rPr lang="en-US" sz="2400" dirty="0" smtClean="0">
                <a:latin typeface="Times New Roman" panose="02020603050405020304" pitchFamily="18" charset="0"/>
                <a:cs typeface="Times New Roman" panose="02020603050405020304" pitchFamily="18" charset="0"/>
              </a:rPr>
              <a:t>(X=&gt;Y) = </a:t>
            </a:r>
            <a:r>
              <a:rPr lang="en-US" sz="2400" dirty="0" err="1" smtClean="0">
                <a:latin typeface="Times New Roman" panose="02020603050405020304" pitchFamily="18" charset="0"/>
                <a:cs typeface="Times New Roman" panose="02020603050405020304" pitchFamily="18" charset="0"/>
              </a:rPr>
              <a:t>supp</a:t>
            </a:r>
            <a:r>
              <a:rPr lang="en-US" sz="2400" dirty="0" smtClean="0">
                <a:latin typeface="Times New Roman" panose="02020603050405020304" pitchFamily="18" charset="0"/>
                <a:cs typeface="Times New Roman" panose="02020603050405020304" pitchFamily="18" charset="0"/>
              </a:rPr>
              <a:t>(X∪Y)/</a:t>
            </a:r>
            <a:r>
              <a:rPr lang="en-US" sz="2400" dirty="0" err="1" smtClean="0">
                <a:latin typeface="Times New Roman" panose="02020603050405020304" pitchFamily="18" charset="0"/>
                <a:cs typeface="Times New Roman" panose="02020603050405020304" pitchFamily="18" charset="0"/>
              </a:rPr>
              <a:t>supp</a:t>
            </a:r>
            <a:r>
              <a:rPr lang="en-US" sz="2400" dirty="0" smtClean="0">
                <a:latin typeface="Times New Roman" panose="02020603050405020304" pitchFamily="18" charset="0"/>
                <a:cs typeface="Times New Roman" panose="02020603050405020304" pitchFamily="18" charset="0"/>
              </a:rPr>
              <a:t>(X</a:t>
            </a:r>
            <a:r>
              <a:rPr lang="en-US" dirty="0" smtClean="0"/>
              <a:t>)</a:t>
            </a:r>
          </a:p>
          <a:p>
            <a:r>
              <a:rPr lang="en-US" sz="2400" dirty="0">
                <a:latin typeface="Times New Roman" panose="02020603050405020304" pitchFamily="18" charset="0"/>
                <a:cs typeface="Times New Roman" panose="02020603050405020304" pitchFamily="18" charset="0"/>
              </a:rPr>
              <a:t>This says how likely item Y is purchased when item X is purchased, expressed as {X -&gt; Y}. This is measured by the proportion of transactions with item X, in which item Y also appears.</a:t>
            </a:r>
          </a:p>
        </p:txBody>
      </p:sp>
    </p:spTree>
    <p:extLst>
      <p:ext uri="{BB962C8B-B14F-4D97-AF65-F5344CB8AC3E}">
        <p14:creationId xmlns:p14="http://schemas.microsoft.com/office/powerpoint/2010/main" val="3230761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23950"/>
          </a:xfrm>
        </p:spPr>
        <p:txBody>
          <a:bodyPr>
            <a:normAutofit/>
          </a:bodyPr>
          <a:lstStyle/>
          <a:p>
            <a:r>
              <a:rPr lang="en-US" sz="2800" b="1" dirty="0" smtClean="0">
                <a:latin typeface="Times New Roman" panose="02020603050405020304" pitchFamily="18" charset="0"/>
                <a:cs typeface="Times New Roman" panose="02020603050405020304" pitchFamily="18" charset="0"/>
              </a:rPr>
              <a:t>3. Lift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0126"/>
            <a:ext cx="10515600" cy="5857874"/>
          </a:xfrm>
        </p:spPr>
        <p:txBody>
          <a:bodyPr>
            <a:noAutofit/>
          </a:bodyPr>
          <a:lstStyle/>
          <a:p>
            <a:r>
              <a:rPr lang="en-US" sz="2400" dirty="0" smtClean="0">
                <a:latin typeface="Times New Roman" panose="02020603050405020304" pitchFamily="18" charset="0"/>
                <a:cs typeface="Times New Roman" panose="02020603050405020304" pitchFamily="18" charset="0"/>
              </a:rPr>
              <a:t>Lift refers to the increase in the ratio of sale of Y when X is sold.</a:t>
            </a:r>
          </a:p>
          <a:p>
            <a:r>
              <a:rPr lang="en-US" sz="2400" dirty="0">
                <a:latin typeface="Times New Roman" panose="02020603050405020304" pitchFamily="18" charset="0"/>
                <a:cs typeface="Times New Roman" panose="02020603050405020304" pitchFamily="18" charset="0"/>
              </a:rPr>
              <a:t>This says how likely item Y is purchased when item X is purchased, while controlling for how popular item Y is. </a:t>
            </a:r>
          </a:p>
          <a:p>
            <a:pPr marL="0" indent="0" algn="ctr">
              <a:buNone/>
            </a:pPr>
            <a:r>
              <a:rPr lang="en-US" sz="2400" dirty="0" smtClean="0">
                <a:latin typeface="Times New Roman" panose="02020603050405020304" pitchFamily="18" charset="0"/>
                <a:cs typeface="Times New Roman" panose="02020603050405020304" pitchFamily="18" charset="0"/>
              </a:rPr>
              <a:t>Lift(X =&gt;Y) = </a:t>
            </a:r>
            <a:r>
              <a:rPr lang="en-US" sz="2400" dirty="0" err="1">
                <a:latin typeface="Times New Roman" panose="02020603050405020304" pitchFamily="18" charset="0"/>
                <a:cs typeface="Times New Roman" panose="02020603050405020304" pitchFamily="18" charset="0"/>
              </a:rPr>
              <a:t>supp</a:t>
            </a:r>
            <a:r>
              <a:rPr lang="en-US" sz="2400" dirty="0">
                <a:latin typeface="Times New Roman" panose="02020603050405020304" pitchFamily="18" charset="0"/>
                <a:cs typeface="Times New Roman" panose="02020603050405020304" pitchFamily="18" charset="0"/>
              </a:rPr>
              <a:t>(X∪Y)/</a:t>
            </a:r>
            <a:r>
              <a:rPr lang="en-US" sz="2400" dirty="0" err="1">
                <a:latin typeface="Times New Roman" panose="02020603050405020304" pitchFamily="18" charset="0"/>
                <a:cs typeface="Times New Roman" panose="02020603050405020304" pitchFamily="18" charset="0"/>
              </a:rPr>
              <a:t>supp</a:t>
            </a:r>
            <a:r>
              <a:rPr lang="en-US" sz="2400" dirty="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supp</a:t>
            </a:r>
            <a:r>
              <a:rPr lang="en-US" sz="2400" dirty="0" smtClean="0">
                <a:latin typeface="Times New Roman" panose="02020603050405020304" pitchFamily="18" charset="0"/>
                <a:cs typeface="Times New Roman" panose="02020603050405020304" pitchFamily="18" charset="0"/>
              </a:rPr>
              <a:t>(Y)</a:t>
            </a:r>
          </a:p>
          <a:p>
            <a:r>
              <a:rPr lang="en-US" sz="2400" dirty="0">
                <a:latin typeface="Times New Roman" panose="02020603050405020304" pitchFamily="18" charset="0"/>
                <a:cs typeface="Times New Roman" panose="02020603050405020304" pitchFamily="18" charset="0"/>
              </a:rPr>
              <a:t>If the rule had a lift of 1, it would imply that the probability of occurrence of the antecedent and that of the consequent are independent of each other. When two events are independent of each other, no rule can be drawn involving those two events.</a:t>
            </a:r>
          </a:p>
          <a:p>
            <a:r>
              <a:rPr lang="en-US" sz="2400" dirty="0">
                <a:latin typeface="Times New Roman" panose="02020603050405020304" pitchFamily="18" charset="0"/>
                <a:cs typeface="Times New Roman" panose="02020603050405020304" pitchFamily="18" charset="0"/>
              </a:rPr>
              <a:t>If the lift is &gt; 1, that lets us know the degree to which those two occurrences are dependent on one another, and makes those rules potentially useful for predicting the consequent in future data </a:t>
            </a:r>
            <a:r>
              <a:rPr lang="en-US" sz="2400" dirty="0" smtClean="0">
                <a:latin typeface="Times New Roman" panose="02020603050405020304" pitchFamily="18" charset="0"/>
                <a:cs typeface="Times New Roman" panose="02020603050405020304" pitchFamily="18" charset="0"/>
              </a:rPr>
              <a:t>sets. otherwise, </a:t>
            </a:r>
            <a:r>
              <a:rPr lang="en-US" sz="2400" dirty="0">
                <a:latin typeface="Times New Roman" panose="02020603050405020304" pitchFamily="18" charset="0"/>
                <a:cs typeface="Times New Roman" panose="02020603050405020304" pitchFamily="18" charset="0"/>
              </a:rPr>
              <a:t>lets us know the items are substitute to each other. This means that presence of one item has negative effect on presence of other item and vice versa</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90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55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4. Methodology:</a:t>
            </a:r>
          </a:p>
        </p:txBody>
      </p:sp>
      <p:sp>
        <p:nvSpPr>
          <p:cNvPr id="3" name="Content Placeholder 2"/>
          <p:cNvSpPr>
            <a:spLocks noGrp="1"/>
          </p:cNvSpPr>
          <p:nvPr>
            <p:ph idx="1"/>
          </p:nvPr>
        </p:nvSpPr>
        <p:spPr>
          <a:xfrm>
            <a:off x="838200" y="1495425"/>
            <a:ext cx="10515600" cy="4681538"/>
          </a:xfrm>
        </p:spPr>
        <p:txBody>
          <a:bodyPr/>
          <a:lstStyle/>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4.1Data collection </a:t>
            </a:r>
            <a:r>
              <a:rPr lang="en-US" sz="24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data is collect in csv</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file.</a:t>
            </a:r>
          </a:p>
          <a:p>
            <a:pPr marL="342900" indent="-342900">
              <a:buFont typeface="Wingdings" panose="05000000000000000000" pitchFamily="2" charset="2"/>
              <a:buChar char="q"/>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0924723"/>
              </p:ext>
            </p:extLst>
          </p:nvPr>
        </p:nvGraphicFramePr>
        <p:xfrm>
          <a:off x="3190875" y="2419351"/>
          <a:ext cx="5734049" cy="3476624"/>
        </p:xfrm>
        <a:graphic>
          <a:graphicData uri="http://schemas.openxmlformats.org/drawingml/2006/table">
            <a:tbl>
              <a:tblPr firstRow="1" firstCol="1" bandRow="1">
                <a:tableStyleId>{5C22544A-7EE6-4342-B048-85BDC9FD1C3A}</a:tableStyleId>
              </a:tblPr>
              <a:tblGrid>
                <a:gridCol w="1674924">
                  <a:extLst>
                    <a:ext uri="{9D8B030D-6E8A-4147-A177-3AD203B41FA5}">
                      <a16:colId xmlns:a16="http://schemas.microsoft.com/office/drawing/2014/main" val="406392375"/>
                    </a:ext>
                  </a:extLst>
                </a:gridCol>
                <a:gridCol w="900485">
                  <a:extLst>
                    <a:ext uri="{9D8B030D-6E8A-4147-A177-3AD203B41FA5}">
                      <a16:colId xmlns:a16="http://schemas.microsoft.com/office/drawing/2014/main" val="2432151038"/>
                    </a:ext>
                  </a:extLst>
                </a:gridCol>
                <a:gridCol w="843870">
                  <a:extLst>
                    <a:ext uri="{9D8B030D-6E8A-4147-A177-3AD203B41FA5}">
                      <a16:colId xmlns:a16="http://schemas.microsoft.com/office/drawing/2014/main" val="779137194"/>
                    </a:ext>
                  </a:extLst>
                </a:gridCol>
                <a:gridCol w="958168">
                  <a:extLst>
                    <a:ext uri="{9D8B030D-6E8A-4147-A177-3AD203B41FA5}">
                      <a16:colId xmlns:a16="http://schemas.microsoft.com/office/drawing/2014/main" val="1833767999"/>
                    </a:ext>
                  </a:extLst>
                </a:gridCol>
                <a:gridCol w="1356602">
                  <a:extLst>
                    <a:ext uri="{9D8B030D-6E8A-4147-A177-3AD203B41FA5}">
                      <a16:colId xmlns:a16="http://schemas.microsoft.com/office/drawing/2014/main" val="3250411759"/>
                    </a:ext>
                  </a:extLst>
                </a:gridCol>
              </a:tblGrid>
              <a:tr h="862883">
                <a:tc>
                  <a:txBody>
                    <a:bodyPr/>
                    <a:lstStyle/>
                    <a:p>
                      <a:pPr marL="0" marR="0" algn="just">
                        <a:lnSpc>
                          <a:spcPct val="150000"/>
                        </a:lnSpc>
                        <a:spcBef>
                          <a:spcPts val="0"/>
                        </a:spcBef>
                        <a:spcAft>
                          <a:spcPts val="0"/>
                        </a:spcAft>
                      </a:pPr>
                      <a:r>
                        <a:rPr lang="en-US" sz="1200">
                          <a:effectLst/>
                        </a:rPr>
                        <a:t>Transaction no</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items</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6598756"/>
                  </a:ext>
                </a:extLst>
              </a:tr>
              <a:tr h="887975">
                <a:tc>
                  <a:txBody>
                    <a:bodyPr/>
                    <a:lstStyle/>
                    <a:p>
                      <a:pPr marL="0" marR="0" algn="just">
                        <a:lnSpc>
                          <a:spcPct val="15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Milk</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Bread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Biscuit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Cornflakes</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611491"/>
                  </a:ext>
                </a:extLst>
              </a:tr>
              <a:tr h="862883">
                <a:tc>
                  <a:txBody>
                    <a:bodyPr/>
                    <a:lstStyle/>
                    <a:p>
                      <a:pPr marL="0" marR="0" algn="just">
                        <a:lnSpc>
                          <a:spcPct val="150000"/>
                        </a:lnSpc>
                        <a:spcBef>
                          <a:spcPts val="0"/>
                        </a:spcBef>
                        <a:spcAft>
                          <a:spcPts val="0"/>
                        </a:spcAft>
                      </a:pPr>
                      <a:r>
                        <a:rPr lang="en-US" sz="1200">
                          <a:effectLst/>
                        </a:rPr>
                        <a:t>2.</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Maggi</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Tea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Biscuit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97254163"/>
                  </a:ext>
                </a:extLst>
              </a:tr>
              <a:tr h="862883">
                <a:tc>
                  <a:txBody>
                    <a:bodyPr/>
                    <a:lstStyle/>
                    <a:p>
                      <a:pPr marL="0" marR="0" algn="just">
                        <a:lnSpc>
                          <a:spcPct val="150000"/>
                        </a:lnSpc>
                        <a:spcBef>
                          <a:spcPts val="0"/>
                        </a:spcBef>
                        <a:spcAft>
                          <a:spcPts val="0"/>
                        </a:spcAft>
                      </a:pPr>
                      <a:r>
                        <a:rPr lang="en-US" sz="1200">
                          <a:effectLst/>
                        </a:rPr>
                        <a:t>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Jam</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Milk</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rPr>
                        <a:t>Bread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rPr>
                        <a:t>Milk</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8272390"/>
                  </a:ext>
                </a:extLst>
              </a:tr>
            </a:tbl>
          </a:graphicData>
        </a:graphic>
      </p:graphicFrame>
    </p:spTree>
    <p:extLst>
      <p:ext uri="{BB962C8B-B14F-4D97-AF65-F5344CB8AC3E}">
        <p14:creationId xmlns:p14="http://schemas.microsoft.com/office/powerpoint/2010/main" val="374503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3"/>
            <a:ext cx="10515600" cy="1595438"/>
          </a:xfrm>
        </p:spPr>
        <p:txBody>
          <a:bodyPr>
            <a:normAutofit/>
          </a:bodyPr>
          <a:lstStyle/>
          <a:p>
            <a:r>
              <a:rPr lang="en-US" sz="2800" b="1" dirty="0" smtClean="0">
                <a:latin typeface="Times New Roman" panose="02020603050405020304" pitchFamily="18" charset="0"/>
                <a:cs typeface="Times New Roman" panose="02020603050405020304" pitchFamily="18" charset="0"/>
              </a:rPr>
              <a:t>4.2Data </a:t>
            </a:r>
            <a:r>
              <a:rPr lang="en-US" sz="2800" b="1" dirty="0" smtClean="0">
                <a:latin typeface="Times New Roman" panose="02020603050405020304" pitchFamily="18" charset="0"/>
                <a:cs typeface="Times New Roman" panose="02020603050405020304" pitchFamily="18" charset="0"/>
              </a:rPr>
              <a:t>processing</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57250"/>
            <a:ext cx="10515600" cy="56769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data collected was mapped manually as integer values as shown in </a:t>
            </a:r>
            <a:r>
              <a:rPr lang="en-US" sz="2400" dirty="0" smtClean="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The mapped integer’s values were then saved in a text file and given as the input to the system.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figure 2: mapped into list</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50" y="2452687"/>
            <a:ext cx="4065406" cy="2528887"/>
          </a:xfrm>
          <a:prstGeom prst="rect">
            <a:avLst/>
          </a:prstGeom>
        </p:spPr>
      </p:pic>
    </p:spTree>
    <p:extLst>
      <p:ext uri="{BB962C8B-B14F-4D97-AF65-F5344CB8AC3E}">
        <p14:creationId xmlns:p14="http://schemas.microsoft.com/office/powerpoint/2010/main" val="245262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
            <a:ext cx="10515600" cy="971551"/>
          </a:xfrm>
        </p:spPr>
        <p:txBody>
          <a:bodyPr>
            <a:normAutofit/>
          </a:bodyPr>
          <a:lstStyle/>
          <a:p>
            <a:r>
              <a:rPr lang="en-US" sz="2800" b="1" dirty="0" smtClean="0">
                <a:latin typeface="Times New Roman" panose="02020603050405020304" pitchFamily="18" charset="0"/>
                <a:cs typeface="Times New Roman" panose="02020603050405020304" pitchFamily="18" charset="0"/>
              </a:rPr>
              <a:t>4.3.Apriori Algorithms: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957763"/>
          </a:xfrm>
        </p:spPr>
        <p:txBody>
          <a:bodyPr>
            <a:normAutofit/>
          </a:bodyPr>
          <a:lstStyle/>
          <a:p>
            <a:r>
              <a:rPr lang="en-US" sz="2400" dirty="0" smtClean="0">
                <a:latin typeface="Times New Roman" panose="02020603050405020304" pitchFamily="18" charset="0"/>
                <a:cs typeface="Times New Roman" panose="02020603050405020304" pitchFamily="18" charset="0"/>
              </a:rPr>
              <a:t>Apriori</a:t>
            </a:r>
            <a:r>
              <a:rPr lang="en-US" sz="2400" dirty="0">
                <a:latin typeface="Times New Roman" panose="02020603050405020304" pitchFamily="18" charset="0"/>
                <a:cs typeface="Times New Roman" panose="02020603050405020304" pitchFamily="18" charset="0"/>
              </a:rPr>
              <a:t> is an </a:t>
            </a:r>
            <a:r>
              <a:rPr lang="en-US" sz="2400" dirty="0" smtClean="0">
                <a:latin typeface="Times New Roman" panose="02020603050405020304" pitchFamily="18" charset="0"/>
                <a:cs typeface="Times New Roman" panose="02020603050405020304" pitchFamily="18" charset="0"/>
              </a:rPr>
              <a:t>algorithms</a:t>
            </a:r>
            <a:r>
              <a:rPr lang="en-US" sz="2400" dirty="0">
                <a:latin typeface="Times New Roman" panose="02020603050405020304" pitchFamily="18" charset="0"/>
                <a:cs typeface="Times New Roman" panose="02020603050405020304" pitchFamily="18" charset="0"/>
              </a:rPr>
              <a:t> for frequent item set mining and association rule learning over relational </a:t>
            </a:r>
            <a:r>
              <a:rPr lang="en-US" sz="2400" dirty="0" smtClean="0">
                <a:latin typeface="Times New Roman" panose="02020603050405020304" pitchFamily="18" charset="0"/>
                <a:cs typeface="Times New Roman" panose="02020603050405020304" pitchFamily="18" charset="0"/>
              </a:rPr>
              <a:t>databases. </a:t>
            </a:r>
            <a:r>
              <a:rPr lang="en-US" sz="2400" dirty="0">
                <a:latin typeface="Times New Roman" panose="02020603050405020304" pitchFamily="18" charset="0"/>
                <a:cs typeface="Times New Roman" panose="02020603050405020304" pitchFamily="18" charset="0"/>
              </a:rPr>
              <a:t>It proceeds by identifying the frequent individual items in the database and extending them to larger and larger item sets as long as those item sets appear sufficiently often in the database.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Apriori property insists that all non-empty subsets of a frequent item set must also be </a:t>
            </a:r>
            <a:r>
              <a:rPr lang="en-US" sz="2400" dirty="0" smtClean="0">
                <a:latin typeface="Times New Roman" panose="02020603050405020304" pitchFamily="18" charset="0"/>
                <a:cs typeface="Times New Roman" panose="02020603050405020304" pitchFamily="18" charset="0"/>
              </a:rPr>
              <a:t>frequent. It </a:t>
            </a:r>
            <a:r>
              <a:rPr lang="en-US" sz="2400" dirty="0">
                <a:latin typeface="Times New Roman" panose="02020603050405020304" pitchFamily="18" charset="0"/>
                <a:cs typeface="Times New Roman" panose="02020603050405020304" pitchFamily="18" charset="0"/>
              </a:rPr>
              <a:t>is one of the Data Mining Algorithm which is used to find the frequent items/item set from a given data </a:t>
            </a:r>
            <a:r>
              <a:rPr lang="en-US" sz="2400" dirty="0" smtClean="0">
                <a:latin typeface="Times New Roman" panose="02020603050405020304" pitchFamily="18" charset="0"/>
                <a:cs typeface="Times New Roman" panose="02020603050405020304" pitchFamily="18" charset="0"/>
              </a:rPr>
              <a:t>repository</a:t>
            </a:r>
          </a:p>
          <a:p>
            <a:r>
              <a:rPr lang="en-US" sz="2400" dirty="0">
                <a:latin typeface="Times New Roman" panose="02020603050405020304" pitchFamily="18" charset="0"/>
                <a:cs typeface="Times New Roman" panose="02020603050405020304" pitchFamily="18" charset="0"/>
              </a:rPr>
              <a:t>The algorithm involves 2 steps:</a:t>
            </a:r>
          </a:p>
          <a:p>
            <a:pPr marL="514350" indent="-514350">
              <a:buFont typeface="+mj-lt"/>
              <a:buAutoNum type="romanLcPeriod"/>
            </a:pPr>
            <a:r>
              <a:rPr lang="en-US" sz="2400" dirty="0" smtClean="0">
                <a:latin typeface="Times New Roman" panose="02020603050405020304" pitchFamily="18" charset="0"/>
                <a:cs typeface="Times New Roman" panose="02020603050405020304" pitchFamily="18" charset="0"/>
              </a:rPr>
              <a:t>pruning </a:t>
            </a:r>
          </a:p>
          <a:p>
            <a:pPr marL="514350" indent="-514350">
              <a:buFont typeface="+mj-lt"/>
              <a:buAutoNum type="romanLcPeriod"/>
            </a:pPr>
            <a:r>
              <a:rPr lang="en-US" sz="2400" dirty="0" smtClean="0">
                <a:latin typeface="Times New Roman" panose="02020603050405020304" pitchFamily="18" charset="0"/>
                <a:cs typeface="Times New Roman" panose="02020603050405020304" pitchFamily="18" charset="0"/>
              </a:rPr>
              <a:t>Joining/subset creation</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43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D3E6-E934-4FDD-A3C6-F3C8BFC04044}"/>
              </a:ext>
            </a:extLst>
          </p:cNvPr>
          <p:cNvSpPr>
            <a:spLocks noGrp="1"/>
          </p:cNvSpPr>
          <p:nvPr>
            <p:ph type="ctrTitle"/>
          </p:nvPr>
        </p:nvSpPr>
        <p:spPr>
          <a:xfrm>
            <a:off x="895927" y="110835"/>
            <a:ext cx="9772073" cy="1346489"/>
          </a:xfrm>
        </p:spPr>
        <p:txBody>
          <a:bodyPr>
            <a:normAutofit/>
          </a:bodyPr>
          <a:lstStyle/>
          <a:p>
            <a:pPr algn="l"/>
            <a:r>
              <a:rPr lang="en-US" sz="3200" b="1" dirty="0">
                <a:latin typeface="Times New Roman" panose="02020603050405020304" pitchFamily="18" charset="0"/>
                <a:cs typeface="Times New Roman" panose="02020603050405020304" pitchFamily="18" charset="0"/>
              </a:rPr>
              <a:t>5.Feasibility study:</a:t>
            </a:r>
          </a:p>
        </p:txBody>
      </p:sp>
      <p:sp>
        <p:nvSpPr>
          <p:cNvPr id="3" name="Subtitle 2">
            <a:extLst>
              <a:ext uri="{FF2B5EF4-FFF2-40B4-BE49-F238E27FC236}">
                <a16:creationId xmlns:a16="http://schemas.microsoft.com/office/drawing/2014/main" id="{88A46957-1F80-451C-9B9F-1CE08AABB356}"/>
              </a:ext>
            </a:extLst>
          </p:cNvPr>
          <p:cNvSpPr>
            <a:spLocks noGrp="1"/>
          </p:cNvSpPr>
          <p:nvPr>
            <p:ph type="subTitle" idx="1"/>
          </p:nvPr>
        </p:nvSpPr>
        <p:spPr>
          <a:xfrm>
            <a:off x="1274618" y="1752600"/>
            <a:ext cx="9892145" cy="4229100"/>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feasibility of the system has been studied from the various aspects like whether the system is feasible technically, operationally and economically. The present technology is found to be sufficient to meet the requirements of the system. This system is believed to work well when it is developed and installed. Hence, operational feasibility is achieved. Since the requirements for the project are easily available, ware headed with the intention to use the available resources to fulfill the system requirement. </a:t>
            </a:r>
          </a:p>
        </p:txBody>
      </p:sp>
      <p:sp>
        <p:nvSpPr>
          <p:cNvPr id="4" name="Title 1">
            <a:extLst>
              <a:ext uri="{FF2B5EF4-FFF2-40B4-BE49-F238E27FC236}">
                <a16:creationId xmlns:a16="http://schemas.microsoft.com/office/drawing/2014/main" id="{83C5736C-807D-42CF-B990-A628A3929B83}"/>
              </a:ext>
            </a:extLst>
          </p:cNvPr>
          <p:cNvSpPr txBox="1">
            <a:spLocks/>
          </p:cNvSpPr>
          <p:nvPr/>
        </p:nvSpPr>
        <p:spPr>
          <a:xfrm>
            <a:off x="1274618" y="3555999"/>
            <a:ext cx="9144000" cy="7112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9E5207F1-0A35-4483-ACA8-77D1C2C5D190}"/>
              </a:ext>
            </a:extLst>
          </p:cNvPr>
          <p:cNvSpPr txBox="1">
            <a:spLocks/>
          </p:cNvSpPr>
          <p:nvPr/>
        </p:nvSpPr>
        <p:spPr>
          <a:xfrm>
            <a:off x="1274617" y="4396509"/>
            <a:ext cx="9892145" cy="19950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351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1190625"/>
          </a:xfrm>
        </p:spPr>
        <p:txBody>
          <a:bodyPr>
            <a:normAutofit/>
          </a:bodyPr>
          <a:lstStyle/>
          <a:p>
            <a:r>
              <a:rPr lang="en-US" sz="3200" b="1" dirty="0">
                <a:latin typeface="Times New Roman" panose="02020603050405020304" pitchFamily="18" charset="0"/>
                <a:cs typeface="Times New Roman" panose="02020603050405020304" pitchFamily="18" charset="0"/>
              </a:rPr>
              <a:t>5.System analysis:</a:t>
            </a:r>
          </a:p>
        </p:txBody>
      </p:sp>
      <p:sp>
        <p:nvSpPr>
          <p:cNvPr id="3" name="Content Placeholder 2"/>
          <p:cNvSpPr>
            <a:spLocks noGrp="1"/>
          </p:cNvSpPr>
          <p:nvPr>
            <p:ph idx="1"/>
          </p:nvPr>
        </p:nvSpPr>
        <p:spPr>
          <a:xfrm>
            <a:off x="838200" y="1314450"/>
            <a:ext cx="10515600" cy="5353050"/>
          </a:xfrm>
        </p:spPr>
        <p:txBody>
          <a:bodyPr>
            <a:norm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Functional </a:t>
            </a:r>
            <a:r>
              <a:rPr lang="en-US" dirty="0" smtClean="0">
                <a:latin typeface="Times New Roman" panose="02020603050405020304" pitchFamily="18" charset="0"/>
                <a:cs typeface="Times New Roman" panose="02020603050405020304" pitchFamily="18" charset="0"/>
              </a:rPr>
              <a:t>requirement</a:t>
            </a:r>
            <a:r>
              <a:rPr lang="en-US" dirty="0">
                <a:latin typeface="Times New Roman" panose="02020603050405020304" pitchFamily="18" charset="0"/>
                <a:cs typeface="Times New Roman" panose="02020603050405020304" pitchFamily="18" charset="0"/>
              </a:rPr>
              <a:t>:</a:t>
            </a:r>
          </a:p>
          <a:p>
            <a:r>
              <a:rPr lang="en-US" dirty="0"/>
              <a:t>For this system the functional requirement analysis are:</a:t>
            </a:r>
          </a:p>
          <a:p>
            <a:pPr lvl="0">
              <a:buFont typeface="Wingdings" panose="05000000000000000000" pitchFamily="2" charset="2"/>
              <a:buChar char="ü"/>
            </a:pPr>
            <a:r>
              <a:rPr lang="en-US" dirty="0"/>
              <a:t>The system shall take input as a file of data containing the transaction data </a:t>
            </a:r>
          </a:p>
          <a:p>
            <a:pPr lvl="0">
              <a:buFont typeface="Wingdings" panose="05000000000000000000" pitchFamily="2" charset="2"/>
              <a:buChar char="ü"/>
            </a:pPr>
            <a:r>
              <a:rPr lang="en-US" dirty="0" smtClean="0"/>
              <a:t>The </a:t>
            </a:r>
            <a:r>
              <a:rPr lang="en-US" dirty="0"/>
              <a:t>system shall provide insight into customer behavior patterns </a:t>
            </a:r>
          </a:p>
          <a:p>
            <a:pPr>
              <a:buFont typeface="Wingdings" panose="05000000000000000000" pitchFamily="2" charset="2"/>
              <a:buChar char="q"/>
            </a:pPr>
            <a:r>
              <a:rPr lang="en-US" dirty="0" smtClean="0"/>
              <a:t>Non-functional </a:t>
            </a:r>
            <a:r>
              <a:rPr lang="en-US" dirty="0"/>
              <a:t>requirement analysis</a:t>
            </a:r>
            <a:r>
              <a:rPr lang="en-US" b="1" dirty="0" smtClean="0"/>
              <a:t>:</a:t>
            </a:r>
          </a:p>
          <a:p>
            <a:pPr marL="0" indent="0">
              <a:buNone/>
            </a:pPr>
            <a:r>
              <a:rPr lang="en-US" b="1" dirty="0"/>
              <a:t> </a:t>
            </a:r>
            <a:r>
              <a:rPr lang="en-US" b="1" dirty="0" smtClean="0"/>
              <a:t> </a:t>
            </a:r>
            <a:r>
              <a:rPr lang="en-US" dirty="0" smtClean="0"/>
              <a:t>for this system </a:t>
            </a:r>
            <a:endParaRPr lang="en-US" b="1" dirty="0"/>
          </a:p>
          <a:p>
            <a:pPr lvl="0"/>
            <a:r>
              <a:rPr lang="en-US" dirty="0"/>
              <a:t> User should get the data as fast as possible.</a:t>
            </a:r>
          </a:p>
          <a:p>
            <a:pPr lvl="0"/>
            <a:r>
              <a:rPr lang="en-US" dirty="0"/>
              <a:t>It is user friendly, system reliable</a:t>
            </a:r>
          </a:p>
          <a:p>
            <a:pPr lvl="0"/>
            <a:r>
              <a:rPr lang="en-US" dirty="0"/>
              <a:t>The system shall respond in a timely fashion to user’s requests. </a:t>
            </a:r>
          </a:p>
          <a:p>
            <a:pPr marL="0" indent="0">
              <a:buNone/>
            </a:pPr>
            <a:endParaRPr lang="en-US" dirty="0"/>
          </a:p>
          <a:p>
            <a:pPr lvl="0">
              <a:buFont typeface="Wingdings" panose="05000000000000000000" pitchFamily="2" charset="2"/>
              <a:buChar char="ü"/>
            </a:pPr>
            <a:endParaRPr lang="en-US" dirty="0"/>
          </a:p>
          <a:p>
            <a:pPr marL="0" indent="0">
              <a:buNone/>
            </a:pPr>
            <a:endParaRPr lang="en-US" dirty="0"/>
          </a:p>
          <a:p>
            <a:pPr marL="342900" indent="-34290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433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2012-407E-4A84-AFE7-B0B40023D35D}"/>
              </a:ext>
            </a:extLst>
          </p:cNvPr>
          <p:cNvSpPr>
            <a:spLocks noGrp="1"/>
          </p:cNvSpPr>
          <p:nvPr>
            <p:ph type="title"/>
          </p:nvPr>
        </p:nvSpPr>
        <p:spPr>
          <a:xfrm>
            <a:off x="838200" y="365126"/>
            <a:ext cx="10515600" cy="927966"/>
          </a:xfrm>
        </p:spPr>
        <p:txBody>
          <a:bodyPr>
            <a:normAutofit/>
          </a:bodyPr>
          <a:lstStyle/>
          <a:p>
            <a:r>
              <a:rPr lang="en-US" sz="3200" b="1" dirty="0">
                <a:latin typeface="Times New Roman" panose="02020603050405020304" pitchFamily="18" charset="0"/>
                <a:cs typeface="Times New Roman" panose="02020603050405020304" pitchFamily="18" charset="0"/>
              </a:rPr>
              <a:t>6. Requirement analysis:</a:t>
            </a:r>
          </a:p>
        </p:txBody>
      </p:sp>
      <p:sp>
        <p:nvSpPr>
          <p:cNvPr id="3" name="Content Placeholder 2">
            <a:extLst>
              <a:ext uri="{FF2B5EF4-FFF2-40B4-BE49-F238E27FC236}">
                <a16:creationId xmlns:a16="http://schemas.microsoft.com/office/drawing/2014/main" id="{D385A32C-12AF-448C-867F-6B85C42C1463}"/>
              </a:ext>
            </a:extLst>
          </p:cNvPr>
          <p:cNvSpPr>
            <a:spLocks noGrp="1"/>
          </p:cNvSpPr>
          <p:nvPr>
            <p:ph idx="1"/>
          </p:nvPr>
        </p:nvSpPr>
        <p:spPr>
          <a:xfrm>
            <a:off x="838200" y="1293092"/>
            <a:ext cx="10515600" cy="4883871"/>
          </a:xfrm>
        </p:spPr>
        <p:txBody>
          <a:bodyPr>
            <a:normAutofit/>
          </a:bodyPr>
          <a:lstStyle/>
          <a:p>
            <a:pPr>
              <a:buFont typeface="Wingdings" panose="05000000000000000000" pitchFamily="2" charset="2"/>
              <a:buChar char="q"/>
            </a:pPr>
            <a:r>
              <a:rPr lang="en-US" dirty="0"/>
              <a:t>For requirement analysis we d</a:t>
            </a:r>
            <a:r>
              <a:rPr lang="en-US" dirty="0" smtClean="0"/>
              <a:t>o </a:t>
            </a:r>
            <a:r>
              <a:rPr lang="en-US" dirty="0"/>
              <a:t>object oriented as well as structured system analysis and design(</a:t>
            </a:r>
            <a:r>
              <a:rPr lang="en-US" dirty="0" err="1"/>
              <a:t>ooad</a:t>
            </a:r>
            <a:r>
              <a:rPr lang="en-US" dirty="0"/>
              <a:t> and </a:t>
            </a:r>
            <a:r>
              <a:rPr lang="en-US" dirty="0" err="1"/>
              <a:t>ssad</a:t>
            </a:r>
            <a:r>
              <a:rPr lang="en-US" dirty="0" smtClean="0"/>
              <a:t>):</a:t>
            </a: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lgn="ctr">
              <a:buNone/>
            </a:pPr>
            <a:r>
              <a:rPr lang="en-US" sz="2000" dirty="0">
                <a:latin typeface="Times New Roman" panose="02020603050405020304" pitchFamily="18" charset="0"/>
                <a:cs typeface="Times New Roman" panose="02020603050405020304" pitchFamily="18" charset="0"/>
              </a:rPr>
              <a:t>Fig. 1.0 </a:t>
            </a:r>
            <a:r>
              <a:rPr lang="en-US" sz="2000" dirty="0" smtClean="0">
                <a:latin typeface="Times New Roman" panose="02020603050405020304" pitchFamily="18" charset="0"/>
                <a:cs typeface="Times New Roman" panose="02020603050405020304" pitchFamily="18" charset="0"/>
              </a:rPr>
              <a:t>ER diagram of market basket analysis</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2221058"/>
            <a:ext cx="6629400" cy="3377249"/>
          </a:xfrm>
          <a:prstGeom prst="rect">
            <a:avLst/>
          </a:prstGeom>
        </p:spPr>
      </p:pic>
    </p:spTree>
    <p:extLst>
      <p:ext uri="{BB962C8B-B14F-4D97-AF65-F5344CB8AC3E}">
        <p14:creationId xmlns:p14="http://schemas.microsoft.com/office/powerpoint/2010/main" val="430454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2F53-98CE-477B-95D5-BC6BEDD8C88B}"/>
              </a:ext>
            </a:extLst>
          </p:cNvPr>
          <p:cNvSpPr>
            <a:spLocks noGrp="1"/>
          </p:cNvSpPr>
          <p:nvPr>
            <p:ph type="title"/>
          </p:nvPr>
        </p:nvSpPr>
        <p:spPr>
          <a:xfrm>
            <a:off x="838200" y="365125"/>
            <a:ext cx="10515600" cy="6559549"/>
          </a:xfrm>
        </p:spPr>
        <p:txBody>
          <a:bodyPr>
            <a:normAutofit/>
          </a:bodyPr>
          <a:lstStyle/>
          <a:p>
            <a:r>
              <a:rPr lang="en-US" sz="3200" b="1" dirty="0" smtClean="0">
                <a:latin typeface="Times New Roman" panose="02020603050405020304" pitchFamily="18" charset="0"/>
                <a:cs typeface="Times New Roman" panose="02020603050405020304" pitchFamily="18" charset="0"/>
              </a:rPr>
              <a:t>a. Class diagram</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fig.2 class diagra</a:t>
            </a:r>
            <a:r>
              <a:rPr lang="en-US" sz="2400" dirty="0">
                <a:latin typeface="Times New Roman" panose="02020603050405020304" pitchFamily="18" charset="0"/>
                <a:cs typeface="Times New Roman" panose="02020603050405020304" pitchFamily="18" charset="0"/>
              </a:rPr>
              <a:t>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825625"/>
            <a:ext cx="5133975" cy="3989387"/>
          </a:xfrm>
          <a:prstGeom prst="rect">
            <a:avLst/>
          </a:prstGeom>
        </p:spPr>
      </p:pic>
    </p:spTree>
    <p:extLst>
      <p:ext uri="{BB962C8B-B14F-4D97-AF65-F5344CB8AC3E}">
        <p14:creationId xmlns:p14="http://schemas.microsoft.com/office/powerpoint/2010/main" val="1781342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550"/>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b. Interface design:</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2076450"/>
            <a:ext cx="7324725" cy="3705225"/>
          </a:xfrm>
        </p:spPr>
      </p:pic>
    </p:spTree>
    <p:extLst>
      <p:ext uri="{BB962C8B-B14F-4D97-AF65-F5344CB8AC3E}">
        <p14:creationId xmlns:p14="http://schemas.microsoft.com/office/powerpoint/2010/main" val="211748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725"/>
          </a:xfrm>
        </p:spPr>
        <p:txBody>
          <a:bodyPr/>
          <a:lstStyle/>
          <a:p>
            <a:pPr algn="ctr"/>
            <a:r>
              <a:rPr lang="en-US" dirty="0" smtClean="0"/>
              <a:t>Team member:</a:t>
            </a:r>
            <a:br>
              <a:rPr lang="en-US" dirty="0" smtClean="0"/>
            </a:br>
            <a:r>
              <a:rPr lang="en-US" dirty="0" smtClean="0"/>
              <a:t>Anil Akheli</a:t>
            </a:r>
            <a:endParaRPr lang="en-US" dirty="0"/>
          </a:p>
        </p:txBody>
      </p:sp>
    </p:spTree>
    <p:extLst>
      <p:ext uri="{BB962C8B-B14F-4D97-AF65-F5344CB8AC3E}">
        <p14:creationId xmlns:p14="http://schemas.microsoft.com/office/powerpoint/2010/main" val="2616620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90C1-5970-4918-B7EB-5A197D1CD7F3}"/>
              </a:ext>
            </a:extLst>
          </p:cNvPr>
          <p:cNvSpPr>
            <a:spLocks noGrp="1"/>
          </p:cNvSpPr>
          <p:nvPr>
            <p:ph type="title"/>
          </p:nvPr>
        </p:nvSpPr>
        <p:spPr>
          <a:xfrm>
            <a:off x="838200" y="365126"/>
            <a:ext cx="10515600" cy="891020"/>
          </a:xfrm>
        </p:spPr>
        <p:txBody>
          <a:bodyPr>
            <a:normAutofit/>
          </a:bodyPr>
          <a:lstStyle/>
          <a:p>
            <a:r>
              <a:rPr lang="en-US" sz="3200" b="1" dirty="0">
                <a:latin typeface="Times New Roman" panose="02020603050405020304" pitchFamily="18" charset="0"/>
                <a:cs typeface="Times New Roman" panose="02020603050405020304" pitchFamily="18" charset="0"/>
              </a:rPr>
              <a:t>9</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a:t>
            </a:r>
            <a:r>
              <a:rPr lang="en-US" sz="3200" b="1" dirty="0" smtClean="0">
                <a:latin typeface="Times New Roman" panose="02020603050405020304" pitchFamily="18" charset="0"/>
                <a:cs typeface="Times New Roman" panose="02020603050405020304" pitchFamily="18" charset="0"/>
              </a:rPr>
              <a:t>imitation</a:t>
            </a:r>
            <a:r>
              <a:rPr lang="en-US"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4C1167F-4829-4A63-A3EE-27FB83F998BE}"/>
              </a:ext>
            </a:extLst>
          </p:cNvPr>
          <p:cNvSpPr>
            <a:spLocks noGrp="1"/>
          </p:cNvSpPr>
          <p:nvPr>
            <p:ph idx="1"/>
          </p:nvPr>
        </p:nvSpPr>
        <p:spPr>
          <a:xfrm>
            <a:off x="838200" y="1339272"/>
            <a:ext cx="10515600" cy="4099503"/>
          </a:xfrm>
        </p:spPr>
        <p:txBody>
          <a:bodyPr>
            <a:normAutofit/>
          </a:bodyPr>
          <a:lstStyle/>
          <a:p>
            <a:r>
              <a:rPr lang="en-US" sz="2400" dirty="0">
                <a:latin typeface="Times New Roman" panose="02020603050405020304" pitchFamily="18" charset="0"/>
                <a:cs typeface="Times New Roman" panose="02020603050405020304" pitchFamily="18" charset="0"/>
              </a:rPr>
              <a:t>This system does not recommend product to customer to buys the goods and services,</a:t>
            </a:r>
          </a:p>
          <a:p>
            <a:r>
              <a:rPr lang="en-US" sz="2400" dirty="0">
                <a:latin typeface="Times New Roman" panose="02020603050405020304" pitchFamily="18" charset="0"/>
                <a:cs typeface="Times New Roman" panose="02020603050405020304" pitchFamily="18" charset="0"/>
              </a:rPr>
              <a:t>This system is only for the supermarket company not for the customers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application will be desktop and will not be available online. </a:t>
            </a:r>
          </a:p>
          <a:p>
            <a:endParaRPr lang="en-US" dirty="0" smtClean="0"/>
          </a:p>
          <a:p>
            <a:endParaRPr lang="en-US" dirty="0"/>
          </a:p>
          <a:p>
            <a:endParaRPr lang="en-US" dirty="0" smtClean="0"/>
          </a:p>
          <a:p>
            <a:endParaRPr lang="en-US" dirty="0"/>
          </a:p>
        </p:txBody>
      </p:sp>
      <p:sp>
        <p:nvSpPr>
          <p:cNvPr id="4" name="Title 1">
            <a:extLst>
              <a:ext uri="{FF2B5EF4-FFF2-40B4-BE49-F238E27FC236}">
                <a16:creationId xmlns:a16="http://schemas.microsoft.com/office/drawing/2014/main" id="{30C47276-AAEA-4AF9-9AFE-FE6B972955A3}"/>
              </a:ext>
            </a:extLst>
          </p:cNvPr>
          <p:cNvSpPr txBox="1">
            <a:spLocks/>
          </p:cNvSpPr>
          <p:nvPr/>
        </p:nvSpPr>
        <p:spPr>
          <a:xfrm>
            <a:off x="434109" y="3244418"/>
            <a:ext cx="10347036" cy="891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31B85F20-B231-4C42-96E7-9B406BBC1691}"/>
              </a:ext>
            </a:extLst>
          </p:cNvPr>
          <p:cNvSpPr txBox="1">
            <a:spLocks/>
          </p:cNvSpPr>
          <p:nvPr/>
        </p:nvSpPr>
        <p:spPr>
          <a:xfrm>
            <a:off x="598054" y="4211783"/>
            <a:ext cx="10515600"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25088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10.Conclusion</a:t>
            </a:r>
            <a:r>
              <a:rPr lang="en-US"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Using this system we can analyze the market selling process in malls, supermarkets and other retailers .</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is used in </a:t>
            </a:r>
            <a:r>
              <a:rPr lang="en-US" sz="2400" dirty="0" err="1">
                <a:latin typeface="Times New Roman" panose="02020603050405020304" pitchFamily="18" charset="0"/>
                <a:cs typeface="Times New Roman" panose="02020603050405020304" pitchFamily="18" charset="0"/>
              </a:rPr>
              <a:t>nepali</a:t>
            </a:r>
            <a:r>
              <a:rPr lang="en-US" sz="2400" dirty="0">
                <a:latin typeface="Times New Roman" panose="02020603050405020304" pitchFamily="18" charset="0"/>
                <a:cs typeface="Times New Roman" panose="02020603050405020304" pitchFamily="18" charset="0"/>
              </a:rPr>
              <a:t> malls supermarkets and local </a:t>
            </a:r>
            <a:r>
              <a:rPr lang="en-US" sz="2400" dirty="0" smtClean="0">
                <a:latin typeface="Times New Roman" panose="02020603050405020304" pitchFamily="18" charset="0"/>
                <a:cs typeface="Times New Roman" panose="02020603050405020304" pitchFamily="18" charset="0"/>
              </a:rPr>
              <a:t>retailers </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8461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9275"/>
            <a:ext cx="10515600" cy="3038475"/>
          </a:xfrm>
        </p:spPr>
        <p:txBody>
          <a:bodyPr>
            <a:normAutofit/>
          </a:bodyPr>
          <a:lstStyle/>
          <a:p>
            <a:pPr algn="ctr"/>
            <a:r>
              <a:rPr lang="en-US" sz="7200" b="1" dirty="0" smtClean="0"/>
              <a:t>Thank you!!</a:t>
            </a:r>
            <a:endParaRPr lang="en-US" sz="7200" b="1" dirty="0"/>
          </a:p>
        </p:txBody>
      </p:sp>
    </p:spTree>
    <p:extLst>
      <p:ext uri="{BB962C8B-B14F-4D97-AF65-F5344CB8AC3E}">
        <p14:creationId xmlns:p14="http://schemas.microsoft.com/office/powerpoint/2010/main" val="89688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F0B9-DDE5-4360-91CF-00A2AB253626}"/>
              </a:ext>
            </a:extLst>
          </p:cNvPr>
          <p:cNvSpPr>
            <a:spLocks noGrp="1"/>
          </p:cNvSpPr>
          <p:nvPr>
            <p:ph type="title"/>
          </p:nvPr>
        </p:nvSpPr>
        <p:spPr>
          <a:xfrm>
            <a:off x="838200" y="337417"/>
            <a:ext cx="10515600" cy="1205056"/>
          </a:xfrm>
        </p:spPr>
        <p:txBody>
          <a:bodyPr>
            <a:normAutofit/>
          </a:bodyPr>
          <a:lstStyle/>
          <a:p>
            <a:r>
              <a:rPr lang="en-US" sz="3200" b="1" dirty="0">
                <a:latin typeface="Times New Roman" panose="02020603050405020304" pitchFamily="18" charset="0"/>
                <a:cs typeface="Times New Roman" panose="02020603050405020304" pitchFamily="18" charset="0"/>
              </a:rPr>
              <a:t>1. </a:t>
            </a:r>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9F61F4-D33F-4507-8994-85F6721D2168}"/>
              </a:ext>
            </a:extLst>
          </p:cNvPr>
          <p:cNvSpPr>
            <a:spLocks noGrp="1"/>
          </p:cNvSpPr>
          <p:nvPr>
            <p:ph idx="1"/>
          </p:nvPr>
        </p:nvSpPr>
        <p:spPr>
          <a:xfrm>
            <a:off x="674256" y="1542473"/>
            <a:ext cx="10679544" cy="4634489"/>
          </a:xfrm>
        </p:spPr>
        <p:txBody>
          <a:bodyPr>
            <a:normAutofit/>
          </a:bodyPr>
          <a:lstStyle/>
          <a:p>
            <a:pPr marL="0" indent="0">
              <a:buNone/>
            </a:pPr>
            <a:endParaRPr lang="en-US" dirty="0"/>
          </a:p>
          <a:p>
            <a:r>
              <a:rPr lang="en-US" sz="2400" dirty="0">
                <a:latin typeface="Times New Roman" panose="02020603050405020304" pitchFamily="18" charset="0"/>
                <a:cs typeface="Times New Roman" panose="02020603050405020304" pitchFamily="18" charset="0"/>
              </a:rPr>
              <a:t> Market </a:t>
            </a:r>
            <a:r>
              <a:rPr lang="en-US" sz="2400" dirty="0" smtClean="0">
                <a:latin typeface="Times New Roman" panose="02020603050405020304" pitchFamily="18" charset="0"/>
                <a:cs typeface="Times New Roman" panose="02020603050405020304" pitchFamily="18" charset="0"/>
              </a:rPr>
              <a:t>Basket analysis system(MBAS</a:t>
            </a:r>
            <a:r>
              <a:rPr lang="en-US" sz="2400" dirty="0">
                <a:latin typeface="Times New Roman" panose="02020603050405020304" pitchFamily="18" charset="0"/>
                <a:cs typeface="Times New Roman" panose="02020603050405020304" pitchFamily="18" charset="0"/>
              </a:rPr>
              <a:t>) is one of the key techniques used by large relations to show interrelation between items. </a:t>
            </a:r>
          </a:p>
          <a:p>
            <a:r>
              <a:rPr lang="en-US" sz="2400" dirty="0" smtClean="0">
                <a:latin typeface="Times New Roman" panose="02020603050405020304" pitchFamily="18" charset="0"/>
                <a:cs typeface="Times New Roman" panose="02020603050405020304" pitchFamily="18" charset="0"/>
              </a:rPr>
              <a:t>Market </a:t>
            </a:r>
            <a:r>
              <a:rPr lang="en-US" sz="2400" dirty="0">
                <a:latin typeface="Times New Roman" panose="02020603050405020304" pitchFamily="18" charset="0"/>
                <a:cs typeface="Times New Roman" panose="02020603050405020304" pitchFamily="18" charset="0"/>
              </a:rPr>
              <a:t>basket analysis is a data mining technique used by retailers to increase sales by better understanding customer purchasing patterns</a:t>
            </a:r>
          </a:p>
          <a:p>
            <a:r>
              <a:rPr lang="en-US" sz="2400" dirty="0">
                <a:latin typeface="Times New Roman" panose="02020603050405020304" pitchFamily="18" charset="0"/>
                <a:cs typeface="Times New Roman" panose="02020603050405020304" pitchFamily="18" charset="0"/>
              </a:rPr>
              <a:t>It involves analyzing large data </a:t>
            </a:r>
            <a:r>
              <a:rPr lang="en-US" sz="2400" dirty="0" smtClean="0">
                <a:latin typeface="Times New Roman" panose="02020603050405020304" pitchFamily="18" charset="0"/>
                <a:cs typeface="Times New Roman" panose="02020603050405020304" pitchFamily="18" charset="0"/>
              </a:rPr>
              <a:t>sets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purchase history, to reveal product groupings, as well as products that are likely to be purchased together.</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7083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9986-1C20-4764-A6BE-5AA3FF1EE07D}"/>
              </a:ext>
            </a:extLst>
          </p:cNvPr>
          <p:cNvSpPr>
            <a:spLocks noGrp="1"/>
          </p:cNvSpPr>
          <p:nvPr>
            <p:ph type="ctrTitle"/>
          </p:nvPr>
        </p:nvSpPr>
        <p:spPr>
          <a:xfrm>
            <a:off x="1524000" y="360219"/>
            <a:ext cx="9144000" cy="729672"/>
          </a:xfrm>
        </p:spPr>
        <p:txBody>
          <a:bodyPr>
            <a:normAutofit/>
          </a:bodyPr>
          <a:lstStyle/>
          <a:p>
            <a:pPr algn="l"/>
            <a:r>
              <a:rPr lang="en-US" sz="3200" b="1" dirty="0">
                <a:latin typeface="Times New Roman" panose="02020603050405020304" pitchFamily="18" charset="0"/>
                <a:cs typeface="Times New Roman" panose="02020603050405020304" pitchFamily="18" charset="0"/>
              </a:rPr>
              <a:t>2.Problem statement</a:t>
            </a:r>
          </a:p>
        </p:txBody>
      </p:sp>
      <p:sp>
        <p:nvSpPr>
          <p:cNvPr id="3" name="Subtitle 2">
            <a:extLst>
              <a:ext uri="{FF2B5EF4-FFF2-40B4-BE49-F238E27FC236}">
                <a16:creationId xmlns:a16="http://schemas.microsoft.com/office/drawing/2014/main" id="{FFD23D71-7FBF-46D4-BC09-A29890C99B3D}"/>
              </a:ext>
            </a:extLst>
          </p:cNvPr>
          <p:cNvSpPr>
            <a:spLocks noGrp="1"/>
          </p:cNvSpPr>
          <p:nvPr>
            <p:ph type="subTitle" idx="1"/>
          </p:nvPr>
        </p:nvSpPr>
        <p:spPr>
          <a:xfrm>
            <a:off x="1524000" y="1228435"/>
            <a:ext cx="9144000" cy="5269345"/>
          </a:xfrm>
        </p:spPr>
        <p:txBody>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Malls and Supermarkets in cities to make customers easy to buy product.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They don’t know which product is related to each other and how to make more product to sell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if supermarket want to give offer in </a:t>
            </a:r>
            <a:r>
              <a:rPr lang="en-US" dirty="0" smtClean="0">
                <a:latin typeface="Times New Roman" panose="02020603050405020304" pitchFamily="18" charset="0"/>
                <a:cs typeface="Times New Roman" panose="02020603050405020304" pitchFamily="18" charset="0"/>
              </a:rPr>
              <a:t>one product</a:t>
            </a:r>
            <a:r>
              <a:rPr lang="en-US" dirty="0" smtClean="0">
                <a:latin typeface="Times New Roman" panose="02020603050405020304" pitchFamily="18" charset="0"/>
                <a:cs typeface="Times New Roman" panose="02020603050405020304" pitchFamily="18" charset="0"/>
              </a:rPr>
              <a:t> how it would be manage,</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related items searching in one Floor/Mall cannot found in that Floor/Mall. so that customer have to search in different Floor/Mall and that makes customer inconvenience and unmanaged .</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algn="l"/>
            <a:endParaRPr lang="en-US" dirty="0"/>
          </a:p>
        </p:txBody>
      </p:sp>
    </p:spTree>
    <p:extLst>
      <p:ext uri="{BB962C8B-B14F-4D97-AF65-F5344CB8AC3E}">
        <p14:creationId xmlns:p14="http://schemas.microsoft.com/office/powerpoint/2010/main" val="74948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82D4-D1BF-416C-99FA-644E28EBD353}"/>
              </a:ext>
            </a:extLst>
          </p:cNvPr>
          <p:cNvSpPr>
            <a:spLocks noGrp="1"/>
          </p:cNvSpPr>
          <p:nvPr>
            <p:ph type="ctrTitle"/>
          </p:nvPr>
        </p:nvSpPr>
        <p:spPr>
          <a:xfrm>
            <a:off x="1524000" y="212435"/>
            <a:ext cx="9144000" cy="1323109"/>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3</a:t>
            </a:r>
            <a:r>
              <a:rPr lang="en-US" sz="3200" b="1" dirty="0" smtClean="0">
                <a:latin typeface="Times New Roman" panose="02020603050405020304" pitchFamily="18" charset="0"/>
                <a:cs typeface="Times New Roman" panose="02020603050405020304" pitchFamily="18" charset="0"/>
              </a:rPr>
              <a:t>. Project objective:</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54983E-CD16-4CA5-BC9D-C136BF2C9729}"/>
              </a:ext>
            </a:extLst>
          </p:cNvPr>
          <p:cNvSpPr>
            <a:spLocks noGrp="1"/>
          </p:cNvSpPr>
          <p:nvPr>
            <p:ph type="subTitle" idx="1"/>
          </p:nvPr>
        </p:nvSpPr>
        <p:spPr>
          <a:xfrm>
            <a:off x="1523999" y="2011680"/>
            <a:ext cx="9929091" cy="4084320"/>
          </a:xfrm>
        </p:spPr>
        <p:txBody>
          <a:bodyPr>
            <a:normAutofit/>
          </a:bodyPr>
          <a:lstStyle/>
          <a:p>
            <a:pPr algn="l"/>
            <a:r>
              <a:rPr lang="en-US" dirty="0">
                <a:latin typeface="Times New Roman" panose="02020603050405020304" pitchFamily="18" charset="0"/>
                <a:cs typeface="Times New Roman" panose="02020603050405020304" pitchFamily="18" charset="0"/>
              </a:rPr>
              <a:t>The objective of market analysis system are as follows:</a:t>
            </a:r>
          </a:p>
          <a:p>
            <a:pPr marL="342900" lvl="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analyzing large data sets,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purchase history, to reveal product groupings, as well as products that are likely to be purchased </a:t>
            </a:r>
            <a:r>
              <a:rPr lang="en-US" dirty="0" smtClean="0">
                <a:latin typeface="Times New Roman" panose="02020603050405020304" pitchFamily="18" charset="0"/>
                <a:cs typeface="Times New Roman" panose="02020603050405020304" pitchFamily="18" charset="0"/>
              </a:rPr>
              <a:t>together.</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give relation between the products and </a:t>
            </a:r>
            <a:r>
              <a:rPr lang="en-US" dirty="0" smtClean="0">
                <a:latin typeface="Times New Roman" panose="02020603050405020304" pitchFamily="18" charset="0"/>
                <a:cs typeface="Times New Roman" panose="02020603050405020304" pitchFamily="18" charset="0"/>
              </a:rPr>
              <a:t>items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lvl="0" indent="-342900" algn="l">
              <a:buFont typeface="Wingdings" panose="05000000000000000000" pitchFamily="2" charset="2"/>
              <a:buChar char="q"/>
            </a:pPr>
            <a:endParaRPr lang="en-US" dirty="0"/>
          </a:p>
          <a:p>
            <a:pPr algn="l"/>
            <a:endParaRPr lang="en-US" dirty="0"/>
          </a:p>
        </p:txBody>
      </p:sp>
      <p:sp>
        <p:nvSpPr>
          <p:cNvPr id="4" name="Title 1">
            <a:extLst>
              <a:ext uri="{FF2B5EF4-FFF2-40B4-BE49-F238E27FC236}">
                <a16:creationId xmlns:a16="http://schemas.microsoft.com/office/drawing/2014/main" id="{09E4A3EA-22D0-403D-BDA9-7BC7200212AC}"/>
              </a:ext>
            </a:extLst>
          </p:cNvPr>
          <p:cNvSpPr txBox="1">
            <a:spLocks/>
          </p:cNvSpPr>
          <p:nvPr/>
        </p:nvSpPr>
        <p:spPr>
          <a:xfrm>
            <a:off x="1320800" y="3232728"/>
            <a:ext cx="9144000" cy="7019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1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EF54961-7C8C-4A16-B0F5-859468D279C8}"/>
              </a:ext>
            </a:extLst>
          </p:cNvPr>
          <p:cNvSpPr txBox="1">
            <a:spLocks/>
          </p:cNvSpPr>
          <p:nvPr/>
        </p:nvSpPr>
        <p:spPr>
          <a:xfrm>
            <a:off x="1523998" y="4137890"/>
            <a:ext cx="9929091" cy="21151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endParaRPr lang="en-US" dirty="0"/>
          </a:p>
          <a:p>
            <a:pPr algn="l"/>
            <a:endParaRPr lang="en-US" dirty="0"/>
          </a:p>
        </p:txBody>
      </p:sp>
      <p:sp>
        <p:nvSpPr>
          <p:cNvPr id="6" name="Subtitle 2">
            <a:extLst>
              <a:ext uri="{FF2B5EF4-FFF2-40B4-BE49-F238E27FC236}">
                <a16:creationId xmlns:a16="http://schemas.microsoft.com/office/drawing/2014/main" id="{B2D80008-912D-4416-8372-B01C74E4CF17}"/>
              </a:ext>
            </a:extLst>
          </p:cNvPr>
          <p:cNvSpPr txBox="1">
            <a:spLocks/>
          </p:cNvSpPr>
          <p:nvPr/>
        </p:nvSpPr>
        <p:spPr>
          <a:xfrm>
            <a:off x="1057273" y="3853874"/>
            <a:ext cx="9929091" cy="250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a:p>
            <a:pPr algn="l"/>
            <a:endParaRPr lang="en-US" dirty="0"/>
          </a:p>
        </p:txBody>
      </p:sp>
    </p:spTree>
    <p:extLst>
      <p:ext uri="{BB962C8B-B14F-4D97-AF65-F5344CB8AC3E}">
        <p14:creationId xmlns:p14="http://schemas.microsoft.com/office/powerpoint/2010/main" val="135485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Literature review:</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 Mining provides a lot of opportunities in the market sector. Decision making and understanding the behavior of the customer has become vital and challenging problem for the organization in order to sustain in this competitive environment.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mining is to reveal hidden knowledge from data and various algorithms have been proposed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Association rule mining  is used for market basket analysis.</a:t>
            </a:r>
          </a:p>
          <a:p>
            <a:r>
              <a:rPr lang="en-US" sz="2400" dirty="0" smtClean="0">
                <a:latin typeface="Times New Roman" panose="02020603050405020304" pitchFamily="18" charset="0"/>
                <a:cs typeface="Times New Roman" panose="02020603050405020304" pitchFamily="18" charset="0"/>
              </a:rPr>
              <a:t>Apriori algorithm is used, level-wise search, </a:t>
            </a:r>
            <a:r>
              <a:rPr lang="en-US" sz="2400" dirty="0">
                <a:latin typeface="Times New Roman" panose="02020603050405020304" pitchFamily="18" charset="0"/>
                <a:cs typeface="Times New Roman" panose="02020603050405020304" pitchFamily="18" charset="0"/>
              </a:rPr>
              <a:t>uses previous knowledge of frequent item-set </a:t>
            </a:r>
            <a:r>
              <a:rPr lang="en-US" sz="2400" dirty="0" smtClean="0">
                <a:latin typeface="Times New Roman" panose="02020603050405020304" pitchFamily="18" charset="0"/>
                <a:cs typeface="Times New Roman" panose="02020603050405020304" pitchFamily="18" charset="0"/>
              </a:rPr>
              <a:t>properties, breadth first search algorithm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6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b="1" dirty="0" smtClean="0">
                <a:latin typeface="Times New Roman" panose="02020603050405020304" pitchFamily="18" charset="0"/>
                <a:cs typeface="Times New Roman" panose="02020603050405020304" pitchFamily="18" charset="0"/>
              </a:rPr>
              <a:t>Association Rule Mining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ssociation </a:t>
            </a:r>
            <a:r>
              <a:rPr lang="en-US" sz="2400" dirty="0" smtClean="0">
                <a:latin typeface="Times New Roman" panose="02020603050405020304" pitchFamily="18" charset="0"/>
                <a:cs typeface="Times New Roman" panose="02020603050405020304" pitchFamily="18" charset="0"/>
              </a:rPr>
              <a:t>rules mining is used for Market basket analysis.</a:t>
            </a:r>
          </a:p>
          <a:p>
            <a:r>
              <a:rPr lang="en-US" sz="2400" dirty="0" smtClean="0">
                <a:latin typeface="Times New Roman" panose="02020603050405020304" pitchFamily="18" charset="0"/>
                <a:cs typeface="Times New Roman" panose="02020603050405020304" pitchFamily="18" charset="0"/>
              </a:rPr>
              <a:t>Association </a:t>
            </a:r>
            <a:r>
              <a:rPr lang="en-US" sz="2400" dirty="0">
                <a:latin typeface="Times New Roman" panose="02020603050405020304" pitchFamily="18" charset="0"/>
                <a:cs typeface="Times New Roman" panose="02020603050405020304" pitchFamily="18" charset="0"/>
              </a:rPr>
              <a:t>rule learning is a rule-based </a:t>
            </a:r>
            <a:r>
              <a:rPr lang="en-US" sz="2400" dirty="0" smtClean="0">
                <a:latin typeface="Times New Roman" panose="02020603050405020304" pitchFamily="18" charset="0"/>
                <a:cs typeface="Times New Roman" panose="02020603050405020304" pitchFamily="18" charset="0"/>
              </a:rPr>
              <a:t>machine learning</a:t>
            </a:r>
            <a:r>
              <a:rPr lang="en-US" sz="2400" dirty="0">
                <a:latin typeface="Times New Roman" panose="02020603050405020304" pitchFamily="18" charset="0"/>
                <a:cs typeface="Times New Roman" panose="02020603050405020304" pitchFamily="18" charset="0"/>
              </a:rPr>
              <a:t> method for discovering interesting relations between variables in large </a:t>
            </a:r>
            <a:r>
              <a:rPr lang="en-US" sz="2400" dirty="0" smtClean="0">
                <a:latin typeface="Times New Roman" panose="02020603050405020304" pitchFamily="18" charset="0"/>
                <a:cs typeface="Times New Roman" panose="02020603050405020304" pitchFamily="18" charset="0"/>
              </a:rPr>
              <a:t>databases.</a:t>
            </a:r>
          </a:p>
          <a:p>
            <a:r>
              <a:rPr lang="en-US" sz="2400" dirty="0" smtClean="0">
                <a:latin typeface="Times New Roman" panose="02020603050405020304" pitchFamily="18" charset="0"/>
                <a:cs typeface="Times New Roman" panose="02020603050405020304" pitchFamily="18" charset="0"/>
              </a:rPr>
              <a:t>An association rule has 2 parts:</a:t>
            </a:r>
          </a:p>
          <a:p>
            <a:pPr marL="457200" indent="-457200">
              <a:buFont typeface="+mj-lt"/>
              <a:buAutoNum type="alphaLcParenR"/>
            </a:pPr>
            <a:r>
              <a:rPr lang="en-US" sz="2400" dirty="0" smtClean="0">
                <a:latin typeface="Times New Roman" panose="02020603050405020304" pitchFamily="18" charset="0"/>
                <a:cs typeface="Times New Roman" panose="02020603050405020304" pitchFamily="18" charset="0"/>
              </a:rPr>
              <a:t>An antecedent(if), and</a:t>
            </a:r>
          </a:p>
          <a:p>
            <a:pPr marL="457200" indent="-457200">
              <a:buFont typeface="+mj-lt"/>
              <a:buAutoNum type="alphaLcParenR"/>
            </a:pPr>
            <a:r>
              <a:rPr lang="en-US" sz="2400" dirty="0" smtClean="0">
                <a:latin typeface="Times New Roman" panose="02020603050405020304" pitchFamily="18" charset="0"/>
                <a:cs typeface="Times New Roman" panose="02020603050405020304" pitchFamily="18" charset="0"/>
              </a:rPr>
              <a:t>A consequent(then).</a:t>
            </a:r>
          </a:p>
          <a:p>
            <a:r>
              <a:rPr lang="en-US" sz="2400" dirty="0" smtClean="0">
                <a:latin typeface="Times New Roman" panose="02020603050405020304" pitchFamily="18" charset="0"/>
                <a:cs typeface="Times New Roman" panose="02020603050405020304" pitchFamily="18" charset="0"/>
              </a:rPr>
              <a:t>An antecedent is something that’s found in data, and a consequent is an item that is found in combination with the antecedent.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42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Association rules are created by thoroughly analyzing data and looking for frequent if/then patterns.</a:t>
            </a:r>
          </a:p>
          <a:p>
            <a:r>
              <a:rPr lang="en-US" sz="2400" dirty="0" smtClean="0">
                <a:latin typeface="Times New Roman" panose="02020603050405020304" pitchFamily="18" charset="0"/>
                <a:cs typeface="Times New Roman" panose="02020603050405020304" pitchFamily="18" charset="0"/>
              </a:rPr>
              <a:t>Then, depending on the following three parameters, the important relationships are observed:</a:t>
            </a: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50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5" y="365125"/>
            <a:ext cx="10515600" cy="1325563"/>
          </a:xfrm>
        </p:spPr>
        <p:txBody>
          <a:bodyPr/>
          <a:lstStyle/>
          <a:p>
            <a:r>
              <a:rPr lang="en-US" sz="2800" dirty="0" smtClean="0">
                <a:latin typeface="Times New Roman" panose="02020603050405020304" pitchFamily="18" charset="0"/>
                <a:cs typeface="Times New Roman" panose="02020603050405020304" pitchFamily="18" charset="0"/>
              </a:rPr>
              <a:t>1</a:t>
            </a:r>
            <a:r>
              <a:rPr lang="en-US" dirty="0" smtClean="0"/>
              <a:t>. </a:t>
            </a:r>
            <a:r>
              <a:rPr lang="en-US" sz="2800" b="1" dirty="0" smtClean="0">
                <a:latin typeface="Times New Roman" panose="02020603050405020304" pitchFamily="18" charset="0"/>
                <a:cs typeface="Times New Roman" panose="02020603050405020304" pitchFamily="18" charset="0"/>
              </a:rPr>
              <a:t>Support </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4200"/>
                <a:ext cx="10515600" cy="4351338"/>
              </a:xfrm>
            </p:spPr>
            <p:txBody>
              <a:bodyPr/>
              <a:lstStyle/>
              <a:p>
                <a:r>
                  <a:rPr lang="en-US" sz="2400" dirty="0">
                    <a:latin typeface="Times New Roman" panose="02020603050405020304" pitchFamily="18" charset="0"/>
                    <a:cs typeface="Times New Roman" panose="02020603050405020304" pitchFamily="18" charset="0"/>
                  </a:rPr>
                  <a:t>Support: support indicates how frequently the </a:t>
                </a:r>
                <a:r>
                  <a:rPr lang="en-US" sz="2400" dirty="0" smtClean="0">
                    <a:latin typeface="Times New Roman" panose="02020603050405020304" pitchFamily="18" charset="0"/>
                    <a:cs typeface="Times New Roman" panose="02020603050405020304" pitchFamily="18" charset="0"/>
                  </a:rPr>
                  <a:t>items </a:t>
                </a:r>
                <a:r>
                  <a:rPr lang="en-US" sz="2400" dirty="0">
                    <a:latin typeface="Times New Roman" panose="02020603050405020304" pitchFamily="18" charset="0"/>
                    <a:cs typeface="Times New Roman" panose="02020603050405020304" pitchFamily="18" charset="0"/>
                  </a:rPr>
                  <a:t>appears in the dataset. The support of </a:t>
                </a:r>
                <a:r>
                  <a:rPr lang="en-US" sz="2400" dirty="0" err="1">
                    <a:latin typeface="Times New Roman" panose="02020603050405020304" pitchFamily="18" charset="0"/>
                    <a:cs typeface="Times New Roman" panose="02020603050405020304" pitchFamily="18" charset="0"/>
                  </a:rPr>
                  <a:t>itemset</a:t>
                </a:r>
                <a:r>
                  <a:rPr lang="en-US" sz="2400" dirty="0">
                    <a:latin typeface="Times New Roman" panose="02020603050405020304" pitchFamily="18" charset="0"/>
                    <a:cs typeface="Times New Roman" panose="02020603050405020304" pitchFamily="18" charset="0"/>
                  </a:rPr>
                  <a:t> X with respect to total no number of transaction T in the dataset which contains the </a:t>
                </a:r>
                <a:r>
                  <a:rPr lang="en-US" sz="2400" dirty="0" err="1">
                    <a:latin typeface="Times New Roman" panose="02020603050405020304" pitchFamily="18" charset="0"/>
                    <a:cs typeface="Times New Roman" panose="02020603050405020304" pitchFamily="18" charset="0"/>
                  </a:rPr>
                  <a:t>itemset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X</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Supp(X) = </a:t>
                </a:r>
                <a14:m>
                  <m:oMath xmlns:m="http://schemas.openxmlformats.org/officeDocument/2006/math">
                    <m:r>
                      <a:rPr lang="en-US" sz="2400" b="0" i="1">
                        <a:latin typeface="Cambria Math" panose="02040503050406030204" pitchFamily="18" charset="0"/>
                        <a:cs typeface="Times New Roman" panose="02020603050405020304" pitchFamily="18" charset="0"/>
                      </a:rPr>
                      <m:t> </m:t>
                    </m:r>
                    <m:f>
                      <m:fPr>
                        <m:ctrlPr>
                          <a:rPr lang="en-US" sz="2400" i="1">
                            <a:latin typeface="Cambria Math" panose="02040503050406030204" pitchFamily="18" charset="0"/>
                            <a:cs typeface="Times New Roman" panose="02020603050405020304" pitchFamily="18" charset="0"/>
                          </a:rPr>
                        </m:ctrlPr>
                      </m:fPr>
                      <m:num>
                        <m:r>
                          <a:rPr lang="en-US" sz="2400" b="0" i="1">
                            <a:latin typeface="Cambria Math" panose="02040503050406030204" pitchFamily="18" charset="0"/>
                            <a:cs typeface="Times New Roman" panose="02020603050405020304" pitchFamily="18" charset="0"/>
                          </a:rPr>
                          <m:t>𝑓𝑟𝑒𝑞𝑢𝑒𝑛𝑐𝑦</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𝑜𝑓</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𝑋</m:t>
                        </m:r>
                        <m:r>
                          <a:rPr lang="en-US" sz="2400" b="0" i="1">
                            <a:latin typeface="Cambria Math" panose="02040503050406030204" pitchFamily="18" charset="0"/>
                            <a:cs typeface="Times New Roman" panose="02020603050405020304" pitchFamily="18" charset="0"/>
                          </a:rPr>
                          <m:t> </m:t>
                        </m:r>
                      </m:num>
                      <m:den>
                        <m:r>
                          <a:rPr lang="en-US" sz="2400" b="0" i="1">
                            <a:latin typeface="Cambria Math" panose="02040503050406030204" pitchFamily="18" charset="0"/>
                            <a:cs typeface="Times New Roman" panose="02020603050405020304" pitchFamily="18" charset="0"/>
                          </a:rPr>
                          <m:t>𝑡𝑜𝑡𝑎𝑙</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𝑛𝑢𝑚𝑏𝑒𝑟</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𝑜𝑓</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𝑡𝑟𝑎𝑛𝑠𝑎𝑐𝑡𝑖𝑜𝑛</m:t>
                        </m:r>
                        <m:r>
                          <a:rPr lang="en-US" sz="2400" b="0" i="1">
                            <a:latin typeface="Cambria Math" panose="02040503050406030204" pitchFamily="18" charset="0"/>
                            <a:cs typeface="Times New Roman" panose="02020603050405020304" pitchFamily="18" charset="0"/>
                          </a:rPr>
                          <m:t>(</m:t>
                        </m:r>
                        <m:r>
                          <a:rPr lang="en-US" sz="2400" b="0" i="1">
                            <a:latin typeface="Cambria Math" panose="02040503050406030204" pitchFamily="18" charset="0"/>
                            <a:cs typeface="Times New Roman" panose="02020603050405020304" pitchFamily="18" charset="0"/>
                          </a:rPr>
                          <m:t>𝑇</m:t>
                        </m:r>
                        <m:r>
                          <a:rPr lang="en-US" sz="2400" b="0" i="1">
                            <a:latin typeface="Cambria Math" panose="02040503050406030204" pitchFamily="18" charset="0"/>
                            <a:cs typeface="Times New Roman" panose="02020603050405020304" pitchFamily="18" charset="0"/>
                          </a:rPr>
                          <m:t>)</m:t>
                        </m:r>
                      </m:den>
                    </m:f>
                  </m:oMath>
                </a14:m>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says how popular an </a:t>
                </a:r>
                <a:r>
                  <a:rPr lang="en-US" sz="2400" dirty="0" err="1">
                    <a:latin typeface="Times New Roman" panose="02020603050405020304" pitchFamily="18" charset="0"/>
                    <a:cs typeface="Times New Roman" panose="02020603050405020304" pitchFamily="18" charset="0"/>
                  </a:rPr>
                  <a:t>itemset</a:t>
                </a:r>
                <a:r>
                  <a:rPr lang="en-US" sz="2400" dirty="0">
                    <a:latin typeface="Times New Roman" panose="02020603050405020304" pitchFamily="18" charset="0"/>
                    <a:cs typeface="Times New Roman" panose="02020603050405020304" pitchFamily="18" charset="0"/>
                  </a:rPr>
                  <a:t> is, as measured by the proportion of transactions in which an </a:t>
                </a:r>
                <a:r>
                  <a:rPr lang="en-US" sz="2400" dirty="0" err="1">
                    <a:latin typeface="Times New Roman" panose="02020603050405020304" pitchFamily="18" charset="0"/>
                    <a:cs typeface="Times New Roman" panose="02020603050405020304" pitchFamily="18" charset="0"/>
                  </a:rPr>
                  <a:t>itemset</a:t>
                </a:r>
                <a:r>
                  <a:rPr lang="en-US" sz="2400" dirty="0">
                    <a:latin typeface="Times New Roman" panose="02020603050405020304" pitchFamily="18" charset="0"/>
                    <a:cs typeface="Times New Roman" panose="02020603050405020304" pitchFamily="18" charset="0"/>
                  </a:rPr>
                  <a:t> appears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4200"/>
                <a:ext cx="10515600" cy="4351338"/>
              </a:xfrm>
              <a:blipFill>
                <a:blip r:embed="rId2"/>
                <a:stretch>
                  <a:fillRect l="-812" t="-1961" r="-1101"/>
                </a:stretch>
              </a:blipFill>
            </p:spPr>
            <p:txBody>
              <a:bodyPr/>
              <a:lstStyle/>
              <a:p>
                <a:r>
                  <a:rPr lang="en-US">
                    <a:noFill/>
                  </a:rPr>
                  <a:t> </a:t>
                </a:r>
              </a:p>
            </p:txBody>
          </p:sp>
        </mc:Fallback>
      </mc:AlternateContent>
    </p:spTree>
    <p:extLst>
      <p:ext uri="{BB962C8B-B14F-4D97-AF65-F5344CB8AC3E}">
        <p14:creationId xmlns:p14="http://schemas.microsoft.com/office/powerpoint/2010/main" val="297855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838</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Times New Roman</vt:lpstr>
      <vt:lpstr>Wingdings</vt:lpstr>
      <vt:lpstr>Office Theme</vt:lpstr>
      <vt:lpstr> MARKET BASKET ANALYSIS  A desktop based application  </vt:lpstr>
      <vt:lpstr>Team member: Anil Akheli</vt:lpstr>
      <vt:lpstr>1. Introduction:</vt:lpstr>
      <vt:lpstr>2.Problem statement</vt:lpstr>
      <vt:lpstr>3. Project objective:</vt:lpstr>
      <vt:lpstr>Literature review:</vt:lpstr>
      <vt:lpstr> Association Rule Mining</vt:lpstr>
      <vt:lpstr>Contd.</vt:lpstr>
      <vt:lpstr>1. Support </vt:lpstr>
      <vt:lpstr>  2. Confidence : </vt:lpstr>
      <vt:lpstr>3. Lift </vt:lpstr>
      <vt:lpstr>4. Methodology:</vt:lpstr>
      <vt:lpstr>4.2Data processing:</vt:lpstr>
      <vt:lpstr>4.3.Apriori Algorithms:</vt:lpstr>
      <vt:lpstr>5.Feasibility study:</vt:lpstr>
      <vt:lpstr>5.System analysis:</vt:lpstr>
      <vt:lpstr>6. Requirement analysis:</vt:lpstr>
      <vt:lpstr>a. Class diagram                                   fig.2 class diagram</vt:lpstr>
      <vt:lpstr>b. Interface design:</vt:lpstr>
      <vt:lpstr>9. Limitation:</vt:lpstr>
      <vt:lpstr>10.Conclusion: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Soch college of IT</dc:title>
  <dc:creator>anil akheli</dc:creator>
  <cp:lastModifiedBy>Anil Akheli</cp:lastModifiedBy>
  <cp:revision>55</cp:revision>
  <dcterms:created xsi:type="dcterms:W3CDTF">2020-03-08T09:27:36Z</dcterms:created>
  <dcterms:modified xsi:type="dcterms:W3CDTF">2021-01-20T17:59:54Z</dcterms:modified>
</cp:coreProperties>
</file>