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chemeClr val="dk1"/>
                </a:solidFill>
                <a:latin typeface="Calibri Light"/>
              </a:rPr>
              <a:t>Click to move the slide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06B200-08BE-453E-BCE1-DBE6F1980F85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de-DE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de-DE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de-DE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de-DE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de-DE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de-DE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de-DE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de-DE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Course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43760" y="5228280"/>
            <a:ext cx="7200360" cy="144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1"/>
                </a:solidFill>
                <a:latin typeface="Calibri Light"/>
                <a:ea typeface="Arial"/>
              </a:rPr>
              <a:t>Teacher/Lecturer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" name="Rechteck 6"/>
          <p:cNvSpPr/>
          <p:nvPr/>
        </p:nvSpPr>
        <p:spPr>
          <a:xfrm>
            <a:off x="3240" y="1582920"/>
            <a:ext cx="12191760" cy="45360"/>
          </a:xfrm>
          <a:prstGeom prst="rect">
            <a:avLst/>
          </a:prstGeom>
          <a:solidFill>
            <a:srgbClr val="00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alibri Light"/>
              <a:ea typeface="Arial"/>
            </a:endParaRPr>
          </a:p>
        </p:txBody>
      </p:sp>
      <p:pic>
        <p:nvPicPr>
          <p:cNvPr id="3" name="Picture 4" descr="C:\Users\Schappi\Downloads\HS-Logo_160_BLAU.png"/>
          <p:cNvPicPr/>
          <p:nvPr/>
        </p:nvPicPr>
        <p:blipFill>
          <a:blip r:embed="rId2"/>
          <a:stretch/>
        </p:blipFill>
        <p:spPr>
          <a:xfrm>
            <a:off x="695880" y="455760"/>
            <a:ext cx="2649960" cy="56772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 descr="C:\Users\Schappi\AppData\Local\Temp\7zEA5BA.tmp\logo_ivesk_blau-02.png"/>
          <p:cNvPicPr/>
          <p:nvPr/>
        </p:nvPicPr>
        <p:blipFill>
          <a:blip r:embed="rId3"/>
          <a:stretch/>
        </p:blipFill>
        <p:spPr>
          <a:xfrm>
            <a:off x="8184240" y="25920"/>
            <a:ext cx="3263040" cy="1462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609480" y="980640"/>
            <a:ext cx="10972440" cy="48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Arial"/>
              </a:rPr>
              <a:t>Formatvorlagen des Textmasters bearbeiten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2000" spc="-1" strike="noStrike">
                <a:solidFill>
                  <a:schemeClr val="dk1"/>
                </a:solidFill>
                <a:latin typeface="Calibri Light"/>
                <a:ea typeface="Arial"/>
              </a:rPr>
              <a:t>Zweite Ebene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2" marL="1143000" indent="-2286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chemeClr val="dk1"/>
                </a:solidFill>
                <a:latin typeface="Calibri Light"/>
                <a:ea typeface="Arial"/>
              </a:rPr>
              <a:t>Dritte Ebene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lvl="3" marL="1600200" indent="-228600" defTabSz="91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800" spc="-1" strike="noStrike">
                <a:solidFill>
                  <a:schemeClr val="dk1"/>
                </a:solidFill>
                <a:latin typeface="Calibri Light"/>
                <a:ea typeface="Arial"/>
              </a:rPr>
              <a:t>Vierte Ebene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lvl="4" marL="2057400" indent="-228600" defTabSz="9144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de-DE" sz="1600" spc="-1" strike="noStrike">
                <a:solidFill>
                  <a:schemeClr val="dk1"/>
                </a:solidFill>
                <a:latin typeface="Calibri Light"/>
                <a:ea typeface="Arial"/>
              </a:rPr>
              <a:t>Fünfte Ebene</a:t>
            </a:r>
            <a:endParaRPr b="0" lang="de-DE" sz="16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09480" y="123120"/>
            <a:ext cx="109724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Titelmasterformat durch Klicken bearbeiten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7" name="Textfeld 17"/>
          <p:cNvSpPr/>
          <p:nvPr/>
        </p:nvSpPr>
        <p:spPr>
          <a:xfrm>
            <a:off x="11135880" y="6312600"/>
            <a:ext cx="5763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fld id="{E7C8A0D3-72A7-4D28-8936-C901471F0C13}" type="slidenum">
              <a:rPr b="0" lang="de-DE" sz="1200" spc="-1" strike="noStrike">
                <a:solidFill>
                  <a:schemeClr val="accent1"/>
                </a:solidFill>
                <a:latin typeface="Calibri Light"/>
                <a:ea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hteck 11"/>
          <p:cNvSpPr/>
          <p:nvPr/>
        </p:nvSpPr>
        <p:spPr>
          <a:xfrm>
            <a:off x="3240" y="811440"/>
            <a:ext cx="12191760" cy="24840"/>
          </a:xfrm>
          <a:prstGeom prst="rect">
            <a:avLst/>
          </a:prstGeom>
          <a:solidFill>
            <a:srgbClr val="00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9800" bIns="-198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alibri Light"/>
              <a:ea typeface="Arial"/>
            </a:endParaRPr>
          </a:p>
        </p:txBody>
      </p:sp>
      <p:sp>
        <p:nvSpPr>
          <p:cNvPr id="9" name="Rechteck 11"/>
          <p:cNvSpPr/>
          <p:nvPr/>
        </p:nvSpPr>
        <p:spPr>
          <a:xfrm>
            <a:off x="0" y="6030000"/>
            <a:ext cx="12191760" cy="24840"/>
          </a:xfrm>
          <a:prstGeom prst="rect">
            <a:avLst/>
          </a:prstGeom>
          <a:solidFill>
            <a:srgbClr val="00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9800" bIns="-198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alibri Light"/>
              <a:ea typeface="Arial"/>
            </a:endParaRPr>
          </a:p>
        </p:txBody>
      </p:sp>
      <p:sp>
        <p:nvSpPr>
          <p:cNvPr id="10" name="Text Box 7"/>
          <p:cNvSpPr/>
          <p:nvPr/>
        </p:nvSpPr>
        <p:spPr>
          <a:xfrm>
            <a:off x="574200" y="6271200"/>
            <a:ext cx="1765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200" spc="-1" strike="noStrike">
                <a:solidFill>
                  <a:schemeClr val="accent1"/>
                </a:solidFill>
                <a:latin typeface="Calibri Light"/>
                <a:ea typeface="Arial"/>
              </a:rPr>
              <a:t>Prof. Dr.-Ing. Axel Sikora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1200" spc="-1" strike="noStrike">
                <a:solidFill>
                  <a:schemeClr val="accent1"/>
                </a:solidFill>
                <a:latin typeface="Calibri Light"/>
                <a:ea typeface="Arial"/>
              </a:rPr>
              <a:t>Dipl.-Ing. Dipl. Wirt.-Ing.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 Box 7"/>
          <p:cNvSpPr/>
          <p:nvPr/>
        </p:nvSpPr>
        <p:spPr>
          <a:xfrm>
            <a:off x="8939880" y="6271200"/>
            <a:ext cx="1916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accent1"/>
                </a:solidFill>
                <a:latin typeface="Calibri Light"/>
                <a:ea typeface="Arial"/>
              </a:rPr>
              <a:t>IoT for Energy Efficiency in Production Processes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Grafik 1" descr=""/>
          <p:cNvPicPr/>
          <p:nvPr/>
        </p:nvPicPr>
        <p:blipFill>
          <a:blip r:embed="rId2"/>
          <a:stretch/>
        </p:blipFill>
        <p:spPr>
          <a:xfrm>
            <a:off x="2999520" y="6254280"/>
            <a:ext cx="2227680" cy="478440"/>
          </a:xfrm>
          <a:prstGeom prst="rect">
            <a:avLst/>
          </a:prstGeom>
          <a:ln w="0">
            <a:noFill/>
          </a:ln>
        </p:spPr>
      </p:pic>
      <p:pic>
        <p:nvPicPr>
          <p:cNvPr id="13" name="Grafik 2" descr=""/>
          <p:cNvPicPr/>
          <p:nvPr/>
        </p:nvPicPr>
        <p:blipFill>
          <a:blip r:embed="rId3"/>
          <a:srcRect l="0" t="20669" r="0" b="13526"/>
          <a:stretch/>
        </p:blipFill>
        <p:spPr>
          <a:xfrm>
            <a:off x="6455880" y="6162120"/>
            <a:ext cx="1967760" cy="5796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3f61"/>
                </a:solidFill>
                <a:latin typeface="Calibri Light"/>
                <a:ea typeface="Calibri Light"/>
              </a:rPr>
              <a:t>Simulation of Wi-Fi based TSN Mechanisms using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indent="0" algn="ctr" defTabSz="914400"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3f61"/>
                </a:solidFill>
                <a:latin typeface="Calibri Light"/>
                <a:ea typeface="Calibri Light"/>
              </a:rPr>
              <a:t>NS-3 Simulator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543760" y="5228280"/>
            <a:ext cx="7200360" cy="1440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1"/>
                </a:solidFill>
                <a:latin typeface="Calibri Light"/>
                <a:ea typeface="Arial"/>
              </a:rPr>
              <a:t>Prof. Dr.-Ing. Axel Sikora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1"/>
                </a:solidFill>
                <a:latin typeface="Calibri Light"/>
                <a:ea typeface="Calibri Light"/>
              </a:rPr>
              <a:t>Manuel Schappacher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chemeClr val="accent1"/>
                </a:solidFill>
                <a:latin typeface="Calibri Light"/>
                <a:ea typeface="Calibri Light"/>
              </a:rPr>
              <a:t>Jubin Sebastian Elayanithottathil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chemeClr val="accent1"/>
                </a:solidFill>
                <a:latin typeface="Calibri Light"/>
                <a:ea typeface="Arial"/>
              </a:rPr>
              <a:t>Aneemesh Vidyarthi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ubTitle"/>
          </p:nvPr>
        </p:nvSpPr>
        <p:spPr>
          <a:xfrm>
            <a:off x="1828800" y="3645000"/>
            <a:ext cx="8534160" cy="115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IN" sz="2200" spc="-1" strike="noStrike">
                <a:solidFill>
                  <a:srgbClr val="003f61"/>
                </a:solidFill>
                <a:latin typeface="Calibri Light"/>
                <a:ea typeface="Arial"/>
              </a:rPr>
              <a:t>WiFi 6 AX, FTM, TWT and QoS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123120"/>
            <a:ext cx="109724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Contents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48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chemeClr val="dk1"/>
                </a:solidFill>
                <a:latin typeface="Calibri Light"/>
                <a:ea typeface="Arial"/>
              </a:rPr>
              <a:t>Background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chemeClr val="dk1"/>
                </a:solidFill>
                <a:latin typeface="Calibri Light"/>
                <a:ea typeface="Arial"/>
              </a:rPr>
              <a:t>Implementation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000" spc="-1" strike="noStrike">
                <a:solidFill>
                  <a:schemeClr val="dk1"/>
                </a:solidFill>
                <a:latin typeface="Calibri Light"/>
                <a:ea typeface="Arial"/>
              </a:rPr>
              <a:t>Composition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2" marL="1143000" indent="-2286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chemeClr val="dk1"/>
                </a:solidFill>
                <a:latin typeface="Calibri Light"/>
                <a:ea typeface="Arial"/>
              </a:rPr>
              <a:t>Architecture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lvl="2" marL="1143000" indent="-2286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chemeClr val="dk1"/>
                </a:solidFill>
                <a:latin typeface="Calibri Light"/>
                <a:ea typeface="Arial"/>
              </a:rPr>
              <a:t>Notes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000" spc="-1" strike="noStrike">
                <a:solidFill>
                  <a:schemeClr val="dk1"/>
                </a:solidFill>
                <a:latin typeface="Calibri Light"/>
                <a:ea typeface="Arial"/>
              </a:rPr>
              <a:t>Methodology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2" marL="1143000" indent="-2286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chemeClr val="dk1"/>
                </a:solidFill>
                <a:latin typeface="Calibri Light"/>
                <a:ea typeface="Arial"/>
              </a:rPr>
              <a:t>Points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lvl="2" marL="1143000" indent="-2286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chemeClr val="dk1"/>
                </a:solidFill>
                <a:latin typeface="Calibri Light"/>
                <a:ea typeface="Arial"/>
              </a:rPr>
              <a:t>Timeline</a:t>
            </a:r>
            <a:endParaRPr b="0" lang="de-DE" sz="18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chemeClr val="dk1"/>
                </a:solidFill>
                <a:latin typeface="Calibri Light"/>
                <a:ea typeface="Arial"/>
              </a:rPr>
              <a:t>References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/>
          </p:nvPr>
        </p:nvSpPr>
        <p:spPr>
          <a:xfrm>
            <a:off x="609480" y="980640"/>
            <a:ext cx="10972440" cy="48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ivESK works on Time Sensitive Networks (TSN) for industrial communications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TSN uses accurate time sync (802.1AS) and scheduling like Time Aware Shapers (802.1Qbv)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TSN is technology-agnostic but Wi-Fi has challenges like asymmetric paths, unreliable links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Wi-Fi has different protocols than Ethernet TSN e.g. Fine Time Measurement (FTM), Access Categories (AC)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Goal is to create ns-3 simulations to model Wi-Fi based TSN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Will integrate/modify existing ns-3 models like Wi-Fi, FTM, PTP, Qbv Ethernet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This will setup a simulation framework to evaluate parameters and behavior of TSN over Wi-Fi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609480" y="123120"/>
            <a:ext cx="109724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Background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2257920" y="980640"/>
            <a:ext cx="7675560" cy="488916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123120"/>
            <a:ext cx="109724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Implementation </a:t>
            </a:r>
            <a:r>
              <a:rPr b="1" lang="en-US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– </a:t>
            </a: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Composition</a:t>
            </a:r>
            <a:r>
              <a:rPr b="1" lang="en-US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 – </a:t>
            </a: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Architecture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/>
          </p:nvPr>
        </p:nvSpPr>
        <p:spPr>
          <a:xfrm>
            <a:off x="609480" y="980640"/>
            <a:ext cx="10972440" cy="4889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 fontScale="93195"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1 broadcasting AP, several STA endpoints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Classified for real-time, best effort etc for different use cases per endpoint (QoS)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TSN switches connected to TSN WLAN region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Clocks per node. (GM is TSN switch)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TWT based sleep/wake for STAs (Wi-Fi 6 spec)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More APs for interference testing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FTM in place of gPTP for wireless time sync for STA and APs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Time-Aware Shaper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IEEE 802.1Qbv on wired TSN switch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We do not use Qbu and br, frame pre-emption not possible on Wi-Fi 6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Wi-Fi QoS implementation for minimizing interference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Best effort, video, voice, background ACs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Queue Discs to define priority levels for different ACs (derived from TAS)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400" spc="-1" strike="noStrike">
                <a:solidFill>
                  <a:schemeClr val="dk1"/>
                </a:solidFill>
                <a:latin typeface="Calibri Light"/>
                <a:ea typeface="Arial"/>
              </a:rPr>
              <a:t>We use BE (best effort) for defining realtime traffic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609480" y="123120"/>
            <a:ext cx="109724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Implementation </a:t>
            </a:r>
            <a:r>
              <a:rPr b="1" lang="en-US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– </a:t>
            </a: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Composition</a:t>
            </a:r>
            <a:r>
              <a:rPr b="1" lang="en-US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 – </a:t>
            </a: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Notes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/>
          </p:nvPr>
        </p:nvSpPr>
        <p:spPr>
          <a:xfrm>
            <a:off x="609480" y="980640"/>
            <a:ext cx="10972440" cy="48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TSN-enabled switch connected to Wi-Fi 6 enabled stations using FTM for time sync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Attempt to implement Wi-Fi QoS on stations and AP to mitigate latency with traffic classification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ns-3 QoS tagging and queues on the Wi-Fi net devices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ns3::EdcaTxop defines access classes (BE, Vi, Vo, Bg,)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QosWifiMacHelper attribute using smart pointer</a:t>
            </a:r>
            <a:r>
              <a:rPr b="0" lang="en-IN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 to WifiMac objects (AP and STA)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Traffic control queues mapped to different Wi-Fi AC priorities (QueueDiscContainer)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QoS tagging rules on</a:t>
            </a:r>
            <a:r>
              <a:rPr b="0" lang="en-IN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 all</a:t>
            </a:r>
            <a:r>
              <a:rPr b="0" lang="de-DE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 sockets</a:t>
            </a:r>
            <a:r>
              <a:rPr b="0" lang="en-IN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 to enable datagram flags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Contention Window – Backoff algorithm – Randomized time slot allocation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Time-Aware Shaper on wired TSN switch. (IEEE 802.1Qbv)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Isolated channel using OFDMA for multiple resource units on the same channel</a:t>
            </a:r>
            <a:r>
              <a:rPr b="0" lang="en-IN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 (optional)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Goals: 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Deterministic Networking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de-DE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Minimizing Jitter</a:t>
            </a:r>
            <a:r>
              <a:rPr b="0" lang="en-IN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 and Latency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IN" sz="2000" spc="-1" strike="noStrike">
                <a:solidFill>
                  <a:schemeClr val="dk1"/>
                </a:solidFill>
                <a:latin typeface="Calibri Light"/>
                <a:ea typeface="Calibri Light"/>
              </a:rPr>
              <a:t>Spectrum efficiency and isolation (optional)</a:t>
            </a:r>
            <a:endParaRPr b="0" lang="de-DE" sz="20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609480" y="123120"/>
            <a:ext cx="109724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Implementation</a:t>
            </a:r>
            <a:r>
              <a:rPr b="1" lang="en-US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 – </a:t>
            </a: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Methodology</a:t>
            </a:r>
            <a:r>
              <a:rPr b="1" lang="en-US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 – </a:t>
            </a: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Points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2836440" y="980640"/>
            <a:ext cx="6518880" cy="488916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123120"/>
            <a:ext cx="109724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Implementation</a:t>
            </a:r>
            <a:r>
              <a:rPr b="1" lang="en-US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 – </a:t>
            </a: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Methodology</a:t>
            </a:r>
            <a:r>
              <a:rPr b="1" lang="en-US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 – </a:t>
            </a: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Timeline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/>
          </p:nvPr>
        </p:nvSpPr>
        <p:spPr>
          <a:xfrm>
            <a:off x="609480" y="980640"/>
            <a:ext cx="10972440" cy="4889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https://www.nsnam.org/docs/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IEEE 1588 documentation for standards used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https://www.youtube.com/watch?v=K3H9L6FM-xo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https://www.researchgate.net/profile/Dennis-Krummacker/publication/348431501_TSN_Simulation_Time-Aware_Shaper_implemented_in_ns-3/links/5ffec2c0299bf140888ff7cd/TSN-Simulation-Time-Aware-Shaper-implemented-in-ns-3.pdf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https://groups.google.com/g/ns-3-users/c/idtjCwij-lE?pli=1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https://www.nsnam.org/docs/release/3.28/doxygen/classns3_1_1_edca_txop_n.html#details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https://www.nsnam.org/docs/release/3.24/doxygen/classns3_1_1_dca_txop.html</a:t>
            </a:r>
            <a:endParaRPr b="0" lang="de-DE" sz="22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609480" y="123120"/>
            <a:ext cx="109724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003f61"/>
                </a:solidFill>
                <a:latin typeface="Calibri Light"/>
                <a:ea typeface="Arial"/>
              </a:rPr>
              <a:t>References</a:t>
            </a:r>
            <a:endParaRPr b="0" lang="de-DE" sz="2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ectures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s">
      <a:majorFont>
        <a:latin typeface="Calibri Light" pitchFamily="0" charset="1"/>
        <a:ea typeface="Arial" pitchFamily="0" charset="1"/>
        <a:cs typeface="Arial" pitchFamily="0" charset="1"/>
      </a:majorFont>
      <a:minorFont>
        <a:latin typeface="Calibri Ligh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ectures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s">
      <a:majorFont>
        <a:latin typeface="Calibri Light" pitchFamily="0" charset="1"/>
        <a:ea typeface="Arial" pitchFamily="0" charset="1"/>
        <a:cs typeface="Arial" pitchFamily="0" charset="1"/>
      </a:majorFont>
      <a:minorFont>
        <a:latin typeface="Calibri Light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LibreOffice/24.2.0.3$Windows_X86_64 LibreOffice_project/da48488a73ddd66ea24cf16bbc4f7b9c08e9bea1</Application>
  <AppVersion>15.0000</AppVersion>
  <Words>0</Words>
  <Paragraphs>0</Paragraphs>
  <Company>Hahn-Schickard-Gesellschaft für angewandte Forschung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2021-02-21T05:38:06Z</dcterms:created>
  <dc:creator>Axel Sikora</dc:creator>
  <dc:description/>
  <dc:language>en-IN</dc:language>
  <cp:lastModifiedBy/>
  <dcterms:modified xsi:type="dcterms:W3CDTF">2024-02-14T11:15:49Z</dcterms:modified>
  <cp:revision>4</cp:revision>
  <dc:subject/>
  <dc:title>IoT for Energy Efficiency in Production Processes (Course Name)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r8>2</vt:r8>
  </property>
  <property fmtid="{D5CDD505-2E9C-101B-9397-08002B2CF9AE}" pid="3" name="Notes">
    <vt:r8>8</vt:r8>
  </property>
  <property fmtid="{D5CDD505-2E9C-101B-9397-08002B2CF9AE}" pid="4" name="PresentationFormat">
    <vt:lpwstr>Breitbild</vt:lpwstr>
  </property>
  <property fmtid="{D5CDD505-2E9C-101B-9397-08002B2CF9AE}" pid="5" name="Slides">
    <vt:r8>8</vt:r8>
  </property>
</Properties>
</file>