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72131" autoAdjust="0"/>
  </p:normalViewPr>
  <p:slideViewPr>
    <p:cSldViewPr>
      <p:cViewPr>
        <p:scale>
          <a:sx n="68" d="100"/>
          <a:sy n="68" d="100"/>
        </p:scale>
        <p:origin x="-1829"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6.47059" units="1/cm"/>
          <inkml:channelProperty channel="Y" name="resolution" value="56.84211" units="1/cm"/>
        </inkml:channelProperties>
      </inkml:inkSource>
      <inkml:timestamp xml:id="ts0" timeString="2013-08-09T07:20:11.295"/>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FF00"/>
    </inkml:brush>
    <inkml:brush xml:id="br2">
      <inkml:brushProperty name="width" value="0.05292" units="cm"/>
      <inkml:brushProperty name="height" value="0.05292" units="cm"/>
      <inkml:brushProperty name="color" value="#FFC000"/>
    </inkml:brush>
    <inkml:brush xml:id="br3">
      <inkml:brushProperty name="width" value="0.05292" units="cm"/>
      <inkml:brushProperty name="height" value="0.05292" units="cm"/>
      <inkml:brushProperty name="color" value="#FF0000"/>
    </inkml:brush>
    <inkml:brush xml:id="br4">
      <inkml:brushProperty name="width" value="0.05292" units="cm"/>
      <inkml:brushProperty name="height" value="0.05292" units="cm"/>
      <inkml:brushProperty name="color" value="#C00000"/>
    </inkml:brush>
  </inkml:definitions>
  <inkml:trace contextRef="#ctx0" brushRef="#br0">23601 9842,'-35'0,"17"0,-17 0,-1-17,1 17,0 0,0 0,-18 0,35 0,-35 17,18 1,-18-18,18 18,-36-18,0 0,36 0,-35 0,17 0,0 17,35-17,-52 0,34 0,36 18,-35-18,17 0,-17 0,35 35,0-17,0 35,-18-35,18 17,0-18,0 1,0 0,0-1,0 1,0 0,0-1,0 1,0 0,0-1,0 1,0-1,0 1,0 0,0-36,18 18,0 0,-1 0,1 0,-18-18,0 1,18 17,17 0,-35-18,18 18,-1 0,1-17,17 17,-17 0,-1 0,19 0,-19 0,1 0,0 0,-1 0,1 0,-18-18,35 18,-17-18,-1 18,1 0,0 0,17 0,-17 0,-1 0,1 0,17 0,-17 0,-1 0,1 0,0-17,17 17,-17 0,-18-18,17 18,1 0,0 0,-1 0,1 0,0 0,17 0,-18 0,1 0,0 0,-1 0,1 0,0 0,-1 0,1 0,17 0,-17 0,-1 0,-17 18,0-1,0 1,0 17,0-17,0 17,0-17,0 17,0-17,18 17,-18-17,0-1,0 1,0-1,0 1,0 0,0-1,18-17,-18 36,0-19,0 1,0 0,0-1,17-17,-17 18,18-18,-18-18,18 1,-1 17,1-18,0 18,-1 0,-17-18,0 1,18 17,17 0,-35-18,18 0,-1 18,1-35,0 35,-18-35,17 17,1 18,0-17,-1 17,1-18,-18 0,18 18,-1 0,-34 0,17-17,0-1,-18 0,18-17,-18 35,18-18,0 1,-17 17,17-35,0 17,0 0,-18 1,18-1,0-17,-18 17,18 0,0 1,0-1,-17-17,17 17,0-17,-18-18,18 35,0-35,0 1,0 34,0-17,0 17,-18 0,18 1,0-1,0 0,0 1,0-1,-17 18,-1 0,0 0,18 18,-17-1,-1-17,18 18,-17-18,17 35,-36-17,19-18,17 35,0-17,-36-18,19 0,17 35,-18-35,0 0,1 0,17 18,-18-18,18 17,-35 1,17-18,1 0,-1 0,0 0,1 0,-1 0,18 18,-35-18,17 0,1 0,-19 0,19 0</inkml:trace>
  <inkml:trace contextRef="#ctx0" brushRef="#br0" timeOffset="1367.9274">23372 10231,'0'17,"0"1,0-1,0 1,17 0,-17-1,0 1,18-18,17 18,-17-18,-1 0,1 0,0 0,-1 0,1 0,0 0,-1 0,1 0,-1 0,-17-18,18 18,-18-18,18 18,-18-17,0-1,0 0,17 18,-17-17</inkml:trace>
  <inkml:trace contextRef="#ctx0" brushRef="#br0" timeOffset="2759.8386">23513 10195,'-18'0,"0"0,1 0,-1 0,18 18,-18-18,1 18,17-1,0 1,0-1,17-17,1 18,0-18,-1 0,1 0,0 0,-1 0,1 0,-89 0,71 18,-35-18,0 0,35-18,0 0,0 1,0-1,17 18,1 0</inkml:trace>
  <inkml:trace contextRef="#ctx0" brushRef="#br0" timeOffset="17575.1743">22384 9860,'-18'0,"0"0,-17 0,18 0,-19 0,1-18,0 1,-36-1,18 1,-17-19,17 19,17-1,-52-35,18 18,-18 0,17 17,18 0,0-17,18 35,0-18,-18 1,35 17,0 0,1 0,17 17,0 1,17-18,1 35,0-17,17-18,-17 18,17 17,18-18,-18 1,0 17,1 1,17-36,-36 17,1 1,-18 0,35-18,-35 17,-18-17,1 0,-18 18,17-1,0 1,-35-18,36 0,-36 18,0-1,-18 19,1-1,17-17,18 17,-36 0,36-17,17 17,-17-35,35 18,-35-18,52 0,1 0,35 17,0 1,0 0,-18-18,35 0,-17 0,-17 0,17 0,17 0,-35 0,18 0,-17 0,-19 0,-34 17,-1-17,0 0,1 18,-19 0,19-1,-19 1,-16-1,-1 1,35 17,-35 1,18-19,-1 19,19-19,17 18,0 1,-18-36,18 17,0 1,0 0,18-18,35 0,-71 0,71 0,-35 0,35 0,-18-18,18 18,-53-35,17 17,19 18,17-18,-18 18,-35-17,18 17,-1 0,1 0,-18-18,-35 18,17 35,0-17,1 0,-19 17,1 0,17-35,18 36,-35-36,18 35,-1-17,0-18,36 0,17-36,-35 1,18 0,17 17,0 0,-35 1,36-1,-19 18,19-18,-19 1,1 17,17-18,0 18,18-17,0-1,-35 18,52-18,-17 1,18-19,-1-34,1 70,-18-35,0 17,-36-17,1 17,17 0,-35 1,0-1,0 36</inkml:trace>
  <inkml:trace contextRef="#ctx0" brushRef="#br1" timeOffset="26280.7785">22154 9966,'-17'0,"-18"-18,-18 1,17-1,1-17,-18 17,0 18,0-35,0 17,18-17,-53 0,0-18,17 35,54 0,-1 1,-17-1,17 18,18-35,-35 35,-1 0,19 0,-1 0,18 35,35 0,-70-35,35 36,35-19,54 54,-1-36,0 18,0 18,0-18,1-18,-37 0,-16-17,-1-1,-88-34,-17 17,-1-35,18 35,0 0,0 0,18 0,-53 0,17 0,1 0,17 17,17 1,36-1,-17-17,-1 0,36 0,-1 18,36-18,-17 0,-19 18,54-18,-18 17,0-17,17 0,-17 0,0 18,-18-18,1 0,-1 0,-17 0,-1 0,-87 0,52 0,-53 18,1-1,-1 1,36 17,-18 0,18 1,0-19,-1 1,19 0,-1-1,0 1,1 0,17-1,0 1,-18-18,18 17,0 1,0 17,-18 1,18-19,-17 1,17 0,0-1,17 19,19-19,-19-17,1 0,0 0,17 0,0-35,1 17,16-17,-16 17,-1 1,0-1,1 0,-19 1,36-19,-35 36,-1-17,36-1,-35 1,0-1,-1 18,18-35,-17 35,0-18,-1 0,1-17,17 35,-17 0,0-18,-1 18,1 0,-53 0,-18 18,0 17,0-17,18 17,17 1,-35-19,18 18,-18 1,53-19,-88 19,52-19,36 1,-17 0,17-1,0 1,0 0,35-18,-17-18,52 0,-17 1,18-19,-36 36,0-35,18 0,-18-1,18 19,-35-1,35 1,-18-1,0-17,18 17,-35-17,35-1,-18 19,0-1,1 1,-19 17,-17-18,-17 18,17 18,-36-18,36 17,-17 1</inkml:trace>
  <inkml:trace contextRef="#ctx0" brushRef="#br2" timeOffset="38960.6695">22066 9984,'-17'-18,"-1"18,18-18,-18 1,-17 17,35-18,-18 18,18-18,-35 18,0-35,0 35,17-18,-17 1,-1 17,19-18,-36 18,0-17,18 17,-18 0,17 0,19 0,-18 0,17 0,0-36,18 19,-17 17,-1 0,36 0,-18 17,17-17,1 18,17 0,0 17,18-18,-17 1,17 0,17-1,-35 19,-17-19,0 1,-1-18,1 18,-18-1,18-17,-54 0,19 0,-1 0,18 18,-53 0,35-18,1 35,-36-35,18 17,-18 1,17 17,36-17,-35 0,0-1,17-17,1 0,-19 18,1-18,17 0,36 18,0-1,-1-17,19 18,-1-18,0 0,0 0,36-35,-18-1,0 1,35 0,-17-1,-1 36,-17-17,0-1,18 1,-1 17,-35-18,1 18,-36 18,0-1,0 1,-18-1,18 1,-53 0,0 17,18 0,-36 1,18-1,18-35,-18 17,18 19,35-19,-18 1,1-18,-1 0,0 18,18-1,0 19,0-19,0 1,0-1,0 1,0 0,0-1,0 1,18-18,17 0,1 0,122 0,-105 0,0-18,-35 1,17 17,0-18,-17-52,-18 52,18 18,-1-18,-17 1,18 17,0-18,-1 18,1 0,-18-35,-35 35</inkml:trace>
  <inkml:trace contextRef="#ctx0" brushRef="#br3" timeOffset="46078.5669">22066 10089,'-35'0,"0"0,-1 0,1 0,-35 0,34-17,-17 17,18 0,0 0,17 0,-17 0,17 0,18 17,-17-17,-1 18,0-18,18 18,-17-18,-1 17,71-17,-35 0,17 0,0 0,36 0,-1 0,-17 0,35 0,-35 0,0 0,0 0,-35 0,17 0,-17 0,-36 0,-17 18,0 0,-71-1,35 36,-52 0,-36 35,0 36,18-54,70 1,-17-18,53-18,0-17,17-1,36-17,-1-17,54-1,-36 0,18 1,18-1,-36 1,0-1,36-17,-18 17,0 0,-36-17,19 0,16 35,-34-53,0 53,17-18,-35 1,35-1,-17 18,17 0,-17-18,17 18,-17-17,-1 17,1-36,0 36,-1 0,-17-17,18 17</inkml:trace>
  <inkml:trace contextRef="#ctx0" brushRef="#br4" timeOffset="54024.4052">17833 10795,'35'0,"53"0,1 0,-1 0,0 0,-35 0,0 0,-88 0,-1 0,-34 0,-1 0,53 0,-34 18,-19-1,18 1,18 17,0-17,-18 17,17-17,19-1,17 1,-18-18,0 0,36 0,17 0,36 0,-18 0,17 0,19 0,-54 0,0 0,-17 0,-36 0,-17 0,-18 0,0 18,18-18,-18 0,18 0,70 0,0 0,0 0,18 0,0 0,-18 0,18 17,-17-17,-19 18,19 0,-19-18,1 17,-18 18,-18-17,1 17,-19 1,-17 17,0-18,-35-17,35-18,18 35,17-35,1 0,17 17,17-17,19-17,17-1,0 1,-1-19,-52 19,71-54,-36 36,-35 17,0-35,0 18,0 17,0-35,0 18,0 0,0 0,-17 35,-1-36,-17 19,-1-1,1 18,0-18,-18 18,35 0,-17 0,0 0,35 18</inkml:trace>
  <inkml:trace contextRef="#ctx0" brushRef="#br4" timeOffset="56664.0545">16933 11060,'0'0,"71"0,-53 0,17 0,0 35,18 0,-35-17,-1 17,19-17,-36-1,0 1,0 0,-36-18,1 0,-53 0,0 0,17 0,-52 0,17-36,53 36,35 0,1-17,-1 17,-17-18,35 0,0 1,-18-1,18 0,0 1,0-18,0 17,18 18,17-18,0 1,0-1,36 18,-36 0,36 0,-54 0,1 0,-18 18,-18-18,1 0,-18 0,17 0,-35 0,0 0,0 0,-35 0,-18 0,53 0,-70 0,17 0,53 17,18-17,35 18,0 17,0 18,0-18,17 1,1 34,17-34,-17-19,17 18,-35 1,53-19,18 19,-54-36,-17 17,-17 36,-89-35,18 17,52 0,-87 1,35-19,0 1,35 17,0-17,17 17,19-35,-1 0,18 18,0-1,0 1,18-18,17 35,18 1,-18-19,-17 1,0 0,-1-1,1 1,-18 17,0 18,-35-18,-18 1,17-1,-17 18,36-36,-1 19,0-19,18 19,36-1,17 0,105 36,19-1,34 1,-211-54,71 72,53-54,-54 0,-52-35,-18 18,-36-18,-16 35,16-17,-34 17,-1 0,1 1,-19 16,36-16,-17-36,-1 35,54 71,-54-71,36 36,0-18,35 17,0-52,0 17,17-17,36-1,-35 19,17-36,0 53,1-18,-54-35,18 17,0 1,-176 0,70 123,-53-71,-53 36,-17-35,53-18,52-36,71 1,36-18,17 18,53-1,-18 1,-18-18,36 18,-17 34,17-16,-36-19,1 1,-1-18,-17 18,-17-1,-1 1,-17-18,-18 18,0-1,18 1,0-36,17 18,-17 0,-1 18,1 17,0-17,17 17,18 0,-35 18,35 0,-35-35,35 35,0-36,0 54,17-18,1-18,0 36,-1-54,1 36,-1-17,-17 52,0-71,0 36,0 0,-17-18,-18 18,-1 0,1 0,-18 18,-53-36,0 18,-17 0,70 0,0-18,0 0,53 1,-17-36,17 35,0-17,0-1,17 1,1-1,-1 19,-17 17,36-53,-36 17,0 1,0 17,0 18,0-35,-53 35,35-36,-35 19,0 17,-17-1,-36-52,106 36,-18-19,1-17,17 18,17 0,1-18,0 0,34 0,1-36,18 1,17 0,0 0,18-36,-71 71</inkml:trace>
  <inkml:trace contextRef="#ctx0" brushRef="#br4" timeOffset="59768.4131">14323 15893,'0'0,"-230"0,-122 0,-19 0,18 0,-17 0,53 0,17 0,159-36,17 36,106 0,107-17,87 17,53 0,36 0,52 0,1 0,141 0,-142 0,-35 35,-17-17,-53-1,-36-17,-53 18,1-18,-71 0,-18 18,-53-18,-70 17,-88-17,-124 0,18 0,-89 0,-246-53,0 18,140 35,107 0,141 0,52 0,142 0,106 0,87 0,248 53,211-35,318 105,-406-123,512-106,0 177,-424-36,-194 0,-264-17,-229-18,-460 0,213 0,-106-18,-177-17,53 35,71 0,35-18,123 18,-52 0,105 0,89 0,53 18,87 0,36-1,18-17,88 0,141 0,35 18,124-18,35 35,52-17,-16 123,-72-53,-211-17,-70-36,-106-35,-18 18,-89-1,-140 19,-88-36,-142 0,-70 0,35 0,18 0,-1 0,213 0,105 0,141 0,18 35,53-35,106 17,106 36,70 0,159 0,35 53,35-71,-52 54,-212-1,-142-53,-69-17,-160 17,-176-35,-70 0,-213 0,-263-53,-54 18,36-36,281 71,195 0,230 0,175 0,212 0,265 0,353 0,123 88,176-52,-176-36,-335 70,-406-35,-211-35,-283 0,-229 0,-441-194,-317-105,17-54,283 106,334 35,389 124,176 70,123-52,195 52,387 18,89 0,88 0,88 0,-194 18,-106 17,-246-35,-160 0,-17 0,-159 0,-158-35,70 17,-71 1,-52-36,-53-18,-36 53,-70-52,-142-18,195-1,35-16,35-1,159 88,0-17,106-18,106-18,88 18,193 36,178 17,-72 0,125-35,-230 35,-177-36,-193 1,-54-18,-70 18,-70-36,-125 1,-34-36,-18 35,18 71,53 0,34 18,72 53,17-36,35 53,1 0,-1-17,0-18,18-36,0 19,18-19,53-17,34 0,72 18,-1-18,1 17,-36 36,-71-35,-52 0,-18-1,-71 19,-158 52,-36-53,-52-17,-36-18,-88 35,106 18,35 0,71-18,88 53,106 0,17-52,18-19,35 19,36 17,-36-53,36 0,-36 0,18-18,-18-70,-35-18,0-70,-35-71,-36 35,-35-88,1-17,-160-142,0-17,18 70,18 89,106 105,34 106,89 35,0 36,71 35,88 0,-36 18,1 52,34-34,-52-1,-53 18,-70-36,-107-17,36 18,-177-18,36 0,53 0,-1 0,54 0,105 0,0 18,18 17,0 0,0-17,71 35,141 17,52 54,18-1,36 1,-159 17,88-53,-141 0,-89-35,-17-17,0-1,-70 18,-19 17,-52 1,18-36,52 18,-52-18,88-35,105 71,124-36,88 0,142-17,175 17,72-35,-54 36,-141-36,-211 17,-124-17,-123 0,-1271 0,407 53,-125-53,125 35,17-35,194 106,388-35,70 17,124-35,18 0,35-35,53-1,124 18,52-35,35 0,-87 0,-18 0,-71 0,88 0,-17-17,17-1,18 18,18 0,-36 0,36-17,-36 17,-17 52,0 54,-89-70,-52-1,0-35,-54 0,-16 0,-72 0,-70 0,-71 0,-34 0,-19 0,18 35,36 53,-1-52,106 52,124-53,0-35,35 53,70-35,1-1,17-17,0 0,18 18,-88 0,35 17,17 0,-35-17,1 52,17 1,-18 35,36-1,-54-16,18-36,1 0,-36-36,0 1,35-18,0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1786F9-ED41-4DF3-9D47-C3E0C93EA990}" type="datetimeFigureOut">
              <a:rPr lang="en-GB" smtClean="0"/>
              <a:t>09/08/2013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0B7928-73D7-4D60-9892-D6DF0248C4D1}" type="slidenum">
              <a:rPr lang="en-GB" smtClean="0"/>
              <a:t>‹#›</a:t>
            </a:fld>
            <a:endParaRPr lang="en-GB"/>
          </a:p>
        </p:txBody>
      </p:sp>
    </p:spTree>
    <p:extLst>
      <p:ext uri="{BB962C8B-B14F-4D97-AF65-F5344CB8AC3E}">
        <p14:creationId xmlns:p14="http://schemas.microsoft.com/office/powerpoint/2010/main" val="2476188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Introduce ourselves and our</a:t>
            </a:r>
            <a:r>
              <a:rPr lang="en-GB" baseline="0" dirty="0" smtClean="0"/>
              <a:t> centre</a:t>
            </a:r>
            <a:r>
              <a:rPr lang="en-GB" dirty="0" smtClean="0"/>
              <a:t>,</a:t>
            </a:r>
            <a:r>
              <a:rPr lang="en-GB" baseline="0" dirty="0" smtClean="0"/>
              <a:t> introduce project</a:t>
            </a:r>
            <a:endParaRPr lang="en-GB" dirty="0"/>
          </a:p>
        </p:txBody>
      </p:sp>
      <p:sp>
        <p:nvSpPr>
          <p:cNvPr id="4" name="Slide Number Placeholder 3"/>
          <p:cNvSpPr>
            <a:spLocks noGrp="1"/>
          </p:cNvSpPr>
          <p:nvPr>
            <p:ph type="sldNum" sz="quarter" idx="10"/>
          </p:nvPr>
        </p:nvSpPr>
        <p:spPr/>
        <p:txBody>
          <a:bodyPr/>
          <a:lstStyle/>
          <a:p>
            <a:fld id="{990B7928-73D7-4D60-9892-D6DF0248C4D1}" type="slidenum">
              <a:rPr lang="en-GB" smtClean="0"/>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GB" dirty="0" smtClean="0"/>
              <a:t>Using data from the UK Research Council Website API, we have created a web application that creates a visually focused display of data based on a specified user inputted search query. The user is able to see where research projects related to their search are taking place on a map,  and look into them further through info windows giving details of projects taking place at particular research centres.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GB"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GB" dirty="0" smtClean="0"/>
              <a:t>A button on the website allows the user to view blobs in proportion to the amount of funding going to particular institutions on research projects related to the search term. This allows the user to view instantaneously how money (from the 7 publicly funded research councils) is split over the country and where grants are being award to- letting the user easily view if their is a concentration of funding in particular areas or institutions. </a:t>
            </a:r>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990B7928-73D7-4D60-9892-D6DF0248C4D1}" type="slidenum">
              <a:rPr lang="en-GB" smtClean="0"/>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How</a:t>
            </a:r>
            <a:r>
              <a:rPr lang="en-GB" baseline="0" dirty="0" smtClean="0"/>
              <a:t> our project does it: back end </a:t>
            </a:r>
            <a:r>
              <a:rPr lang="en-GB" baseline="0" dirty="0" err="1" smtClean="0"/>
              <a:t>json</a:t>
            </a:r>
            <a:r>
              <a:rPr lang="en-GB" baseline="0" dirty="0" smtClean="0"/>
              <a:t> &amp; API etc. Small explanation</a:t>
            </a:r>
          </a:p>
          <a:p>
            <a:endParaRPr lang="en-GB" baseline="0" dirty="0" smtClean="0"/>
          </a:p>
          <a:p>
            <a:r>
              <a:rPr lang="en-GB" dirty="0" smtClean="0"/>
              <a:t> Using Python 3, our script extracts all the data from the UK Research Council API  about a specific search term. It does this by taking the identifiers of each of the projects and using the API again to extract  the  project name’s, funding value etc. of each project and outputting it as one JSON file, which is then interpreted by the web server. </a:t>
            </a:r>
            <a:endParaRPr lang="en-GB" dirty="0"/>
          </a:p>
        </p:txBody>
      </p:sp>
      <p:sp>
        <p:nvSpPr>
          <p:cNvPr id="4" name="Slide Number Placeholder 3"/>
          <p:cNvSpPr>
            <a:spLocks noGrp="1"/>
          </p:cNvSpPr>
          <p:nvPr>
            <p:ph type="sldNum" sz="quarter" idx="10"/>
          </p:nvPr>
        </p:nvSpPr>
        <p:spPr/>
        <p:txBody>
          <a:bodyPr/>
          <a:lstStyle/>
          <a:p>
            <a:fld id="{990B7928-73D7-4D60-9892-D6DF0248C4D1}" type="slidenum">
              <a:rPr lang="en-GB" smtClean="0"/>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Google maps </a:t>
            </a:r>
            <a:r>
              <a:rPr lang="en-GB" dirty="0" err="1" smtClean="0"/>
              <a:t>api</a:t>
            </a:r>
            <a:r>
              <a:rPr lang="en-GB" dirty="0" smtClean="0"/>
              <a:t>,</a:t>
            </a:r>
            <a:r>
              <a:rPr lang="en-GB" baseline="0" dirty="0" smtClean="0"/>
              <a:t> postcodes LAT LONG </a:t>
            </a:r>
            <a:r>
              <a:rPr lang="en-GB" baseline="0" dirty="0" err="1" smtClean="0"/>
              <a:t>explination</a:t>
            </a:r>
            <a:r>
              <a:rPr lang="en-GB" baseline="0" dirty="0" smtClean="0"/>
              <a:t> </a:t>
            </a:r>
            <a:endParaRPr lang="en-GB" dirty="0"/>
          </a:p>
        </p:txBody>
      </p:sp>
      <p:sp>
        <p:nvSpPr>
          <p:cNvPr id="4" name="Slide Number Placeholder 3"/>
          <p:cNvSpPr>
            <a:spLocks noGrp="1"/>
          </p:cNvSpPr>
          <p:nvPr>
            <p:ph type="sldNum" sz="quarter" idx="10"/>
          </p:nvPr>
        </p:nvSpPr>
        <p:spPr/>
        <p:txBody>
          <a:bodyPr/>
          <a:lstStyle/>
          <a:p>
            <a:fld id="{990B7928-73D7-4D60-9892-D6DF0248C4D1}" type="slidenum">
              <a:rPr lang="en-GB" smtClean="0"/>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website demonstration BASICALLY</a:t>
            </a:r>
            <a:r>
              <a:rPr lang="en-GB" baseline="0" dirty="0" smtClean="0"/>
              <a:t> EXPLAINS WHAT HAPPENS WHEN YOU DO WHAT</a:t>
            </a:r>
            <a:endParaRPr lang="en-GB" dirty="0"/>
          </a:p>
        </p:txBody>
      </p:sp>
      <p:sp>
        <p:nvSpPr>
          <p:cNvPr id="4" name="Slide Number Placeholder 3"/>
          <p:cNvSpPr>
            <a:spLocks noGrp="1"/>
          </p:cNvSpPr>
          <p:nvPr>
            <p:ph type="sldNum" sz="quarter" idx="10"/>
          </p:nvPr>
        </p:nvSpPr>
        <p:spPr/>
        <p:txBody>
          <a:bodyPr/>
          <a:lstStyle/>
          <a:p>
            <a:fld id="{990B7928-73D7-4D60-9892-D6DF0248C4D1}" type="slidenum">
              <a:rPr lang="en-GB" smtClean="0"/>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Why</a:t>
            </a:r>
            <a:r>
              <a:rPr lang="en-GB" baseline="0" dirty="0" smtClean="0"/>
              <a:t> this is useful who is it useful to:</a:t>
            </a:r>
          </a:p>
          <a:p>
            <a:endParaRPr lang="en-GB" baseline="0" dirty="0" smtClean="0"/>
          </a:p>
          <a:p>
            <a:r>
              <a:rPr lang="en-GB" dirty="0" smtClean="0"/>
              <a:t>TARGET AUDIENCE:</a:t>
            </a:r>
          </a:p>
          <a:p>
            <a:endParaRPr lang="en-GB" dirty="0" smtClean="0"/>
          </a:p>
          <a:p>
            <a:r>
              <a:rPr lang="en-GB" dirty="0" smtClean="0"/>
              <a:t>- young people may be interested in our project so they can see</a:t>
            </a:r>
          </a:p>
          <a:p>
            <a:r>
              <a:rPr lang="en-GB" dirty="0" smtClean="0"/>
              <a:t>the sorts of research going on in the universities they might want to apply to.</a:t>
            </a:r>
          </a:p>
          <a:p>
            <a:r>
              <a:rPr lang="en-GB" dirty="0" smtClean="0"/>
              <a:t>a lot of </a:t>
            </a:r>
            <a:r>
              <a:rPr lang="en-GB" dirty="0" err="1" smtClean="0"/>
              <a:t>universties</a:t>
            </a:r>
            <a:r>
              <a:rPr lang="en-GB" dirty="0" smtClean="0"/>
              <a:t> give </a:t>
            </a:r>
            <a:r>
              <a:rPr lang="en-GB" dirty="0" err="1" smtClean="0"/>
              <a:t>oppurtunities</a:t>
            </a:r>
            <a:r>
              <a:rPr lang="en-GB" dirty="0" smtClean="0"/>
              <a:t> in their </a:t>
            </a:r>
            <a:r>
              <a:rPr lang="en-GB" dirty="0" err="1" smtClean="0"/>
              <a:t>reserach</a:t>
            </a:r>
            <a:r>
              <a:rPr lang="en-GB" dirty="0" smtClean="0"/>
              <a:t> </a:t>
            </a:r>
            <a:r>
              <a:rPr lang="en-GB" dirty="0" err="1" smtClean="0"/>
              <a:t>separments</a:t>
            </a:r>
            <a:r>
              <a:rPr lang="en-GB" dirty="0" smtClean="0"/>
              <a:t> to students as extra-</a:t>
            </a:r>
            <a:r>
              <a:rPr lang="en-GB" dirty="0" err="1" smtClean="0"/>
              <a:t>ciric</a:t>
            </a:r>
            <a:endParaRPr lang="en-GB" dirty="0" smtClean="0"/>
          </a:p>
          <a:p>
            <a:r>
              <a:rPr lang="en-GB" dirty="0" smtClean="0"/>
              <a:t>and might be interesting in general pre-application. one of the UKRC functions is to support post grad students training. </a:t>
            </a:r>
          </a:p>
          <a:p>
            <a:endParaRPr lang="en-GB" dirty="0" smtClean="0"/>
          </a:p>
          <a:p>
            <a:r>
              <a:rPr lang="en-GB" dirty="0" smtClean="0"/>
              <a:t>-the general population may want to know where money is being given to: </a:t>
            </a:r>
          </a:p>
          <a:p>
            <a:r>
              <a:rPr lang="en-GB" dirty="0" smtClean="0"/>
              <a:t>research funding is provided by three main sectors; corporations/ the private sector who are usually motivated by potential profit, </a:t>
            </a:r>
          </a:p>
          <a:p>
            <a:r>
              <a:rPr lang="en-GB" dirty="0" smtClean="0"/>
              <a:t>and a small amount from charitable institutions. GTR is only about the 7 publicly funded information.</a:t>
            </a:r>
          </a:p>
          <a:p>
            <a:endParaRPr lang="en-GB" dirty="0" smtClean="0"/>
          </a:p>
          <a:p>
            <a:r>
              <a:rPr lang="en-GB" dirty="0" smtClean="0"/>
              <a:t>-people interested in the actual research being done; what institutions are getting research grants in the topic/search criteria you're interested in and who is funding them</a:t>
            </a:r>
          </a:p>
          <a:p>
            <a:r>
              <a:rPr lang="en-GB" dirty="0" smtClean="0"/>
              <a:t>is funding them quite an interesting thing for maybe a research scientist to be looking at. </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990B7928-73D7-4D60-9892-D6DF0248C4D1}" type="slidenum">
              <a:rPr lang="en-GB" smtClean="0"/>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what</a:t>
            </a:r>
            <a:r>
              <a:rPr lang="en-GB" baseline="0" dirty="0" smtClean="0"/>
              <a:t> it lead on to /// future/// future functionality. </a:t>
            </a:r>
            <a:endParaRPr lang="en-GB" dirty="0"/>
          </a:p>
        </p:txBody>
      </p:sp>
      <p:sp>
        <p:nvSpPr>
          <p:cNvPr id="4" name="Slide Number Placeholder 3"/>
          <p:cNvSpPr>
            <a:spLocks noGrp="1"/>
          </p:cNvSpPr>
          <p:nvPr>
            <p:ph type="sldNum" sz="quarter" idx="10"/>
          </p:nvPr>
        </p:nvSpPr>
        <p:spPr/>
        <p:txBody>
          <a:bodyPr/>
          <a:lstStyle/>
          <a:p>
            <a:fld id="{990B7928-73D7-4D60-9892-D6DF0248C4D1}" type="slidenum">
              <a:rPr lang="en-GB" smtClean="0"/>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Thank you?????</a:t>
            </a:r>
            <a:r>
              <a:rPr lang="en-GB" baseline="0" dirty="0" smtClean="0"/>
              <a:t> RAL, MENTORS, JUDGES, YRS</a:t>
            </a:r>
            <a:endParaRPr lang="en-GB" dirty="0"/>
          </a:p>
        </p:txBody>
      </p:sp>
      <p:sp>
        <p:nvSpPr>
          <p:cNvPr id="4" name="Slide Number Placeholder 3"/>
          <p:cNvSpPr>
            <a:spLocks noGrp="1"/>
          </p:cNvSpPr>
          <p:nvPr>
            <p:ph type="sldNum" sz="quarter" idx="10"/>
          </p:nvPr>
        </p:nvSpPr>
        <p:spPr/>
        <p:txBody>
          <a:bodyPr/>
          <a:lstStyle/>
          <a:p>
            <a:fld id="{990B7928-73D7-4D60-9892-D6DF0248C4D1}" type="slidenum">
              <a:rPr lang="en-GB" smtClean="0"/>
              <a:t>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6D94F99-E515-4C9E-869D-D5DB6D826C74}" type="datetimeFigureOut">
              <a:rPr lang="en-GB" smtClean="0"/>
              <a:t>09/08/2013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2E6D51-2A8D-4A4F-925A-51627F786BEB}"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6D94F99-E515-4C9E-869D-D5DB6D826C74}" type="datetimeFigureOut">
              <a:rPr lang="en-GB" smtClean="0"/>
              <a:t>09/08/2013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2E6D51-2A8D-4A4F-925A-51627F786BE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6D94F99-E515-4C9E-869D-D5DB6D826C74}" type="datetimeFigureOut">
              <a:rPr lang="en-GB" smtClean="0"/>
              <a:t>09/08/2013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2E6D51-2A8D-4A4F-925A-51627F786BE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6D94F99-E515-4C9E-869D-D5DB6D826C74}" type="datetimeFigureOut">
              <a:rPr lang="en-GB" smtClean="0"/>
              <a:t>09/08/2013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2E6D51-2A8D-4A4F-925A-51627F786BEB}"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D94F99-E515-4C9E-869D-D5DB6D826C74}" type="datetimeFigureOut">
              <a:rPr lang="en-GB" smtClean="0"/>
              <a:t>09/08/2013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2E6D51-2A8D-4A4F-925A-51627F786BEB}"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6D94F99-E515-4C9E-869D-D5DB6D826C74}" type="datetimeFigureOut">
              <a:rPr lang="en-GB" smtClean="0"/>
              <a:t>09/08/2013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2E6D51-2A8D-4A4F-925A-51627F786BE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6D94F99-E515-4C9E-869D-D5DB6D826C74}" type="datetimeFigureOut">
              <a:rPr lang="en-GB" smtClean="0"/>
              <a:t>09/08/2013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B2E6D51-2A8D-4A4F-925A-51627F786BEB}"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6D94F99-E515-4C9E-869D-D5DB6D826C74}" type="datetimeFigureOut">
              <a:rPr lang="en-GB" smtClean="0"/>
              <a:t>09/08/2013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B2E6D51-2A8D-4A4F-925A-51627F786BEB}"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94F99-E515-4C9E-869D-D5DB6D826C74}" type="datetimeFigureOut">
              <a:rPr lang="en-GB" smtClean="0"/>
              <a:t>09/08/2013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B2E6D51-2A8D-4A4F-925A-51627F786BE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D94F99-E515-4C9E-869D-D5DB6D826C74}" type="datetimeFigureOut">
              <a:rPr lang="en-GB" smtClean="0"/>
              <a:t>09/08/2013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2E6D51-2A8D-4A4F-925A-51627F786BEB}"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D94F99-E515-4C9E-869D-D5DB6D826C74}" type="datetimeFigureOut">
              <a:rPr lang="en-GB" smtClean="0"/>
              <a:t>09/08/2013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2E6D51-2A8D-4A4F-925A-51627F786BEB}"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94F99-E515-4C9E-869D-D5DB6D826C74}" type="datetimeFigureOut">
              <a:rPr lang="en-GB" smtClean="0"/>
              <a:t>09/08/2013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E6D51-2A8D-4A4F-925A-51627F786BE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fter a search term.png"/>
          <p:cNvPicPr>
            <a:picLocks noChangeAspect="1"/>
          </p:cNvPicPr>
          <p:nvPr/>
        </p:nvPicPr>
        <p:blipFill>
          <a:blip r:embed="rId3" cstate="print">
            <a:duotone>
              <a:schemeClr val="accent1">
                <a:shade val="45000"/>
                <a:satMod val="135000"/>
              </a:schemeClr>
              <a:prstClr val="white"/>
            </a:duotone>
          </a:blip>
          <a:stretch>
            <a:fillRect/>
          </a:stretch>
        </p:blipFill>
        <p:spPr>
          <a:xfrm>
            <a:off x="0" y="0"/>
            <a:ext cx="9144000" cy="6858000"/>
          </a:xfrm>
          <a:prstGeom prst="rect">
            <a:avLst/>
          </a:prstGeom>
        </p:spPr>
      </p:pic>
      <p:sp>
        <p:nvSpPr>
          <p:cNvPr id="8" name="Rectangle 7"/>
          <p:cNvSpPr/>
          <p:nvPr/>
        </p:nvSpPr>
        <p:spPr>
          <a:xfrm>
            <a:off x="1259440" y="548680"/>
            <a:ext cx="6551795" cy="923330"/>
          </a:xfrm>
          <a:prstGeom prst="rect">
            <a:avLst/>
          </a:prstGeom>
          <a:noFill/>
          <a:effectLst>
            <a:innerShdw blurRad="63500" dist="50800" dir="13500000">
              <a:prstClr val="black">
                <a:alpha val="50000"/>
              </a:prstClr>
            </a:innerShdw>
          </a:effectLst>
        </p:spPr>
        <p:txBody>
          <a:bodyPr wrap="none" lIns="91440" tIns="45720" rIns="91440" bIns="45720">
            <a:spAutoFit/>
          </a:bodyPr>
          <a:lstStyle/>
          <a:p>
            <a:pPr algn="ctr"/>
            <a:r>
              <a:rPr lang="en-US" sz="5400" b="1" dirty="0" smtClean="0">
                <a:ln w="12700">
                  <a:solidFill>
                    <a:schemeClr val="tx1">
                      <a:lumMod val="65000"/>
                      <a:lumOff val="35000"/>
                    </a:schemeClr>
                  </a:solidFill>
                  <a:prstDash val="solid"/>
                </a:ln>
                <a:solidFill>
                  <a:srgbClr val="00B050"/>
                </a:solidFill>
                <a:effectLst>
                  <a:outerShdw blurRad="41275" dist="20320" dir="1800000" algn="tl" rotWithShape="0">
                    <a:srgbClr val="000000">
                      <a:alpha val="40000"/>
                    </a:srgbClr>
                  </a:outerShdw>
                </a:effectLst>
                <a:latin typeface="Times New Roman" pitchFamily="18" charset="0"/>
                <a:cs typeface="Times New Roman" pitchFamily="18" charset="0"/>
              </a:rPr>
              <a:t>Show </a:t>
            </a:r>
            <a:r>
              <a:rPr lang="en-US" sz="5400" b="1" dirty="0">
                <a:ln w="12700">
                  <a:solidFill>
                    <a:schemeClr val="tx1">
                      <a:lumMod val="65000"/>
                      <a:lumOff val="35000"/>
                    </a:schemeClr>
                  </a:solidFill>
                  <a:prstDash val="solid"/>
                </a:ln>
                <a:solidFill>
                  <a:srgbClr val="00B050"/>
                </a:solidFill>
                <a:effectLst>
                  <a:outerShdw blurRad="41275" dist="20320" dir="1800000" algn="tl" rotWithShape="0">
                    <a:srgbClr val="000000">
                      <a:alpha val="40000"/>
                    </a:srgbClr>
                  </a:outerShdw>
                </a:effectLst>
                <a:latin typeface="Times New Roman" pitchFamily="18" charset="0"/>
                <a:cs typeface="Times New Roman" pitchFamily="18" charset="0"/>
              </a:rPr>
              <a:t>m</a:t>
            </a:r>
            <a:r>
              <a:rPr lang="en-US" sz="5400" b="1" dirty="0" smtClean="0">
                <a:ln w="12700">
                  <a:solidFill>
                    <a:schemeClr val="tx1">
                      <a:lumMod val="65000"/>
                      <a:lumOff val="35000"/>
                    </a:schemeClr>
                  </a:solidFill>
                  <a:prstDash val="solid"/>
                </a:ln>
                <a:solidFill>
                  <a:srgbClr val="00B050"/>
                </a:solidFill>
                <a:effectLst>
                  <a:outerShdw blurRad="41275" dist="20320" dir="1800000" algn="tl" rotWithShape="0">
                    <a:srgbClr val="000000">
                      <a:alpha val="40000"/>
                    </a:srgbClr>
                  </a:outerShdw>
                </a:effectLst>
                <a:latin typeface="Times New Roman" pitchFamily="18" charset="0"/>
                <a:cs typeface="Times New Roman" pitchFamily="18" charset="0"/>
              </a:rPr>
              <a:t>e the</a:t>
            </a:r>
            <a:r>
              <a:rPr lang="en-US" sz="5400" b="1" i="1" dirty="0" smtClean="0">
                <a:ln w="12700">
                  <a:solidFill>
                    <a:schemeClr val="tx1">
                      <a:lumMod val="65000"/>
                      <a:lumOff val="35000"/>
                    </a:schemeClr>
                  </a:solidFill>
                  <a:prstDash val="solid"/>
                </a:ln>
                <a:solidFill>
                  <a:srgbClr val="00B050"/>
                </a:solidFill>
                <a:effectLst>
                  <a:outerShdw blurRad="41275" dist="20320" dir="1800000" algn="tl" rotWithShape="0">
                    <a:srgbClr val="000000">
                      <a:alpha val="40000"/>
                    </a:srgbClr>
                  </a:outerShdw>
                </a:effectLst>
                <a:latin typeface="Times New Roman" pitchFamily="18" charset="0"/>
                <a:cs typeface="Times New Roman" pitchFamily="18" charset="0"/>
              </a:rPr>
              <a:t> </a:t>
            </a:r>
            <a:r>
              <a:rPr lang="en-US" sz="5400" b="1" dirty="0" smtClean="0">
                <a:ln w="12700">
                  <a:solidFill>
                    <a:schemeClr val="tx1">
                      <a:lumMod val="65000"/>
                      <a:lumOff val="35000"/>
                    </a:schemeClr>
                  </a:solidFill>
                  <a:prstDash val="solid"/>
                </a:ln>
                <a:solidFill>
                  <a:srgbClr val="00B050"/>
                </a:solidFill>
                <a:effectLst>
                  <a:outerShdw blurRad="41275" dist="20320" dir="1800000" algn="tl" rotWithShape="0">
                    <a:srgbClr val="000000">
                      <a:alpha val="40000"/>
                    </a:srgbClr>
                  </a:outerShdw>
                </a:effectLst>
                <a:latin typeface="Times New Roman" pitchFamily="18" charset="0"/>
                <a:cs typeface="Times New Roman" pitchFamily="18" charset="0"/>
              </a:rPr>
              <a:t>£</a:t>
            </a:r>
            <a:r>
              <a:rPr lang="en-US" sz="5400" b="1" dirty="0" err="1" smtClean="0">
                <a:ln w="12700">
                  <a:solidFill>
                    <a:schemeClr val="tx1">
                      <a:lumMod val="65000"/>
                      <a:lumOff val="35000"/>
                    </a:schemeClr>
                  </a:solidFill>
                  <a:prstDash val="solid"/>
                </a:ln>
                <a:solidFill>
                  <a:srgbClr val="00B050"/>
                </a:solidFill>
                <a:effectLst>
                  <a:outerShdw blurRad="41275" dist="20320" dir="1800000" algn="tl" rotWithShape="0">
                    <a:srgbClr val="000000">
                      <a:alpha val="40000"/>
                    </a:srgbClr>
                  </a:outerShdw>
                </a:effectLst>
                <a:latin typeface="Times New Roman" pitchFamily="18" charset="0"/>
                <a:cs typeface="Times New Roman" pitchFamily="18" charset="0"/>
              </a:rPr>
              <a:t>unding</a:t>
            </a:r>
            <a:endParaRPr lang="en-US" sz="5400" b="1" dirty="0" smtClean="0">
              <a:ln w="12700">
                <a:solidFill>
                  <a:schemeClr val="tx1">
                    <a:lumMod val="65000"/>
                    <a:lumOff val="35000"/>
                  </a:schemeClr>
                </a:solidFill>
                <a:prstDash val="solid"/>
              </a:ln>
              <a:solidFill>
                <a:srgbClr val="00B050"/>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
        <p:nvSpPr>
          <p:cNvPr id="9" name="TextBox 8"/>
          <p:cNvSpPr txBox="1"/>
          <p:nvPr/>
        </p:nvSpPr>
        <p:spPr>
          <a:xfrm>
            <a:off x="1547664" y="4725144"/>
            <a:ext cx="6114046" cy="369332"/>
          </a:xfrm>
          <a:prstGeom prst="rect">
            <a:avLst/>
          </a:prstGeom>
          <a:noFill/>
        </p:spPr>
        <p:txBody>
          <a:bodyPr wrap="none" rtlCol="0">
            <a:spAutoFit/>
          </a:bodyPr>
          <a:lstStyle/>
          <a:p>
            <a:r>
              <a:rPr lang="en-GB" dirty="0" smtClean="0"/>
              <a:t>Callum Williams, Imogen Richards, Aneeqa Munir, Matt Reggler</a:t>
            </a:r>
            <a:endParaRPr lang="en-GB" dirty="0"/>
          </a:p>
        </p:txBody>
      </p:sp>
      <p:sp>
        <p:nvSpPr>
          <p:cNvPr id="11" name="TextBox 10"/>
          <p:cNvSpPr txBox="1"/>
          <p:nvPr/>
        </p:nvSpPr>
        <p:spPr>
          <a:xfrm>
            <a:off x="2267744" y="5373216"/>
            <a:ext cx="4433265" cy="646331"/>
          </a:xfrm>
          <a:prstGeom prst="rect">
            <a:avLst/>
          </a:prstGeom>
          <a:noFill/>
        </p:spPr>
        <p:txBody>
          <a:bodyPr wrap="none" rtlCol="0">
            <a:spAutoFit/>
          </a:bodyPr>
          <a:lstStyle/>
          <a:p>
            <a:pPr algn="ctr"/>
            <a:r>
              <a:rPr lang="en-GB" dirty="0" smtClean="0"/>
              <a:t>STFC Rutherford Appleton Laboratory </a:t>
            </a:r>
            <a:r>
              <a:rPr lang="en-GB" dirty="0" smtClean="0"/>
              <a:t>Centre,</a:t>
            </a:r>
          </a:p>
          <a:p>
            <a:pPr algn="ctr"/>
            <a:r>
              <a:rPr lang="en-GB" dirty="0" smtClean="0"/>
              <a:t>Earth</a:t>
            </a:r>
            <a:endParaRPr lang="en-GB" dirty="0"/>
          </a:p>
        </p:txBody>
      </p:sp>
    </p:spTree>
  </p:cSld>
  <p:clrMapOvr>
    <a:masterClrMapping/>
  </p:clrMapOvr>
  <p:transition advTm="10343"/>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27187" y="548680"/>
            <a:ext cx="3416320" cy="923330"/>
          </a:xfrm>
          <a:prstGeom prst="rect">
            <a:avLst/>
          </a:prstGeom>
          <a:noFill/>
          <a:effectLst>
            <a:innerShdw blurRad="63500" dist="50800" dir="13500000">
              <a:prstClr val="black">
                <a:alpha val="50000"/>
              </a:prstClr>
            </a:innerShdw>
          </a:effectLst>
        </p:spPr>
        <p:txBody>
          <a:bodyPr wrap="none" lIns="91440" tIns="45720" rIns="91440" bIns="45720">
            <a:spAutoFit/>
          </a:bodyPr>
          <a:lstStyle/>
          <a:p>
            <a:pPr algn="ctr"/>
            <a:r>
              <a:rPr lang="en-US" sz="5400" b="1" dirty="0" smtClean="0">
                <a:ln w="12700">
                  <a:solidFill>
                    <a:schemeClr val="tx1">
                      <a:lumMod val="65000"/>
                      <a:lumOff val="35000"/>
                    </a:schemeClr>
                  </a:solidFill>
                  <a:prstDash val="solid"/>
                </a:ln>
                <a:solidFill>
                  <a:srgbClr val="00B050"/>
                </a:solidFill>
                <a:effectLst>
                  <a:outerShdw blurRad="41275" dist="20320" dir="1800000" algn="tl" rotWithShape="0">
                    <a:srgbClr val="000000">
                      <a:alpha val="40000"/>
                    </a:srgbClr>
                  </a:outerShdw>
                </a:effectLst>
                <a:latin typeface="Times New Roman" pitchFamily="18" charset="0"/>
                <a:cs typeface="Times New Roman" pitchFamily="18" charset="0"/>
              </a:rPr>
              <a:t>What </a:t>
            </a:r>
            <a:r>
              <a:rPr lang="en-US" sz="5400" b="1" dirty="0">
                <a:ln w="12700">
                  <a:solidFill>
                    <a:schemeClr val="tx1">
                      <a:lumMod val="65000"/>
                      <a:lumOff val="35000"/>
                    </a:schemeClr>
                  </a:solidFill>
                  <a:prstDash val="solid"/>
                </a:ln>
                <a:solidFill>
                  <a:srgbClr val="00B050"/>
                </a:solidFill>
                <a:effectLst>
                  <a:outerShdw blurRad="41275" dist="20320" dir="1800000" algn="tl" rotWithShape="0">
                    <a:srgbClr val="000000">
                      <a:alpha val="40000"/>
                    </a:srgbClr>
                  </a:outerShdw>
                </a:effectLst>
                <a:latin typeface="Times New Roman" pitchFamily="18" charset="0"/>
                <a:cs typeface="Times New Roman" pitchFamily="18" charset="0"/>
              </a:rPr>
              <a:t>i</a:t>
            </a:r>
            <a:r>
              <a:rPr lang="en-US" sz="5400" b="1" dirty="0" smtClean="0">
                <a:ln w="12700">
                  <a:solidFill>
                    <a:schemeClr val="tx1">
                      <a:lumMod val="65000"/>
                      <a:lumOff val="35000"/>
                    </a:schemeClr>
                  </a:solidFill>
                  <a:prstDash val="solid"/>
                </a:ln>
                <a:solidFill>
                  <a:srgbClr val="00B050"/>
                </a:solidFill>
                <a:effectLst>
                  <a:outerShdw blurRad="41275" dist="20320" dir="1800000" algn="tl" rotWithShape="0">
                    <a:srgbClr val="000000">
                      <a:alpha val="40000"/>
                    </a:srgbClr>
                  </a:outerShdw>
                </a:effectLst>
                <a:latin typeface="Times New Roman" pitchFamily="18" charset="0"/>
                <a:cs typeface="Times New Roman" pitchFamily="18" charset="0"/>
              </a:rPr>
              <a:t>s it?</a:t>
            </a:r>
          </a:p>
        </p:txBody>
      </p:sp>
      <p:sp>
        <p:nvSpPr>
          <p:cNvPr id="6" name="TextBox 5"/>
          <p:cNvSpPr txBox="1"/>
          <p:nvPr/>
        </p:nvSpPr>
        <p:spPr>
          <a:xfrm>
            <a:off x="899592" y="1844824"/>
            <a:ext cx="7488832" cy="1200329"/>
          </a:xfrm>
          <a:prstGeom prst="rect">
            <a:avLst/>
          </a:prstGeom>
          <a:noFill/>
        </p:spPr>
        <p:txBody>
          <a:bodyPr wrap="square" rtlCol="0">
            <a:spAutoFit/>
          </a:bodyPr>
          <a:lstStyle/>
          <a:p>
            <a:pPr>
              <a:buFont typeface="Arial" pitchFamily="34" charset="0"/>
              <a:buChar char="•"/>
            </a:pPr>
            <a:r>
              <a:rPr lang="en-GB" dirty="0" smtClean="0"/>
              <a:t>A </a:t>
            </a:r>
            <a:r>
              <a:rPr lang="en-GB" baseline="0" dirty="0" smtClean="0"/>
              <a:t>web app allowing the user to view on a map where research projects relating their specified search query are taking place.</a:t>
            </a:r>
            <a:r>
              <a:rPr lang="en-GB" dirty="0" smtClean="0"/>
              <a:t> </a:t>
            </a:r>
          </a:p>
          <a:p>
            <a:pPr>
              <a:buFont typeface="Arial" pitchFamily="34" charset="0"/>
              <a:buChar char="•"/>
            </a:pPr>
            <a:endParaRPr lang="en-GB" dirty="0"/>
          </a:p>
          <a:p>
            <a:pPr>
              <a:buFont typeface="Arial" pitchFamily="34" charset="0"/>
              <a:buChar char="•"/>
            </a:pPr>
            <a:r>
              <a:rPr lang="en-GB" dirty="0" smtClean="0"/>
              <a:t>A Functionality allowing to see dispersion of funding</a:t>
            </a:r>
            <a:endParaRPr lang="en-GB" dirty="0"/>
          </a:p>
        </p:txBody>
      </p:sp>
    </p:spTree>
  </p:cSld>
  <p:clrMapOvr>
    <a:masterClrMapping/>
  </p:clrMapOvr>
  <p:transition advTm="25334"/>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25238" y="384473"/>
            <a:ext cx="4493539" cy="923330"/>
          </a:xfrm>
          <a:prstGeom prst="rect">
            <a:avLst/>
          </a:prstGeom>
          <a:noFill/>
          <a:effectLst>
            <a:innerShdw blurRad="63500" dist="50800" dir="13500000">
              <a:prstClr val="black">
                <a:alpha val="50000"/>
              </a:prstClr>
            </a:innerShdw>
          </a:effectLst>
        </p:spPr>
        <p:txBody>
          <a:bodyPr wrap="none" lIns="91440" tIns="45720" rIns="91440" bIns="45720">
            <a:spAutoFit/>
          </a:bodyPr>
          <a:lstStyle/>
          <a:p>
            <a:pPr algn="ctr"/>
            <a:r>
              <a:rPr lang="en-US" sz="5400" b="1" dirty="0" smtClean="0">
                <a:ln w="12700">
                  <a:solidFill>
                    <a:schemeClr val="tx1">
                      <a:lumMod val="65000"/>
                      <a:lumOff val="35000"/>
                    </a:schemeClr>
                  </a:solidFill>
                  <a:prstDash val="solid"/>
                </a:ln>
                <a:solidFill>
                  <a:srgbClr val="00B050"/>
                </a:solidFill>
                <a:effectLst>
                  <a:outerShdw blurRad="41275" dist="20320" dir="1800000" algn="tl" rotWithShape="0">
                    <a:srgbClr val="000000">
                      <a:alpha val="40000"/>
                    </a:srgbClr>
                  </a:outerShdw>
                </a:effectLst>
                <a:latin typeface="Times New Roman" pitchFamily="18" charset="0"/>
                <a:cs typeface="Times New Roman" pitchFamily="18" charset="0"/>
              </a:rPr>
              <a:t>How it works?</a:t>
            </a:r>
          </a:p>
        </p:txBody>
      </p:sp>
      <p:sp>
        <p:nvSpPr>
          <p:cNvPr id="5" name="TextBox 4"/>
          <p:cNvSpPr txBox="1"/>
          <p:nvPr/>
        </p:nvSpPr>
        <p:spPr>
          <a:xfrm>
            <a:off x="539552" y="1844824"/>
            <a:ext cx="8136904" cy="1754326"/>
          </a:xfrm>
          <a:prstGeom prst="rect">
            <a:avLst/>
          </a:prstGeom>
          <a:noFill/>
        </p:spPr>
        <p:txBody>
          <a:bodyPr wrap="square" rtlCol="0">
            <a:spAutoFit/>
          </a:bodyPr>
          <a:lstStyle/>
          <a:p>
            <a:pPr>
              <a:buFont typeface="Arial" pitchFamily="34" charset="0"/>
              <a:buChar char="•"/>
            </a:pPr>
            <a:r>
              <a:rPr lang="en-GB" dirty="0"/>
              <a:t> </a:t>
            </a:r>
            <a:r>
              <a:rPr lang="en-GB" dirty="0" smtClean="0"/>
              <a:t>Using the UK </a:t>
            </a:r>
            <a:r>
              <a:rPr lang="en-GB" dirty="0" err="1" smtClean="0"/>
              <a:t>Reasearch</a:t>
            </a:r>
            <a:r>
              <a:rPr lang="en-GB" dirty="0" smtClean="0"/>
              <a:t> Council API</a:t>
            </a:r>
          </a:p>
          <a:p>
            <a:pPr>
              <a:buFont typeface="Arial" pitchFamily="34" charset="0"/>
              <a:buChar char="•"/>
            </a:pPr>
            <a:endParaRPr lang="en-GB" baseline="0" dirty="0"/>
          </a:p>
          <a:p>
            <a:pPr>
              <a:buFont typeface="Arial" pitchFamily="34" charset="0"/>
              <a:buChar char="•"/>
            </a:pPr>
            <a:r>
              <a:rPr lang="en-GB" dirty="0" smtClean="0"/>
              <a:t>Using Python 3, and outputting it as JSON</a:t>
            </a:r>
          </a:p>
          <a:p>
            <a:pPr>
              <a:buFont typeface="Arial" pitchFamily="34" charset="0"/>
              <a:buChar char="•"/>
            </a:pPr>
            <a:endParaRPr lang="en-GB" baseline="0" dirty="0"/>
          </a:p>
          <a:p>
            <a:pPr>
              <a:buFont typeface="Arial" pitchFamily="34" charset="0"/>
              <a:buChar char="•"/>
            </a:pPr>
            <a:r>
              <a:rPr lang="en-GB" dirty="0" err="1" smtClean="0"/>
              <a:t>Webserver</a:t>
            </a:r>
            <a:r>
              <a:rPr lang="en-GB" dirty="0" smtClean="0"/>
              <a:t> interprets</a:t>
            </a:r>
            <a:endParaRPr lang="en-GB" baseline="0" dirty="0" smtClean="0"/>
          </a:p>
          <a:p>
            <a:pPr>
              <a:buFont typeface="Arial" pitchFamily="34" charset="0"/>
              <a:buChar char="•"/>
            </a:pPr>
            <a:endParaRPr lang="en-GB" dirty="0" smtClean="0"/>
          </a:p>
        </p:txBody>
      </p:sp>
    </p:spTree>
  </p:cSld>
  <p:clrMapOvr>
    <a:masterClrMapping/>
  </p:clrMapOvr>
  <p:transition advTm="25303"/>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2709963" y="384473"/>
            <a:ext cx="3724096" cy="923330"/>
          </a:xfrm>
          <a:prstGeom prst="rect">
            <a:avLst/>
          </a:prstGeom>
          <a:noFill/>
          <a:effectLst>
            <a:innerShdw blurRad="63500" dist="50800" dir="13500000">
              <a:prstClr val="black">
                <a:alpha val="50000"/>
              </a:prstClr>
            </a:innerShdw>
          </a:effectLst>
        </p:spPr>
        <p:txBody>
          <a:bodyPr wrap="none" lIns="91440" tIns="45720" rIns="91440" bIns="45720">
            <a:spAutoFit/>
          </a:bodyPr>
          <a:lstStyle/>
          <a:p>
            <a:pPr algn="ctr"/>
            <a:r>
              <a:rPr lang="en-US" sz="5400" b="1" dirty="0" err="1" smtClean="0">
                <a:ln w="12700">
                  <a:solidFill>
                    <a:schemeClr val="tx1">
                      <a:lumMod val="65000"/>
                      <a:lumOff val="35000"/>
                    </a:schemeClr>
                  </a:solidFill>
                  <a:prstDash val="solid"/>
                </a:ln>
                <a:solidFill>
                  <a:srgbClr val="00B050"/>
                </a:solidFill>
                <a:effectLst>
                  <a:outerShdw blurRad="41275" dist="20320" dir="1800000" algn="tl" rotWithShape="0">
                    <a:srgbClr val="000000">
                      <a:alpha val="40000"/>
                    </a:srgbClr>
                  </a:outerShdw>
                </a:effectLst>
                <a:latin typeface="Times New Roman" pitchFamily="18" charset="0"/>
                <a:cs typeface="Times New Roman" pitchFamily="18" charset="0"/>
              </a:rPr>
              <a:t>Geolocation</a:t>
            </a:r>
            <a:endParaRPr lang="en-US" sz="5400" b="1" dirty="0" smtClean="0">
              <a:ln w="12700">
                <a:solidFill>
                  <a:schemeClr val="tx1">
                    <a:lumMod val="65000"/>
                    <a:lumOff val="35000"/>
                  </a:schemeClr>
                </a:solidFill>
                <a:prstDash val="solid"/>
              </a:ln>
              <a:solidFill>
                <a:srgbClr val="00B050"/>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
        <p:nvSpPr>
          <p:cNvPr id="6" name="TextBox 5"/>
          <p:cNvSpPr txBox="1"/>
          <p:nvPr/>
        </p:nvSpPr>
        <p:spPr>
          <a:xfrm>
            <a:off x="467544" y="1484784"/>
            <a:ext cx="8208912" cy="646331"/>
          </a:xfrm>
          <a:prstGeom prst="rect">
            <a:avLst/>
          </a:prstGeom>
          <a:noFill/>
        </p:spPr>
        <p:txBody>
          <a:bodyPr wrap="square" rtlCol="0">
            <a:spAutoFit/>
          </a:bodyPr>
          <a:lstStyle/>
          <a:p>
            <a:pPr>
              <a:buFont typeface="Arial" pitchFamily="34" charset="0"/>
              <a:buChar char="•"/>
            </a:pPr>
            <a:r>
              <a:rPr lang="en-GB" dirty="0" smtClean="0"/>
              <a:t>Using the UK postcodes.com API, the python interacts to translate the postcodes into lat-long coordinates to use in the </a:t>
            </a:r>
            <a:r>
              <a:rPr lang="en-GB" dirty="0" err="1" smtClean="0"/>
              <a:t>google</a:t>
            </a:r>
            <a:r>
              <a:rPr lang="en-GB" dirty="0" smtClean="0"/>
              <a:t> maps in our websites display</a:t>
            </a:r>
            <a:endParaRPr lang="en-GB" dirty="0"/>
          </a:p>
        </p:txBody>
      </p:sp>
    </p:spTree>
  </p:cSld>
  <p:clrMapOvr>
    <a:masterClrMapping/>
  </p:clrMapOvr>
  <p:transition advTm="2468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RST PAGE.png"/>
          <p:cNvPicPr>
            <a:picLocks noChangeAspect="1"/>
          </p:cNvPicPr>
          <p:nvPr/>
        </p:nvPicPr>
        <p:blipFill>
          <a:blip r:embed="rId3" cstate="print"/>
          <a:stretch>
            <a:fillRect/>
          </a:stretch>
        </p:blipFill>
        <p:spPr>
          <a:xfrm>
            <a:off x="-847417" y="0"/>
            <a:ext cx="12192000" cy="6858000"/>
          </a:xfrm>
          <a:prstGeom prst="rect">
            <a:avLst/>
          </a:prstGeom>
        </p:spPr>
      </p:pic>
    </p:spTree>
  </p:cSld>
  <p:clrMapOvr>
    <a:masterClrMapping/>
  </p:clrMapOvr>
  <p:transition advTm="25085"/>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29655" y="384473"/>
            <a:ext cx="3884717" cy="923330"/>
          </a:xfrm>
          <a:prstGeom prst="rect">
            <a:avLst/>
          </a:prstGeom>
          <a:noFill/>
          <a:effectLst>
            <a:innerShdw blurRad="63500" dist="50800" dir="13500000">
              <a:prstClr val="black">
                <a:alpha val="50000"/>
              </a:prstClr>
            </a:innerShdw>
          </a:effectLst>
        </p:spPr>
        <p:txBody>
          <a:bodyPr wrap="none" lIns="91440" tIns="45720" rIns="91440" bIns="45720">
            <a:spAutoFit/>
          </a:bodyPr>
          <a:lstStyle/>
          <a:p>
            <a:pPr algn="ctr"/>
            <a:r>
              <a:rPr lang="en-US" sz="5400" b="1" dirty="0" smtClean="0">
                <a:ln w="12700">
                  <a:solidFill>
                    <a:schemeClr val="tx1">
                      <a:lumMod val="65000"/>
                      <a:lumOff val="35000"/>
                    </a:schemeClr>
                  </a:solidFill>
                  <a:prstDash val="solid"/>
                </a:ln>
                <a:solidFill>
                  <a:srgbClr val="00B050"/>
                </a:solidFill>
                <a:effectLst>
                  <a:outerShdw blurRad="41275" dist="20320" dir="1800000" algn="tl" rotWithShape="0">
                    <a:srgbClr val="000000">
                      <a:alpha val="40000"/>
                    </a:srgbClr>
                  </a:outerShdw>
                </a:effectLst>
                <a:latin typeface="Times New Roman" pitchFamily="18" charset="0"/>
                <a:cs typeface="Times New Roman" pitchFamily="18" charset="0"/>
              </a:rPr>
              <a:t>Who? Why?</a:t>
            </a:r>
          </a:p>
        </p:txBody>
      </p:sp>
      <p:sp>
        <p:nvSpPr>
          <p:cNvPr id="5" name="TextBox 4"/>
          <p:cNvSpPr txBox="1"/>
          <p:nvPr/>
        </p:nvSpPr>
        <p:spPr>
          <a:xfrm>
            <a:off x="611560" y="1628800"/>
            <a:ext cx="8064896" cy="369332"/>
          </a:xfrm>
          <a:prstGeom prst="rect">
            <a:avLst/>
          </a:prstGeom>
          <a:noFill/>
        </p:spPr>
        <p:txBody>
          <a:bodyPr wrap="square" rtlCol="0">
            <a:spAutoFit/>
          </a:bodyPr>
          <a:lstStyle/>
          <a:p>
            <a:endParaRPr lang="en-GB" dirty="0"/>
          </a:p>
        </p:txBody>
      </p:sp>
      <p:sp>
        <p:nvSpPr>
          <p:cNvPr id="6" name="TextBox 5"/>
          <p:cNvSpPr txBox="1"/>
          <p:nvPr/>
        </p:nvSpPr>
        <p:spPr>
          <a:xfrm>
            <a:off x="683568" y="1988840"/>
            <a:ext cx="7920880" cy="1754326"/>
          </a:xfrm>
          <a:prstGeom prst="rect">
            <a:avLst/>
          </a:prstGeom>
          <a:noFill/>
        </p:spPr>
        <p:txBody>
          <a:bodyPr wrap="square" rtlCol="0">
            <a:spAutoFit/>
          </a:bodyPr>
          <a:lstStyle/>
          <a:p>
            <a:pPr>
              <a:buFont typeface="Arial" pitchFamily="34" charset="0"/>
              <a:buChar char="•"/>
            </a:pPr>
            <a:r>
              <a:rPr lang="en-GB" dirty="0" smtClean="0"/>
              <a:t> People going to Universities, or looking for Post Graduate training</a:t>
            </a:r>
          </a:p>
          <a:p>
            <a:pPr>
              <a:buFont typeface="Arial" pitchFamily="34" charset="0"/>
              <a:buChar char="•"/>
            </a:pPr>
            <a:endParaRPr lang="en-GB" dirty="0"/>
          </a:p>
          <a:p>
            <a:pPr>
              <a:buFont typeface="Arial" pitchFamily="34" charset="0"/>
              <a:buChar char="•"/>
            </a:pPr>
            <a:r>
              <a:rPr lang="en-GB" dirty="0" smtClean="0"/>
              <a:t>Researchers and those interested in the actual research being done, and where.</a:t>
            </a:r>
          </a:p>
          <a:p>
            <a:pPr>
              <a:buFont typeface="Arial" pitchFamily="34" charset="0"/>
              <a:buChar char="•"/>
            </a:pPr>
            <a:endParaRPr lang="en-GB" dirty="0"/>
          </a:p>
          <a:p>
            <a:pPr>
              <a:buFont typeface="Arial" pitchFamily="34" charset="0"/>
              <a:buChar char="•"/>
            </a:pPr>
            <a:r>
              <a:rPr lang="en-GB" dirty="0" smtClean="0"/>
              <a:t>The general population who want to know where publically funded bodies are awarding grants  in subjects they are interested in</a:t>
            </a:r>
            <a:endParaRPr lang="en-GB" dirty="0"/>
          </a:p>
        </p:txBody>
      </p:sp>
    </p:spTree>
  </p:cSld>
  <p:clrMapOvr>
    <a:masterClrMapping/>
  </p:clrMapOvr>
  <p:transition advTm="25413"/>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98539" y="384473"/>
            <a:ext cx="6346930" cy="923330"/>
          </a:xfrm>
          <a:prstGeom prst="rect">
            <a:avLst/>
          </a:prstGeom>
          <a:noFill/>
          <a:effectLst>
            <a:innerShdw blurRad="63500" dist="50800" dir="13500000">
              <a:prstClr val="black">
                <a:alpha val="50000"/>
              </a:prstClr>
            </a:innerShdw>
          </a:effectLst>
        </p:spPr>
        <p:txBody>
          <a:bodyPr wrap="none" lIns="91440" tIns="45720" rIns="91440" bIns="45720">
            <a:spAutoFit/>
          </a:bodyPr>
          <a:lstStyle/>
          <a:p>
            <a:pPr algn="ctr"/>
            <a:r>
              <a:rPr lang="en-US" sz="5400" b="1" dirty="0" smtClean="0">
                <a:ln w="12700">
                  <a:solidFill>
                    <a:schemeClr val="tx1">
                      <a:lumMod val="65000"/>
                      <a:lumOff val="35000"/>
                    </a:schemeClr>
                  </a:solidFill>
                  <a:prstDash val="solid"/>
                </a:ln>
                <a:solidFill>
                  <a:srgbClr val="00B050"/>
                </a:solidFill>
                <a:effectLst>
                  <a:outerShdw blurRad="41275" dist="20320" dir="1800000" algn="tl" rotWithShape="0">
                    <a:srgbClr val="000000">
                      <a:alpha val="40000"/>
                    </a:srgbClr>
                  </a:outerShdw>
                </a:effectLst>
                <a:latin typeface="Times New Roman" pitchFamily="18" charset="0"/>
                <a:cs typeface="Times New Roman" pitchFamily="18" charset="0"/>
              </a:rPr>
              <a:t>Future Functionality</a:t>
            </a:r>
          </a:p>
        </p:txBody>
      </p:sp>
      <p:sp>
        <p:nvSpPr>
          <p:cNvPr id="7" name="TextBox 6"/>
          <p:cNvSpPr txBox="1"/>
          <p:nvPr/>
        </p:nvSpPr>
        <p:spPr>
          <a:xfrm>
            <a:off x="683568" y="1844824"/>
            <a:ext cx="7992888" cy="1477328"/>
          </a:xfrm>
          <a:prstGeom prst="rect">
            <a:avLst/>
          </a:prstGeom>
          <a:noFill/>
        </p:spPr>
        <p:txBody>
          <a:bodyPr wrap="square" rtlCol="0">
            <a:spAutoFit/>
          </a:bodyPr>
          <a:lstStyle/>
          <a:p>
            <a:pPr>
              <a:buFont typeface="Arial" pitchFamily="34" charset="0"/>
              <a:buChar char="•"/>
            </a:pPr>
            <a:r>
              <a:rPr lang="en-GB" dirty="0" smtClean="0"/>
              <a:t>Connections between institutions</a:t>
            </a:r>
          </a:p>
          <a:p>
            <a:pPr>
              <a:buFont typeface="Arial" pitchFamily="34" charset="0"/>
              <a:buChar char="•"/>
            </a:pPr>
            <a:endParaRPr lang="en-GB" dirty="0"/>
          </a:p>
          <a:p>
            <a:pPr>
              <a:buFont typeface="Arial" pitchFamily="34" charset="0"/>
              <a:buChar char="•"/>
            </a:pPr>
            <a:r>
              <a:rPr lang="en-GB" dirty="0" smtClean="0"/>
              <a:t>Statistical analysis of the funded amount (£)</a:t>
            </a:r>
          </a:p>
          <a:p>
            <a:pPr>
              <a:buFont typeface="Arial" pitchFamily="34" charset="0"/>
              <a:buChar char="•"/>
            </a:pPr>
            <a:endParaRPr lang="en-GB" dirty="0"/>
          </a:p>
          <a:p>
            <a:pPr>
              <a:buFont typeface="Arial" pitchFamily="34" charset="0"/>
              <a:buChar char="•"/>
            </a:pPr>
            <a:r>
              <a:rPr lang="en-GB" dirty="0" smtClean="0"/>
              <a:t>SQL database of every possible search to increase speed</a:t>
            </a:r>
            <a:endParaRPr lang="en-GB" dirty="0"/>
          </a:p>
        </p:txBody>
      </p:sp>
    </p:spTree>
  </p:cSld>
  <p:clrMapOvr>
    <a:masterClrMapping/>
  </p:clrMapOvr>
  <p:transition advTm="27347"/>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91680" y="1700808"/>
            <a:ext cx="3627916" cy="923330"/>
          </a:xfrm>
          <a:prstGeom prst="rect">
            <a:avLst/>
          </a:prstGeom>
          <a:noFill/>
          <a:effectLst>
            <a:innerShdw blurRad="63500" dist="50800" dir="13500000">
              <a:prstClr val="black">
                <a:alpha val="50000"/>
              </a:prstClr>
            </a:innerShdw>
          </a:effectLst>
        </p:spPr>
        <p:txBody>
          <a:bodyPr wrap="none" lIns="91440" tIns="45720" rIns="91440" bIns="45720">
            <a:spAutoFit/>
          </a:bodyPr>
          <a:lstStyle/>
          <a:p>
            <a:pPr algn="ctr"/>
            <a:r>
              <a:rPr lang="en-US" sz="5400" b="1" dirty="0" smtClean="0">
                <a:ln w="12700">
                  <a:solidFill>
                    <a:schemeClr val="tx1">
                      <a:lumMod val="65000"/>
                      <a:lumOff val="35000"/>
                    </a:schemeClr>
                  </a:solidFill>
                  <a:prstDash val="solid"/>
                </a:ln>
                <a:solidFill>
                  <a:srgbClr val="00B050"/>
                </a:solidFill>
                <a:effectLst>
                  <a:outerShdw blurRad="41275" dist="20320" dir="1800000" algn="tl" rotWithShape="0">
                    <a:srgbClr val="000000">
                      <a:alpha val="40000"/>
                    </a:srgbClr>
                  </a:outerShdw>
                </a:effectLst>
                <a:latin typeface="Times New Roman" pitchFamily="18" charset="0"/>
                <a:cs typeface="Times New Roman" pitchFamily="18" charset="0"/>
              </a:rPr>
              <a:t>Thank you!</a:t>
            </a:r>
          </a:p>
        </p:txBody>
      </p:sp>
      <p:pic>
        <p:nvPicPr>
          <p:cNvPr id="1026" name="Picture 2" descr="C:\Users\Aneeqa M\Downloads\NEW DOWNLOADS\yay (1).jpg"/>
          <p:cNvPicPr>
            <a:picLocks noChangeAspect="1" noChangeArrowheads="1"/>
          </p:cNvPicPr>
          <p:nvPr/>
        </p:nvPicPr>
        <p:blipFill>
          <a:blip r:embed="rId3" cstate="print"/>
          <a:srcRect/>
          <a:stretch>
            <a:fillRect/>
          </a:stretch>
        </p:blipFill>
        <p:spPr bwMode="auto">
          <a:xfrm>
            <a:off x="5292080" y="3068960"/>
            <a:ext cx="2346325" cy="3276600"/>
          </a:xfrm>
          <a:prstGeom prst="rect">
            <a:avLst/>
          </a:prstGeom>
          <a:noFill/>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4070520" y="3416400"/>
              <a:ext cx="4578480" cy="2800440"/>
            </p14:xfrm>
          </p:contentPart>
        </mc:Choice>
        <mc:Fallback>
          <p:pic>
            <p:nvPicPr>
              <p:cNvPr id="2" name="Ink 1"/>
              <p:cNvPicPr/>
              <p:nvPr/>
            </p:nvPicPr>
            <p:blipFill>
              <a:blip r:embed="rId5"/>
              <a:stretch>
                <a:fillRect/>
              </a:stretch>
            </p:blipFill>
            <p:spPr>
              <a:xfrm>
                <a:off x="4061160" y="3407040"/>
                <a:ext cx="4597200" cy="2819160"/>
              </a:xfrm>
              <a:prstGeom prst="rect">
                <a:avLst/>
              </a:prstGeom>
            </p:spPr>
          </p:pic>
        </mc:Fallback>
      </mc:AlternateContent>
    </p:spTree>
  </p:cSld>
  <p:clrMapOvr>
    <a:masterClrMapping/>
  </p:clrMapOvr>
  <p:transition advTm="16676"/>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649</Words>
  <Application>Microsoft Office PowerPoint</Application>
  <PresentationFormat>On-screen Show (4:3)</PresentationFormat>
  <Paragraphs>63</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How it works?</vt:lpstr>
      <vt:lpstr>Geolocation</vt:lpstr>
      <vt:lpstr>PowerPoint Presentation</vt:lpstr>
      <vt:lpstr>Who? Why?</vt:lpstr>
      <vt:lpstr>Future Functionality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Aneeqa M</dc:creator>
  <cp:lastModifiedBy>Imogen</cp:lastModifiedBy>
  <cp:revision>48</cp:revision>
  <dcterms:created xsi:type="dcterms:W3CDTF">2013-08-08T08:27:41Z</dcterms:created>
  <dcterms:modified xsi:type="dcterms:W3CDTF">2013-08-09T07:24:02Z</dcterms:modified>
</cp:coreProperties>
</file>