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5" r:id="rId12"/>
    <p:sldId id="276" r:id="rId13"/>
    <p:sldId id="270" r:id="rId14"/>
    <p:sldId id="269" r:id="rId15"/>
    <p:sldId id="266" r:id="rId16"/>
    <p:sldId id="273" r:id="rId17"/>
    <p:sldId id="274" r:id="rId18"/>
    <p:sldId id="277" r:id="rId19"/>
    <p:sldId id="278" r:id="rId20"/>
    <p:sldId id="279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7543-67DC-4F06-974C-CA31E26B519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5A11-DE82-47DC-9E5A-C62CCD13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7543-67DC-4F06-974C-CA31E26B519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5A11-DE82-47DC-9E5A-C62CCD13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1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7543-67DC-4F06-974C-CA31E26B519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5A11-DE82-47DC-9E5A-C62CCD13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7543-67DC-4F06-974C-CA31E26B519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5A11-DE82-47DC-9E5A-C62CCD13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7543-67DC-4F06-974C-CA31E26B519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5A11-DE82-47DC-9E5A-C62CCD13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7543-67DC-4F06-974C-CA31E26B519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5A11-DE82-47DC-9E5A-C62CCD13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7543-67DC-4F06-974C-CA31E26B519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5A11-DE82-47DC-9E5A-C62CCD13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9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7543-67DC-4F06-974C-CA31E26B519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5A11-DE82-47DC-9E5A-C62CCD13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6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7543-67DC-4F06-974C-CA31E26B519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5A11-DE82-47DC-9E5A-C62CCD13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5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7543-67DC-4F06-974C-CA31E26B519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5A11-DE82-47DC-9E5A-C62CCD13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2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7543-67DC-4F06-974C-CA31E26B519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5A11-DE82-47DC-9E5A-C62CCD13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7543-67DC-4F06-974C-CA31E26B519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5A11-DE82-47DC-9E5A-C62CCD13B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9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Dining Philosopher’s Problem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Name: </a:t>
            </a:r>
            <a:r>
              <a:rPr lang="en-US" b="1" dirty="0" err="1" smtClean="0">
                <a:solidFill>
                  <a:schemeClr val="tx1"/>
                </a:solidFill>
              </a:rPr>
              <a:t>Aneeq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Asghar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Roll number: 17L-4525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Section: EL-6A2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4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404664"/>
            <a:ext cx="8424936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Following pseudo code is applied in </a:t>
            </a:r>
            <a:r>
              <a:rPr lang="en-US" b="1" smtClean="0">
                <a:solidFill>
                  <a:schemeClr val="tx1"/>
                </a:solidFill>
              </a:rPr>
              <a:t>Dining Philosopher’s </a:t>
            </a:r>
            <a:r>
              <a:rPr lang="en-US" b="1" dirty="0" smtClean="0">
                <a:solidFill>
                  <a:schemeClr val="tx1"/>
                </a:solidFill>
              </a:rPr>
              <a:t>problem: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70485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50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semaphores work?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Process/ Philosopher 0 requires fork 0 and 1 for it to enter in the critical region/eat. </a:t>
            </a:r>
            <a:r>
              <a:rPr lang="en-US" sz="2500" dirty="0" smtClean="0"/>
              <a:t>Forks of the semaphores are computed using the pseudo code given above:</a:t>
            </a:r>
          </a:p>
          <a:p>
            <a:r>
              <a:rPr lang="en-US" sz="1500" dirty="0" smtClean="0"/>
              <a:t>Left fork of process zero= P(0</a:t>
            </a:r>
            <a:r>
              <a:rPr lang="en-US" sz="1500" dirty="0"/>
              <a:t>) -&gt;s(0)</a:t>
            </a:r>
          </a:p>
          <a:p>
            <a:r>
              <a:rPr lang="en-US" sz="1500" dirty="0" smtClean="0"/>
              <a:t>Right fork of process zero=  P(0</a:t>
            </a:r>
            <a:r>
              <a:rPr lang="en-US" sz="1500" dirty="0"/>
              <a:t>) -&gt; s(0+1 % 5)= s(1)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76912"/>
              </p:ext>
            </p:extLst>
          </p:nvPr>
        </p:nvGraphicFramePr>
        <p:xfrm>
          <a:off x="1187624" y="3356992"/>
          <a:ext cx="6096000" cy="2219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</a:tblGrid>
              <a:tr h="148600">
                <a:tc>
                  <a:txBody>
                    <a:bodyPr/>
                    <a:lstStyle/>
                    <a:p>
                      <a:r>
                        <a:rPr lang="en-US" dirty="0" smtClean="0"/>
                        <a:t>Semaphore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44552"/>
              </p:ext>
            </p:extLst>
          </p:nvPr>
        </p:nvGraphicFramePr>
        <p:xfrm>
          <a:off x="1403648" y="5949280"/>
          <a:ext cx="5869305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900"/>
                <a:gridCol w="977900"/>
                <a:gridCol w="977900"/>
                <a:gridCol w="978535"/>
                <a:gridCol w="978535"/>
                <a:gridCol w="97853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Philosopher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Eating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Thinking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thinking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thinking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Thinking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06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sz="2500" dirty="0" smtClean="0"/>
              <a:t>Now Philosopher 1 also wants to eat food or is hungry. He has to acquire fork 1 and 2 to change its state from hungry to eating.</a:t>
            </a:r>
          </a:p>
          <a:p>
            <a:pPr marL="0" indent="0">
              <a:buNone/>
            </a:pPr>
            <a:r>
              <a:rPr lang="en-US" sz="1500" dirty="0" smtClean="0"/>
              <a:t>	Left </a:t>
            </a:r>
            <a:r>
              <a:rPr lang="en-US" sz="1500" dirty="0"/>
              <a:t>fork of process </a:t>
            </a:r>
            <a:r>
              <a:rPr lang="en-US" sz="1500" dirty="0" smtClean="0"/>
              <a:t>1= P(1) </a:t>
            </a:r>
            <a:r>
              <a:rPr lang="en-US" sz="1500" dirty="0"/>
              <a:t>-&gt;</a:t>
            </a:r>
            <a:r>
              <a:rPr lang="en-US" sz="1500" dirty="0" smtClean="0"/>
              <a:t>s(1)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	Right </a:t>
            </a:r>
            <a:r>
              <a:rPr lang="en-US" sz="1500" dirty="0"/>
              <a:t>fork of process </a:t>
            </a:r>
            <a:r>
              <a:rPr lang="en-US" sz="1500" dirty="0" smtClean="0"/>
              <a:t>1=  P(1) </a:t>
            </a:r>
            <a:r>
              <a:rPr lang="en-US" sz="1500" dirty="0"/>
              <a:t>-&gt; </a:t>
            </a:r>
            <a:r>
              <a:rPr lang="en-US" sz="1500" dirty="0" smtClean="0"/>
              <a:t>s(1+1 </a:t>
            </a:r>
            <a:r>
              <a:rPr lang="en-US" sz="1500" dirty="0"/>
              <a:t>% 5)= </a:t>
            </a:r>
            <a:r>
              <a:rPr lang="en-US" sz="1500" dirty="0" smtClean="0"/>
              <a:t>s(2) </a:t>
            </a:r>
            <a:endParaRPr lang="en-US" sz="1500" dirty="0"/>
          </a:p>
          <a:p>
            <a:r>
              <a:rPr lang="en-US" sz="2500" dirty="0" smtClean="0"/>
              <a:t>Semaphore 1 is already acquired hence, philosopher 1 goes in blocked state.</a:t>
            </a:r>
          </a:p>
          <a:p>
            <a:endParaRPr lang="en-US" sz="2500" dirty="0"/>
          </a:p>
          <a:p>
            <a:endParaRPr lang="en-US" sz="2500" dirty="0" smtClean="0"/>
          </a:p>
          <a:p>
            <a:r>
              <a:rPr lang="en-US" sz="2500" dirty="0" smtClean="0"/>
              <a:t>Now, philosopher zero finished eating and philosopher 1 can acquire both his left and right fork as follows: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r>
              <a:rPr lang="en-US" sz="1500" dirty="0" smtClean="0"/>
              <a:t>Hence, the philosopher 0 moves from eating to 				      thinking state as </a:t>
            </a:r>
            <a:r>
              <a:rPr lang="en-US" sz="1500" dirty="0"/>
              <a:t> </a:t>
            </a:r>
            <a:r>
              <a:rPr lang="en-US" sz="1500" dirty="0" smtClean="0"/>
              <a:t>well as philosopher 1 moves from blocked 				       to eating state as follows:</a:t>
            </a:r>
          </a:p>
          <a:p>
            <a:pPr marL="0" indent="0">
              <a:buNone/>
            </a:pPr>
            <a:endParaRPr lang="en-US" sz="2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77768"/>
              </p:ext>
            </p:extLst>
          </p:nvPr>
        </p:nvGraphicFramePr>
        <p:xfrm>
          <a:off x="611560" y="2852936"/>
          <a:ext cx="7776861" cy="769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723"/>
                <a:gridCol w="1295723"/>
                <a:gridCol w="1295723"/>
                <a:gridCol w="1296564"/>
                <a:gridCol w="1296564"/>
                <a:gridCol w="1296564"/>
              </a:tblGrid>
              <a:tr h="384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Philosopher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4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Eating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Blocked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Thinking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thinking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Thinking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47085"/>
              </p:ext>
            </p:extLst>
          </p:nvPr>
        </p:nvGraphicFramePr>
        <p:xfrm>
          <a:off x="467544" y="4581128"/>
          <a:ext cx="3647727" cy="1645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5909"/>
                <a:gridCol w="1215909"/>
                <a:gridCol w="1215909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Semaphore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Final State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S[0]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S[1]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S[2]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S[3]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S[4]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02279"/>
              </p:ext>
            </p:extLst>
          </p:nvPr>
        </p:nvGraphicFramePr>
        <p:xfrm>
          <a:off x="4355976" y="5733256"/>
          <a:ext cx="4788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04"/>
                <a:gridCol w="798004"/>
                <a:gridCol w="798004"/>
                <a:gridCol w="798004"/>
                <a:gridCol w="798004"/>
                <a:gridCol w="798004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Philosopher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Thinking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Eating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Thinking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Thinking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Thinking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69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deadlock condition?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eadlock </a:t>
            </a:r>
            <a:r>
              <a:rPr lang="en-US" dirty="0"/>
              <a:t>condition may arise depending on the scheduling algorithm. </a:t>
            </a:r>
            <a:endParaRPr lang="en-US" dirty="0" smtClean="0"/>
          </a:p>
          <a:p>
            <a:r>
              <a:rPr lang="en-US" dirty="0" smtClean="0"/>
              <a:t>Deadlock </a:t>
            </a:r>
            <a:r>
              <a:rPr lang="en-US" dirty="0"/>
              <a:t>condition occurs if all the processes occupy there left fork and therefore, not a single process can go into the eat condition.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3744416" cy="3960440"/>
          </a:xfrm>
        </p:spPr>
      </p:pic>
    </p:spTree>
    <p:extLst>
      <p:ext uri="{BB962C8B-B14F-4D97-AF65-F5344CB8AC3E}">
        <p14:creationId xmlns:p14="http://schemas.microsoft.com/office/powerpoint/2010/main" val="239920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deadlock condition is resolved?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the deadlock last philosopher must pick his right fork first followed by the left fork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our case last philosopher is philosopher 4 and hence, philosopher 4 picks 1 its right fork first (Semaphore 0) followed by its left fork (Semaphore 4) as follows: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87891"/>
              </p:ext>
            </p:extLst>
          </p:nvPr>
        </p:nvGraphicFramePr>
        <p:xfrm>
          <a:off x="1547664" y="5258902"/>
          <a:ext cx="5869305" cy="1122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435"/>
                <a:gridCol w="1956435"/>
                <a:gridCol w="195643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Process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Process 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S[0]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S[1]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Process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S[1]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S[2]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Process 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S[2]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S[3]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Process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S[3]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S[4]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Process 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S[0] (Right fork)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S[4] (Left fork)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77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Semaphore applied in LINUX using threads and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Single terminal solution (using threads):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Threads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Semaphores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Multiple terminal solution (using processes):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Shared </a:t>
            </a:r>
            <a:r>
              <a:rPr lang="en-US" dirty="0" smtClean="0"/>
              <a:t>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Semaphores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Memory mapping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3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Single Terminal Solution</a:t>
            </a:r>
            <a:r>
              <a:rPr lang="en-US" b="1" dirty="0"/>
              <a:t> (using threads):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Five number of philosophers are declared.</a:t>
            </a:r>
          </a:p>
          <a:p>
            <a:r>
              <a:rPr lang="en-US" dirty="0" smtClean="0"/>
              <a:t>Global array of semaphores is declared of the data type </a:t>
            </a:r>
            <a:r>
              <a:rPr lang="en-US" dirty="0" err="1" smtClean="0"/>
              <a:t>sem_t</a:t>
            </a:r>
            <a:r>
              <a:rPr lang="en-US" dirty="0" smtClean="0"/>
              <a:t> of the size of the number of fork which is five in our case.</a:t>
            </a:r>
          </a:p>
          <a:p>
            <a:r>
              <a:rPr lang="en-US" dirty="0" smtClean="0"/>
              <a:t>Five threads are created as the number of philosophers using </a:t>
            </a:r>
            <a:r>
              <a:rPr lang="en-US" dirty="0" err="1" smtClean="0"/>
              <a:t>pthread_create</a:t>
            </a:r>
            <a:r>
              <a:rPr lang="en-US" dirty="0" smtClean="0"/>
              <a:t> function each having a different thread ID.</a:t>
            </a:r>
          </a:p>
          <a:p>
            <a:r>
              <a:rPr lang="en-US" dirty="0" smtClean="0"/>
              <a:t>Five </a:t>
            </a:r>
            <a:r>
              <a:rPr lang="en-US" dirty="0" err="1" smtClean="0"/>
              <a:t>pthread_join</a:t>
            </a:r>
            <a:r>
              <a:rPr lang="en-US" dirty="0" smtClean="0"/>
              <a:t> function is used to terminate the thread (mini process).</a:t>
            </a:r>
          </a:p>
        </p:txBody>
      </p:sp>
    </p:spTree>
    <p:extLst>
      <p:ext uri="{BB962C8B-B14F-4D97-AF65-F5344CB8AC3E}">
        <p14:creationId xmlns:p14="http://schemas.microsoft.com/office/powerpoint/2010/main" val="73443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80720"/>
          </a:xfrm>
        </p:spPr>
        <p:txBody>
          <a:bodyPr/>
          <a:lstStyle/>
          <a:p>
            <a:r>
              <a:rPr lang="en-US" dirty="0" err="1"/>
              <a:t>Sem_wait</a:t>
            </a:r>
            <a:r>
              <a:rPr lang="en-US" dirty="0"/>
              <a:t> function is used for the semaphore to get locked by decrementing the value of semaphore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Sem_post</a:t>
            </a:r>
            <a:r>
              <a:rPr lang="en-US" dirty="0" smtClean="0"/>
              <a:t> command is used for the semaphore to get unlocked</a:t>
            </a:r>
            <a:endParaRPr lang="en-US" dirty="0"/>
          </a:p>
          <a:p>
            <a:r>
              <a:rPr lang="en-US" dirty="0"/>
              <a:t>if any other process/thread executes the </a:t>
            </a:r>
            <a:r>
              <a:rPr lang="en-US" dirty="0" err="1"/>
              <a:t>sem_wait</a:t>
            </a:r>
            <a:r>
              <a:rPr lang="en-US" dirty="0"/>
              <a:t> </a:t>
            </a:r>
            <a:r>
              <a:rPr lang="en-US" dirty="0" smtClean="0"/>
              <a:t> while one process has already executed it, it moves to the block state and hence, is removed only when the </a:t>
            </a:r>
            <a:r>
              <a:rPr lang="en-US" dirty="0" err="1" smtClean="0"/>
              <a:t>sem_post</a:t>
            </a:r>
            <a:r>
              <a:rPr lang="en-US" dirty="0" smtClean="0"/>
              <a:t> command is executed.</a:t>
            </a:r>
          </a:p>
          <a:p>
            <a:r>
              <a:rPr lang="en-US" dirty="0" smtClean="0"/>
              <a:t>Sleep command is used for the process/thread to remain in the idle state.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0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HEADERS REQUIRED FOR SINGLE TERMINAL 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Used for standard input/output.</a:t>
            </a:r>
          </a:p>
          <a:p>
            <a:r>
              <a:rPr lang="en-US" b="1" dirty="0" smtClean="0"/>
              <a:t>#</a:t>
            </a:r>
            <a:r>
              <a:rPr lang="en-US" b="1" dirty="0"/>
              <a:t>include &lt;</a:t>
            </a:r>
            <a:r>
              <a:rPr lang="en-US" b="1" dirty="0" err="1"/>
              <a:t>pthread.h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Used for </a:t>
            </a:r>
            <a:r>
              <a:rPr lang="en-US" dirty="0" err="1" smtClean="0"/>
              <a:t>pthread_create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#</a:t>
            </a:r>
            <a:r>
              <a:rPr lang="en-US" b="1" dirty="0"/>
              <a:t>include &lt;</a:t>
            </a:r>
            <a:r>
              <a:rPr lang="en-US" b="1" dirty="0" err="1"/>
              <a:t>semaphore.h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Used for synchronization using semaphores.</a:t>
            </a:r>
            <a:endParaRPr lang="en-US" dirty="0"/>
          </a:p>
          <a:p>
            <a:r>
              <a:rPr lang="en-US" b="1" dirty="0"/>
              <a:t>#include &lt;</a:t>
            </a:r>
            <a:r>
              <a:rPr lang="en-US" b="1" dirty="0" err="1"/>
              <a:t>unistd.h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Used for sleep command.</a:t>
            </a:r>
            <a:endParaRPr lang="en-US" dirty="0"/>
          </a:p>
          <a:p>
            <a:r>
              <a:rPr lang="en-US" b="1" dirty="0"/>
              <a:t>#include &lt;</a:t>
            </a:r>
            <a:r>
              <a:rPr lang="en-US" b="1" dirty="0" err="1"/>
              <a:t>stdlib.h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Used for </a:t>
            </a:r>
            <a:r>
              <a:rPr lang="en-US" dirty="0" err="1" smtClean="0"/>
              <a:t>printf</a:t>
            </a:r>
            <a:r>
              <a:rPr lang="en-US" dirty="0" smtClean="0"/>
              <a:t> command.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03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HEADERS REQUIRED FOR </a:t>
            </a:r>
            <a:r>
              <a:rPr lang="en-US" dirty="0" smtClean="0"/>
              <a:t>MULTIPLE </a:t>
            </a:r>
            <a:r>
              <a:rPr lang="en-US" dirty="0"/>
              <a:t>TERMINAL 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unistd.h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Used for sleep function.</a:t>
            </a:r>
            <a:endParaRPr lang="en-US" dirty="0"/>
          </a:p>
          <a:p>
            <a:r>
              <a:rPr lang="en-US" b="1" dirty="0"/>
              <a:t>#include &lt;</a:t>
            </a:r>
            <a:r>
              <a:rPr lang="en-US" b="1" dirty="0" err="1"/>
              <a:t>semaphore.h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Used for synchronization using processes.</a:t>
            </a:r>
            <a:endParaRPr lang="en-US" dirty="0"/>
          </a:p>
          <a:p>
            <a:r>
              <a:rPr lang="en-US" b="1" dirty="0"/>
              <a:t>#include &lt;sys/</a:t>
            </a:r>
            <a:r>
              <a:rPr lang="en-US" b="1" dirty="0" err="1"/>
              <a:t>shm.h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Used for shared memory of processes.</a:t>
            </a:r>
            <a:endParaRPr lang="en-US" dirty="0"/>
          </a:p>
          <a:p>
            <a:r>
              <a:rPr lang="en-US" b="1" dirty="0"/>
              <a:t>#include &lt;sys/</a:t>
            </a:r>
            <a:r>
              <a:rPr lang="en-US" b="1" dirty="0" err="1"/>
              <a:t>ipc.h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Used for inter process communication.</a:t>
            </a:r>
            <a:endParaRPr lang="en-US" dirty="0"/>
          </a:p>
          <a:p>
            <a:r>
              <a:rPr lang="en-US" b="1" dirty="0"/>
              <a:t>#include &lt;</a:t>
            </a:r>
            <a:r>
              <a:rPr lang="en-US" b="1" dirty="0" err="1"/>
              <a:t>string.h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Used for string operations.</a:t>
            </a:r>
            <a:endParaRPr lang="en-US" dirty="0"/>
          </a:p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Used for standard input/ </a:t>
            </a:r>
            <a:r>
              <a:rPr lang="en-US" dirty="0" err="1" smtClean="0"/>
              <a:t>ouput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#include &lt;</a:t>
            </a:r>
            <a:r>
              <a:rPr lang="en-US" b="1" dirty="0" err="1"/>
              <a:t>fcntl.h</a:t>
            </a:r>
            <a:r>
              <a:rPr lang="en-US" b="1" dirty="0"/>
              <a:t>&gt;</a:t>
            </a:r>
          </a:p>
          <a:p>
            <a:pPr lvl="1"/>
            <a:r>
              <a:rPr lang="en-US" dirty="0" smtClean="0"/>
              <a:t>Used for file handling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3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Process </a:t>
            </a:r>
            <a:r>
              <a:rPr lang="en-US" b="1" dirty="0"/>
              <a:t>Synchronization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Synchronization is a way to coordinate processes that use shared </a:t>
            </a:r>
            <a:r>
              <a:rPr lang="en-US" dirty="0" smtClean="0"/>
              <a:t>data.</a:t>
            </a:r>
          </a:p>
          <a:p>
            <a:r>
              <a:rPr lang="en-US" dirty="0"/>
              <a:t>To keep up information consistency requests systems to guarantee synchronized execution of collaborating forms.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114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FUNCTIONS USED FOR MULTIPLE TERMINAL SOLUTION: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 err="1" smtClean="0"/>
              <a:t>shm_get</a:t>
            </a:r>
            <a:r>
              <a:rPr lang="en-US" dirty="0" smtClean="0"/>
              <a:t>(), </a:t>
            </a:r>
            <a:r>
              <a:rPr lang="en-US" dirty="0" err="1" smtClean="0"/>
              <a:t>shm_at</a:t>
            </a:r>
            <a:r>
              <a:rPr lang="en-US" dirty="0" smtClean="0"/>
              <a:t>(), </a:t>
            </a:r>
            <a:r>
              <a:rPr lang="en-US" dirty="0" err="1" smtClean="0"/>
              <a:t>shmdt</a:t>
            </a:r>
            <a:r>
              <a:rPr lang="en-US" dirty="0" smtClean="0"/>
              <a:t>(), and </a:t>
            </a:r>
            <a:r>
              <a:rPr lang="en-US" dirty="0" err="1" smtClean="0"/>
              <a:t>shmctl</a:t>
            </a:r>
            <a:r>
              <a:rPr lang="en-US" dirty="0" smtClean="0"/>
              <a:t>() are used for shared memory among processes.</a:t>
            </a:r>
          </a:p>
          <a:p>
            <a:r>
              <a:rPr lang="en-US" dirty="0" smtClean="0"/>
              <a:t>Functions </a:t>
            </a:r>
            <a:r>
              <a:rPr lang="en-US" dirty="0" err="1" smtClean="0"/>
              <a:t>sem_init</a:t>
            </a:r>
            <a:r>
              <a:rPr lang="en-US" dirty="0" smtClean="0"/>
              <a:t>(), </a:t>
            </a:r>
            <a:r>
              <a:rPr lang="en-US" dirty="0" err="1" smtClean="0"/>
              <a:t>sem_wait</a:t>
            </a:r>
            <a:r>
              <a:rPr lang="en-US" dirty="0" smtClean="0"/>
              <a:t>(), </a:t>
            </a:r>
            <a:r>
              <a:rPr lang="en-US" dirty="0" err="1" smtClean="0"/>
              <a:t>sem_post</a:t>
            </a:r>
            <a:r>
              <a:rPr lang="en-US" dirty="0" smtClean="0"/>
              <a:t>(),  and </a:t>
            </a:r>
            <a:r>
              <a:rPr lang="en-US" dirty="0" err="1" smtClean="0"/>
              <a:t>sem_destroy</a:t>
            </a:r>
            <a:r>
              <a:rPr lang="en-US" dirty="0" smtClean="0"/>
              <a:t>() are used for semaphores.</a:t>
            </a:r>
          </a:p>
          <a:p>
            <a:r>
              <a:rPr lang="en-US" dirty="0" smtClean="0"/>
              <a:t>Functions open(), read() and write() are used for file handling.</a:t>
            </a:r>
          </a:p>
          <a:p>
            <a:r>
              <a:rPr lang="en-US" dirty="0" smtClean="0"/>
              <a:t>Functions </a:t>
            </a:r>
            <a:r>
              <a:rPr lang="en-US" dirty="0" err="1" smtClean="0"/>
              <a:t>strlen</a:t>
            </a:r>
            <a:r>
              <a:rPr lang="en-US" dirty="0" smtClean="0"/>
              <a:t>() is used for string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b="1" dirty="0" smtClean="0"/>
              <a:t>Merits/ Demerits </a:t>
            </a:r>
            <a:r>
              <a:rPr lang="en-US" b="1" dirty="0"/>
              <a:t>of your </a:t>
            </a:r>
            <a:r>
              <a:rPr lang="en-US" b="1" dirty="0" smtClean="0"/>
              <a:t>solution: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 is that CPU </a:t>
            </a:r>
            <a:r>
              <a:rPr lang="en-US" dirty="0"/>
              <a:t>is not idle and it is using the resources every time and the other processes are in waiting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Disadvantage </a:t>
            </a:r>
            <a:r>
              <a:rPr lang="en-US" dirty="0"/>
              <a:t>is that we have to take care of the order of the functions and moreover we have to exclude the issue of </a:t>
            </a:r>
            <a:r>
              <a:rPr lang="en-US" dirty="0" smtClean="0"/>
              <a:t>deadlock</a:t>
            </a:r>
          </a:p>
          <a:p>
            <a:pPr marL="0" indent="0" algn="ctr">
              <a:buNone/>
            </a:pPr>
            <a:r>
              <a:rPr lang="en-US" sz="4000" b="1" dirty="0" smtClean="0"/>
              <a:t>Improvements in your solution:</a:t>
            </a:r>
          </a:p>
          <a:p>
            <a:pPr marL="0" indent="0">
              <a:buNone/>
            </a:pPr>
            <a:r>
              <a:rPr lang="en-US" dirty="0"/>
              <a:t>We can use monitor base solution which is entirely deadlock free solution for this problem.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0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Execution techniques of processes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processing means strictly sequential, without overlap of the successive processing times on </a:t>
            </a:r>
            <a:r>
              <a:rPr lang="en-US" dirty="0" smtClean="0"/>
              <a:t>objects. It is common is independent processes</a:t>
            </a:r>
          </a:p>
          <a:p>
            <a:r>
              <a:rPr lang="en-US" dirty="0" smtClean="0"/>
              <a:t>Parallel processing is the opposite of serial processing and is common is cooperative processes (share information).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6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Race condition and its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race condition is actually a situation that several tasks access and manipulate the same data concurrently and the outcome of the execution depends on the particular order in which the access take place. </a:t>
            </a:r>
            <a:endParaRPr lang="en-US" dirty="0" smtClean="0"/>
          </a:p>
          <a:p>
            <a:r>
              <a:rPr lang="en-US" dirty="0" smtClean="0"/>
              <a:t>Rules </a:t>
            </a:r>
            <a:r>
              <a:rPr lang="en-US" dirty="0"/>
              <a:t>for avoiding Race </a:t>
            </a:r>
            <a:r>
              <a:rPr lang="en-US" dirty="0" smtClean="0"/>
              <a:t>Condition:</a:t>
            </a:r>
            <a:endParaRPr lang="en-US" dirty="0"/>
          </a:p>
          <a:p>
            <a:pPr lvl="1"/>
            <a:r>
              <a:rPr lang="en-US" dirty="0"/>
              <a:t>No two processes may be simultaneously inside their critical regions. (</a:t>
            </a:r>
            <a:r>
              <a:rPr lang="en-US" b="1" dirty="0"/>
              <a:t>Mutual </a:t>
            </a:r>
            <a:r>
              <a:rPr lang="en-US" b="1" dirty="0" smtClean="0"/>
              <a:t>Exclusion)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assumptions may be made about speeds or the number of </a:t>
            </a:r>
            <a:r>
              <a:rPr lang="en-US" dirty="0" smtClean="0"/>
              <a:t>CPUs.</a:t>
            </a:r>
          </a:p>
          <a:p>
            <a:pPr lvl="1"/>
            <a:r>
              <a:rPr lang="en-US" b="1" dirty="0" smtClean="0"/>
              <a:t>Progress</a:t>
            </a:r>
            <a:r>
              <a:rPr lang="en-US" dirty="0"/>
              <a:t>: No process running outside its critical region may block other </a:t>
            </a:r>
            <a:r>
              <a:rPr lang="en-US" dirty="0" smtClean="0"/>
              <a:t>processes.</a:t>
            </a:r>
          </a:p>
          <a:p>
            <a:pPr lvl="1"/>
            <a:r>
              <a:rPr lang="en-US" b="1" dirty="0" smtClean="0"/>
              <a:t>Bounded </a:t>
            </a:r>
            <a:r>
              <a:rPr lang="en-US" b="1" dirty="0"/>
              <a:t>Wait</a:t>
            </a:r>
            <a:r>
              <a:rPr lang="en-US" dirty="0"/>
              <a:t>: No process should have to wait forever to enter its critical region.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Solving Synchronization problem in processes using semaphores: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semaphore is a variable </a:t>
            </a:r>
            <a:r>
              <a:rPr lang="en-US" dirty="0" smtClean="0"/>
              <a:t>to </a:t>
            </a:r>
            <a:r>
              <a:rPr lang="en-US" dirty="0"/>
              <a:t>control access </a:t>
            </a:r>
            <a:r>
              <a:rPr lang="en-US" dirty="0" smtClean="0"/>
              <a:t>of a </a:t>
            </a:r>
            <a:r>
              <a:rPr lang="en-US" dirty="0"/>
              <a:t>common resource by multiple processes in a concurrent system such as a multitasking operating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types of semaphores:</a:t>
            </a:r>
          </a:p>
          <a:p>
            <a:pPr marL="0" indent="0">
              <a:buNone/>
            </a:pPr>
            <a:r>
              <a:rPr lang="en-US" dirty="0" smtClean="0"/>
              <a:t>	- Binary	(0 or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Counting (-</a:t>
            </a:r>
            <a:r>
              <a:rPr lang="en-US" dirty="0" err="1" smtClean="0"/>
              <a:t>inf</a:t>
            </a:r>
            <a:r>
              <a:rPr lang="en-US" dirty="0" smtClean="0"/>
              <a:t> to </a:t>
            </a:r>
            <a:r>
              <a:rPr lang="en-US" dirty="0" err="1" smtClean="0"/>
              <a:t>inf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3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Locking and unlocking of semaphores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semaphores are locked by using the wait()and unlocked by post() commands in LINUX.</a:t>
            </a:r>
          </a:p>
          <a:p>
            <a:r>
              <a:rPr lang="en-US" dirty="0" smtClean="0"/>
              <a:t>wait () command decrements the value of the semaphore by 1 so that it goes in the critical region and post () command does the opposite of wait 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2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Dining philosopher’s problem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6792"/>
            <a:ext cx="4040188" cy="4752528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83568" y="1412776"/>
            <a:ext cx="4041775" cy="488739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Dining Philosopher Problem</a:t>
            </a:r>
            <a:r>
              <a:rPr lang="en-US" dirty="0" smtClean="0"/>
              <a:t> states that K </a:t>
            </a:r>
            <a:r>
              <a:rPr lang="en-US" b="1" dirty="0" smtClean="0"/>
              <a:t>philosophers</a:t>
            </a:r>
            <a:r>
              <a:rPr lang="en-US" dirty="0" smtClean="0"/>
              <a:t> seated around a circular table with one chopstick between each pair of </a:t>
            </a:r>
            <a:r>
              <a:rPr lang="en-US" b="1" dirty="0" smtClean="0"/>
              <a:t>philosophers</a:t>
            </a:r>
            <a:r>
              <a:rPr lang="en-US" dirty="0" smtClean="0"/>
              <a:t>. There is one chopstick between each </a:t>
            </a:r>
            <a:r>
              <a:rPr lang="en-US" b="1" dirty="0" smtClean="0"/>
              <a:t>philosopher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</a:t>
            </a:r>
            <a:r>
              <a:rPr lang="en-US" b="1" dirty="0" smtClean="0"/>
              <a:t>philosopher</a:t>
            </a:r>
            <a:r>
              <a:rPr lang="en-US" dirty="0" smtClean="0"/>
              <a:t> may eat if he can pickup the two chopsticks adjacent to him.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0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Rules:</a:t>
            </a:r>
            <a:endParaRPr lang="en-US" dirty="0"/>
          </a:p>
          <a:p>
            <a:pPr lvl="0"/>
            <a:r>
              <a:rPr lang="en-US" dirty="0" smtClean="0"/>
              <a:t>Philosopher </a:t>
            </a:r>
            <a:r>
              <a:rPr lang="en-US" dirty="0"/>
              <a:t>should pick left fork first followed by right fork.</a:t>
            </a:r>
          </a:p>
          <a:p>
            <a:pPr lvl="0"/>
            <a:r>
              <a:rPr lang="en-US" dirty="0" smtClean="0"/>
              <a:t>Philosopher </a:t>
            </a:r>
            <a:r>
              <a:rPr lang="en-US" dirty="0"/>
              <a:t>should put left fork first followed by right fork.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Problem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If more than one philosopher wants to eat, race condition may occur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Race condition is resolved by synchronizing the forks using semaphores.</a:t>
            </a:r>
            <a:endParaRPr lang="en-US" dirty="0" smtClean="0"/>
          </a:p>
          <a:p>
            <a:r>
              <a:rPr lang="en-US" dirty="0" smtClean="0"/>
              <a:t>Deadlock condition may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7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1362075"/>
          </a:xfrm>
        </p:spPr>
        <p:txBody>
          <a:bodyPr>
            <a:normAutofit/>
          </a:bodyPr>
          <a:lstStyle/>
          <a:p>
            <a:r>
              <a:rPr lang="en-US" b="1" dirty="0"/>
              <a:t>Solution using semaphore: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562" y="1196752"/>
            <a:ext cx="7772400" cy="1500187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	</a:t>
            </a:r>
            <a:r>
              <a:rPr lang="en-US" b="1" i="1" dirty="0" smtClean="0">
                <a:solidFill>
                  <a:schemeClr val="tx1"/>
                </a:solidFill>
              </a:rPr>
              <a:t>Forks are the resource and hence, semaphores </a:t>
            </a:r>
            <a:r>
              <a:rPr lang="en-US" b="1" i="1" dirty="0">
                <a:solidFill>
                  <a:schemeClr val="tx1"/>
                </a:solidFill>
              </a:rPr>
              <a:t>are used to </a:t>
            </a:r>
            <a:r>
              <a:rPr lang="en-US" b="1" i="1" dirty="0" smtClean="0">
                <a:solidFill>
                  <a:schemeClr val="tx1"/>
                </a:solidFill>
              </a:rPr>
              <a:t>	handle </a:t>
            </a:r>
            <a:r>
              <a:rPr lang="en-US" b="1" i="1" dirty="0">
                <a:solidFill>
                  <a:schemeClr val="tx1"/>
                </a:solidFill>
              </a:rPr>
              <a:t>forks. According to the rules mentioned: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61219718"/>
              </p:ext>
            </p:extLst>
          </p:nvPr>
        </p:nvGraphicFramePr>
        <p:xfrm>
          <a:off x="539552" y="4581128"/>
          <a:ext cx="8230044" cy="1174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348"/>
                <a:gridCol w="2743348"/>
                <a:gridCol w="274334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Process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Left fork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Right fork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Process 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S[0]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S[1]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Process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S[1]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S[2]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Process 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S[2]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S[3]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Process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S[3]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S[4]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Process 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S[4]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S[0]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164" marR="96164" marT="0" marB="0"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213100"/>
            <a:ext cx="6968306" cy="86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43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1209</Words>
  <Application>Microsoft Office PowerPoint</Application>
  <PresentationFormat>On-screen Show (4:3)</PresentationFormat>
  <Paragraphs>220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Dining Philosopher’s Problem</vt:lpstr>
      <vt:lpstr> Process Synchronization </vt:lpstr>
      <vt:lpstr>Execution techniques of processes</vt:lpstr>
      <vt:lpstr>Race condition and its solution</vt:lpstr>
      <vt:lpstr>Solving Synchronization problem in processes using semaphores: </vt:lpstr>
      <vt:lpstr>Locking and unlocking of semaphores</vt:lpstr>
      <vt:lpstr>Dining philosopher’s problem</vt:lpstr>
      <vt:lpstr>PowerPoint Presentation</vt:lpstr>
      <vt:lpstr>Solution using semaphore: </vt:lpstr>
      <vt:lpstr>PowerPoint Presentation</vt:lpstr>
      <vt:lpstr>How semaphores work?</vt:lpstr>
      <vt:lpstr>PowerPoint Presentation</vt:lpstr>
      <vt:lpstr>What is deadlock condition?</vt:lpstr>
      <vt:lpstr>How deadlock condition is resolved?</vt:lpstr>
      <vt:lpstr>Semaphore applied in LINUX using threads and processes</vt:lpstr>
      <vt:lpstr>Single Terminal Solution (using threads):</vt:lpstr>
      <vt:lpstr>PowerPoint Presentation</vt:lpstr>
      <vt:lpstr>HEADERS REQUIRED FOR SINGLE TERMINAL SOLUTION:</vt:lpstr>
      <vt:lpstr>HEADERS REQUIRED FOR MULTIPLE TERMINAL SOLUTION:</vt:lpstr>
      <vt:lpstr>FUNCTIONS USED FOR MULTIPLE TERMINAL SOLUTION:</vt:lpstr>
      <vt:lpstr>Merits/ Demerits of your solution: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Dining Philosopher’s Problem</dc:title>
  <dc:creator>ADMIN</dc:creator>
  <cp:lastModifiedBy>ADMIN</cp:lastModifiedBy>
  <cp:revision>14</cp:revision>
  <dcterms:created xsi:type="dcterms:W3CDTF">2020-05-18T13:58:51Z</dcterms:created>
  <dcterms:modified xsi:type="dcterms:W3CDTF">2020-05-21T15:02:47Z</dcterms:modified>
</cp:coreProperties>
</file>