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4630400" cy="8229600"/>
  <p:notesSz cx="8229600" cy="14630400"/>
  <p:embeddedFontLst>
    <p:embeddedFont>
      <p:font typeface="Instrument Sans Medium" panose="020B0604020202020204" charset="0"/>
      <p:regular r:id="rId12"/>
    </p:embeddedFont>
    <p:embeddedFont>
      <p:font typeface="Instrument Sans Semi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3487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0359484" y="878733"/>
            <a:ext cx="4211053" cy="7350867"/>
          </a:xfrm>
          <a:prstGeom prst="rect">
            <a:avLst/>
          </a:prstGeom>
        </p:spPr>
      </p:pic>
      <p:sp>
        <p:nvSpPr>
          <p:cNvPr id="3" name="Text 0"/>
          <p:cNvSpPr/>
          <p:nvPr/>
        </p:nvSpPr>
        <p:spPr>
          <a:xfrm>
            <a:off x="793790" y="2350523"/>
            <a:ext cx="9842126" cy="659991"/>
          </a:xfrm>
          <a:prstGeom prst="rect">
            <a:avLst/>
          </a:prstGeom>
          <a:noFill/>
          <a:ln/>
        </p:spPr>
        <p:txBody>
          <a:bodyPr wrap="squar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Food Delivery Management System</a:t>
            </a:r>
            <a:endParaRPr lang="en-US" sz="4450" dirty="0"/>
          </a:p>
        </p:txBody>
      </p:sp>
      <p:sp>
        <p:nvSpPr>
          <p:cNvPr id="4" name="Text 1"/>
          <p:cNvSpPr/>
          <p:nvPr/>
        </p:nvSpPr>
        <p:spPr>
          <a:xfrm>
            <a:off x="793790" y="3369510"/>
            <a:ext cx="9096168" cy="2267470"/>
          </a:xfrm>
          <a:prstGeom prst="rect">
            <a:avLst/>
          </a:prstGeom>
          <a:noFill/>
          <a:ln/>
        </p:spPr>
        <p:txBody>
          <a:bodyPr wrap="square" lIns="0" tIns="0" rIns="0" bIns="0" rtlCol="0" anchor="t"/>
          <a:lstStyle/>
          <a:p>
            <a:pPr marL="0" indent="0" algn="just">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This presentation provides a comprehensive account of the system’s architecture, development process, technical challenges, and the innovations applied. The system leverages Python, Google Cloud Platform (GCP) services such as BigQuery and Google Cloud Storage, and scikit-learn for machine learning tasks. We will delve into the system's architecture, implementation, and key results, highlighting the benefits of using cloud-based solutions for data management and analysis.</a:t>
            </a:r>
            <a:endParaRPr lang="en-US" sz="1750" dirty="0"/>
          </a:p>
        </p:txBody>
      </p:sp>
      <p:sp>
        <p:nvSpPr>
          <p:cNvPr id="5" name="Shape 2"/>
          <p:cNvSpPr/>
          <p:nvPr/>
        </p:nvSpPr>
        <p:spPr>
          <a:xfrm>
            <a:off x="793790" y="5846921"/>
            <a:ext cx="362903" cy="362903"/>
          </a:xfrm>
          <a:prstGeom prst="roundRect">
            <a:avLst>
              <a:gd name="adj" fmla="val 25194296"/>
            </a:avLst>
          </a:prstGeom>
          <a:noFill/>
          <a:ln w="7620">
            <a:solidFill>
              <a:srgbClr val="FFFFFF"/>
            </a:solidFill>
            <a:prstDash val="solid"/>
          </a:ln>
        </p:spPr>
      </p:sp>
      <p:sp>
        <p:nvSpPr>
          <p:cNvPr id="7" name="Text 3"/>
          <p:cNvSpPr/>
          <p:nvPr/>
        </p:nvSpPr>
        <p:spPr>
          <a:xfrm>
            <a:off x="793790" y="6003327"/>
            <a:ext cx="5751390" cy="1660789"/>
          </a:xfrm>
          <a:prstGeom prst="rect">
            <a:avLst/>
          </a:prstGeom>
          <a:noFill/>
          <a:ln/>
        </p:spPr>
        <p:txBody>
          <a:bodyPr wrap="none" lIns="0" tIns="0" rIns="0" bIns="0" rtlCol="0" anchor="t"/>
          <a:lstStyle/>
          <a:p>
            <a:pPr marL="0" indent="0" algn="l">
              <a:lnSpc>
                <a:spcPts val="3100"/>
              </a:lnSpc>
              <a:buNone/>
            </a:pPr>
            <a:r>
              <a:rPr lang="en-US" sz="2000" b="1" dirty="0">
                <a:solidFill>
                  <a:srgbClr val="5B5F71"/>
                </a:solidFill>
                <a:latin typeface="Instrument Sans Semi Bold" panose="020B0604020202020204" charset="0"/>
                <a:ea typeface="Instrument Sans Bold" pitchFamily="34" charset="-122"/>
                <a:cs typeface="Instrument Sans Bold" pitchFamily="34" charset="-120"/>
              </a:rPr>
              <a:t>By,</a:t>
            </a:r>
          </a:p>
          <a:p>
            <a:pPr marL="0" indent="0" algn="l">
              <a:lnSpc>
                <a:spcPts val="3100"/>
              </a:lnSpc>
              <a:buNone/>
            </a:pPr>
            <a:r>
              <a:rPr lang="en-US" sz="2000" b="1" dirty="0">
                <a:solidFill>
                  <a:srgbClr val="5B5F71"/>
                </a:solidFill>
                <a:latin typeface="Instrument Sans Semi Bold" panose="020B0604020202020204" charset="0"/>
                <a:ea typeface="Instrument Sans Bold" pitchFamily="34" charset="-122"/>
                <a:cs typeface="Instrument Sans Bold" pitchFamily="34" charset="-120"/>
              </a:rPr>
              <a:t>Aneerban Chowdhury, G23AI2059</a:t>
            </a:r>
          </a:p>
          <a:p>
            <a:pPr marL="0" indent="0" algn="l">
              <a:lnSpc>
                <a:spcPts val="3100"/>
              </a:lnSpc>
              <a:buNone/>
            </a:pPr>
            <a:r>
              <a:rPr lang="en-US" sz="2000" b="1" dirty="0">
                <a:solidFill>
                  <a:srgbClr val="5B5F71"/>
                </a:solidFill>
                <a:latin typeface="Instrument Sans Semi Bold" panose="020B0604020202020204" charset="0"/>
                <a:ea typeface="Instrument Sans Bold" pitchFamily="34" charset="-122"/>
                <a:cs typeface="Instrument Sans Bold" pitchFamily="34" charset="-120"/>
              </a:rPr>
              <a:t>Vanshika Gupta, G23AI2050</a:t>
            </a:r>
          </a:p>
          <a:p>
            <a:pPr marL="0" indent="0" algn="l">
              <a:lnSpc>
                <a:spcPts val="3100"/>
              </a:lnSpc>
              <a:buNone/>
            </a:pPr>
            <a:r>
              <a:rPr lang="en-US" sz="2000" b="1" dirty="0">
                <a:solidFill>
                  <a:srgbClr val="5B5F71"/>
                </a:solidFill>
                <a:latin typeface="Instrument Sans Semi Bold" panose="020B0604020202020204" charset="0"/>
                <a:ea typeface="Instrument Sans Bold" pitchFamily="34" charset="-122"/>
                <a:cs typeface="Instrument Sans Bold" pitchFamily="34" charset="-120"/>
              </a:rPr>
              <a:t>Shikha Soni G23AI2075</a:t>
            </a:r>
          </a:p>
          <a:p>
            <a:pPr marL="0" indent="0" algn="l">
              <a:lnSpc>
                <a:spcPts val="3100"/>
              </a:lnSpc>
              <a:buNone/>
            </a:pPr>
            <a:endParaRPr lang="en-US" sz="2000" b="1" dirty="0">
              <a:solidFill>
                <a:srgbClr val="5B5F71"/>
              </a:solidFill>
              <a:latin typeface="Instrument Sans Semi Bold" panose="020B0604020202020204" charset="0"/>
              <a:ea typeface="Instrument Sans Bold" pitchFamily="34" charset="-122"/>
              <a:cs typeface="Instrument Sans Bold" pitchFamily="34" charset="-120"/>
            </a:endParaRPr>
          </a:p>
        </p:txBody>
      </p:sp>
      <p:pic>
        <p:nvPicPr>
          <p:cNvPr id="8" name="Picture 7">
            <a:extLst>
              <a:ext uri="{FF2B5EF4-FFF2-40B4-BE49-F238E27FC236}">
                <a16:creationId xmlns:a16="http://schemas.microsoft.com/office/drawing/2014/main" id="{6126FE8D-2A1F-EE3F-F5CB-5128BD06182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63" y="99000"/>
            <a:ext cx="1299411" cy="1433290"/>
          </a:xfrm>
          <a:prstGeom prst="rect">
            <a:avLst/>
          </a:prstGeom>
          <a:noFill/>
          <a:ln>
            <a:noFill/>
          </a:ln>
        </p:spPr>
      </p:pic>
      <p:sp>
        <p:nvSpPr>
          <p:cNvPr id="10" name="TextBox 9">
            <a:extLst>
              <a:ext uri="{FF2B5EF4-FFF2-40B4-BE49-F238E27FC236}">
                <a16:creationId xmlns:a16="http://schemas.microsoft.com/office/drawing/2014/main" id="{FB0C6375-E305-F55A-6F74-9670F19631C8}"/>
              </a:ext>
            </a:extLst>
          </p:cNvPr>
          <p:cNvSpPr txBox="1"/>
          <p:nvPr/>
        </p:nvSpPr>
        <p:spPr>
          <a:xfrm>
            <a:off x="517360" y="152194"/>
            <a:ext cx="11706726" cy="2067938"/>
          </a:xfrm>
          <a:prstGeom prst="rect">
            <a:avLst/>
          </a:prstGeom>
          <a:noFill/>
        </p:spPr>
        <p:txBody>
          <a:bodyPr wrap="square">
            <a:spAutoFit/>
          </a:bodyPr>
          <a:lstStyle/>
          <a:p>
            <a:pPr algn="ctr">
              <a:lnSpc>
                <a:spcPct val="107000"/>
              </a:lnSpc>
              <a:spcAft>
                <a:spcPts val="800"/>
              </a:spcAft>
            </a:pPr>
            <a:r>
              <a:rPr lang="en-IN" sz="3600" b="1" kern="100" dirty="0">
                <a:solidFill>
                  <a:srgbClr val="003399"/>
                </a:solidFill>
                <a:effectLst/>
                <a:highlight>
                  <a:srgbClr val="FFFFFF"/>
                </a:highlight>
                <a:latin typeface="Aptos" panose="020B0004020202020204" pitchFamily="34" charset="0"/>
                <a:ea typeface="Calibri" panose="020F0502020204030204" pitchFamily="34" charset="0"/>
                <a:cs typeface="Calibri Light" panose="020F0302020204030204" pitchFamily="34" charset="0"/>
              </a:rPr>
              <a:t>INDIAN INSTITUTE OF TECHNOLOGY JODHPUR</a:t>
            </a:r>
          </a:p>
          <a:p>
            <a:pPr marL="914400" lvl="4">
              <a:lnSpc>
                <a:spcPct val="107000"/>
              </a:lnSpc>
              <a:spcAft>
                <a:spcPts val="800"/>
              </a:spcAft>
            </a:pPr>
            <a:r>
              <a:rPr lang="en-IN" sz="2500" b="1" kern="100" dirty="0">
                <a:solidFill>
                  <a:schemeClr val="accent2">
                    <a:lumMod val="60000"/>
                    <a:lumOff val="40000"/>
                  </a:schemeClr>
                </a:solidFill>
                <a:effectLst/>
                <a:latin typeface="Aptos" panose="020B0004020202020204" pitchFamily="34" charset="0"/>
                <a:ea typeface="Calibri" panose="020F0502020204030204" pitchFamily="34" charset="0"/>
                <a:cs typeface="Times New Roman" panose="02020603050405020304" pitchFamily="18" charset="0"/>
              </a:rPr>
              <a:t>Trimester 3 – Post Graduate Diploma in Data Engineering </a:t>
            </a:r>
            <a:endParaRPr lang="en-IN" sz="2500" kern="1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914400" lvl="4">
              <a:lnSpc>
                <a:spcPct val="107000"/>
              </a:lnSpc>
              <a:spcAft>
                <a:spcPts val="800"/>
              </a:spcAft>
            </a:pPr>
            <a:r>
              <a:rPr lang="en-IN" sz="2500" b="1" kern="100" dirty="0">
                <a:solidFill>
                  <a:schemeClr val="accent2">
                    <a:lumMod val="60000"/>
                    <a:lumOff val="40000"/>
                  </a:schemeClr>
                </a:solidFill>
                <a:effectLst/>
                <a:latin typeface="Aptos" panose="020B0004020202020204" pitchFamily="34" charset="0"/>
                <a:ea typeface="Calibri" panose="020F0502020204030204" pitchFamily="34" charset="0"/>
                <a:cs typeface="Times New Roman" panose="02020603050405020304" pitchFamily="18" charset="0"/>
              </a:rPr>
              <a:t>Big Data Management</a:t>
            </a:r>
            <a:endParaRPr lang="en-IN" sz="2500" kern="1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850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Project Overview</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Problem Statement</a:t>
            </a:r>
            <a:endParaRPr lang="en-US" sz="2200"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The project addresses the challenges of efficiently managing and analyzing large datasets related to food delivery, including customer orders, restaurants, and delivery operations.</a:t>
            </a:r>
            <a:endParaRPr lang="en-US" sz="1750" dirty="0"/>
          </a:p>
        </p:txBody>
      </p:sp>
      <p:sp>
        <p:nvSpPr>
          <p:cNvPr id="5" name="Text 3"/>
          <p:cNvSpPr/>
          <p:nvPr/>
        </p:nvSpPr>
        <p:spPr>
          <a:xfrm>
            <a:off x="7599521"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Objectives</a:t>
            </a:r>
            <a:endParaRPr lang="en-US" sz="2200" dirty="0"/>
          </a:p>
        </p:txBody>
      </p:sp>
      <p:sp>
        <p:nvSpPr>
          <p:cNvPr id="6" name="Text 4"/>
          <p:cNvSpPr/>
          <p:nvPr/>
        </p:nvSpPr>
        <p:spPr>
          <a:xfrm>
            <a:off x="7599521"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The system aims to provide a scalable solution for data storage, processing, visualization, and predictive analytics, enabling stakeholders to gain actionable insights and optimize business strategies.</a:t>
            </a:r>
            <a:endParaRPr lang="en-US" sz="1750" dirty="0"/>
          </a:p>
        </p:txBody>
      </p:sp>
      <p:pic>
        <p:nvPicPr>
          <p:cNvPr id="8" name="Picture 7">
            <a:extLst>
              <a:ext uri="{FF2B5EF4-FFF2-40B4-BE49-F238E27FC236}">
                <a16:creationId xmlns:a16="http://schemas.microsoft.com/office/drawing/2014/main" id="{90197169-193C-4A9A-3DAF-CC01D012C9BF}"/>
              </a:ext>
            </a:extLst>
          </p:cNvPr>
          <p:cNvPicPr>
            <a:picLocks noChangeAspect="1"/>
          </p:cNvPicPr>
          <p:nvPr/>
        </p:nvPicPr>
        <p:blipFill>
          <a:blip r:embed="rId3"/>
          <a:stretch>
            <a:fillRect/>
          </a:stretch>
        </p:blipFill>
        <p:spPr>
          <a:xfrm>
            <a:off x="12458397" y="7791389"/>
            <a:ext cx="2172003" cy="4382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00929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System Architecture</a:t>
            </a:r>
            <a:endParaRPr lang="en-US" sz="4450" dirty="0"/>
          </a:p>
        </p:txBody>
      </p:sp>
      <p:sp>
        <p:nvSpPr>
          <p:cNvPr id="3" name="Shape 1"/>
          <p:cNvSpPr/>
          <p:nvPr/>
        </p:nvSpPr>
        <p:spPr>
          <a:xfrm>
            <a:off x="793790" y="2171700"/>
            <a:ext cx="4196358" cy="2773799"/>
          </a:xfrm>
          <a:prstGeom prst="roundRect">
            <a:avLst>
              <a:gd name="adj" fmla="val 3435"/>
            </a:avLst>
          </a:prstGeom>
          <a:solidFill>
            <a:srgbClr val="E2E3E9"/>
          </a:solidFill>
          <a:ln w="7620">
            <a:solidFill>
              <a:srgbClr val="C8C9CF"/>
            </a:solidFill>
            <a:prstDash val="solid"/>
          </a:ln>
        </p:spPr>
      </p:sp>
      <p:sp>
        <p:nvSpPr>
          <p:cNvPr id="4" name="Text 2"/>
          <p:cNvSpPr/>
          <p:nvPr/>
        </p:nvSpPr>
        <p:spPr>
          <a:xfrm>
            <a:off x="1028224" y="240613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Data Storage</a:t>
            </a:r>
            <a:endParaRPr lang="en-US" sz="2200" dirty="0"/>
          </a:p>
        </p:txBody>
      </p:sp>
      <p:sp>
        <p:nvSpPr>
          <p:cNvPr id="5" name="Text 3"/>
          <p:cNvSpPr/>
          <p:nvPr/>
        </p:nvSpPr>
        <p:spPr>
          <a:xfrm>
            <a:off x="1028224" y="2896553"/>
            <a:ext cx="3727490" cy="1814513"/>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Google Cloud Storage (GCS) and BigQuery are used for storing structured and unstructured data, ensuring efficient management and query capabilities.</a:t>
            </a:r>
            <a:endParaRPr lang="en-US" sz="1750" dirty="0"/>
          </a:p>
        </p:txBody>
      </p:sp>
      <p:sp>
        <p:nvSpPr>
          <p:cNvPr id="6" name="Shape 4"/>
          <p:cNvSpPr/>
          <p:nvPr/>
        </p:nvSpPr>
        <p:spPr>
          <a:xfrm>
            <a:off x="5216962" y="2171700"/>
            <a:ext cx="4196358" cy="2773799"/>
          </a:xfrm>
          <a:prstGeom prst="roundRect">
            <a:avLst>
              <a:gd name="adj" fmla="val 3435"/>
            </a:avLst>
          </a:prstGeom>
          <a:solidFill>
            <a:srgbClr val="E2E3E9"/>
          </a:solidFill>
          <a:ln w="7620">
            <a:solidFill>
              <a:srgbClr val="C8C9CF"/>
            </a:solidFill>
            <a:prstDash val="solid"/>
          </a:ln>
        </p:spPr>
      </p:sp>
      <p:sp>
        <p:nvSpPr>
          <p:cNvPr id="7" name="Text 5"/>
          <p:cNvSpPr/>
          <p:nvPr/>
        </p:nvSpPr>
        <p:spPr>
          <a:xfrm>
            <a:off x="5451396" y="240613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Data Processing</a:t>
            </a:r>
            <a:endParaRPr lang="en-US" sz="2200" dirty="0"/>
          </a:p>
        </p:txBody>
      </p:sp>
      <p:sp>
        <p:nvSpPr>
          <p:cNvPr id="8" name="Text 6"/>
          <p:cNvSpPr/>
          <p:nvPr/>
        </p:nvSpPr>
        <p:spPr>
          <a:xfrm>
            <a:off x="5451396" y="2896553"/>
            <a:ext cx="3727490"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Python scripts are employed for data cleaning, transformation, and loading (ETL), ensuring data quality and consistency.</a:t>
            </a:r>
            <a:endParaRPr lang="en-US" sz="1750" dirty="0"/>
          </a:p>
        </p:txBody>
      </p:sp>
      <p:sp>
        <p:nvSpPr>
          <p:cNvPr id="9" name="Shape 7"/>
          <p:cNvSpPr/>
          <p:nvPr/>
        </p:nvSpPr>
        <p:spPr>
          <a:xfrm>
            <a:off x="9640133" y="2171700"/>
            <a:ext cx="4196358" cy="2773799"/>
          </a:xfrm>
          <a:prstGeom prst="roundRect">
            <a:avLst>
              <a:gd name="adj" fmla="val 3435"/>
            </a:avLst>
          </a:prstGeom>
          <a:solidFill>
            <a:srgbClr val="E2E3E9"/>
          </a:solidFill>
          <a:ln w="7620">
            <a:solidFill>
              <a:srgbClr val="C8C9CF"/>
            </a:solidFill>
            <a:prstDash val="solid"/>
          </a:ln>
        </p:spPr>
      </p:sp>
      <p:sp>
        <p:nvSpPr>
          <p:cNvPr id="10" name="Text 8"/>
          <p:cNvSpPr/>
          <p:nvPr/>
        </p:nvSpPr>
        <p:spPr>
          <a:xfrm>
            <a:off x="9874568" y="240613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Visualization</a:t>
            </a:r>
            <a:endParaRPr lang="en-US" sz="2200" dirty="0"/>
          </a:p>
        </p:txBody>
      </p:sp>
      <p:sp>
        <p:nvSpPr>
          <p:cNvPr id="11" name="Text 9"/>
          <p:cNvSpPr/>
          <p:nvPr/>
        </p:nvSpPr>
        <p:spPr>
          <a:xfrm>
            <a:off x="9874568" y="2896553"/>
            <a:ext cx="3727490"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Matplotlib and Seaborn libraries are used to create visually appealing charts and graphs, providing clear insights into data trends.</a:t>
            </a:r>
            <a:endParaRPr lang="en-US" sz="1750" dirty="0"/>
          </a:p>
        </p:txBody>
      </p:sp>
      <p:sp>
        <p:nvSpPr>
          <p:cNvPr id="12" name="Shape 10"/>
          <p:cNvSpPr/>
          <p:nvPr/>
        </p:nvSpPr>
        <p:spPr>
          <a:xfrm>
            <a:off x="793790" y="5172313"/>
            <a:ext cx="6408063" cy="2047994"/>
          </a:xfrm>
          <a:prstGeom prst="roundRect">
            <a:avLst>
              <a:gd name="adj" fmla="val 4652"/>
            </a:avLst>
          </a:prstGeom>
          <a:solidFill>
            <a:srgbClr val="E2E3E9"/>
          </a:solidFill>
          <a:ln w="7620">
            <a:solidFill>
              <a:srgbClr val="C8C9CF"/>
            </a:solidFill>
            <a:prstDash val="solid"/>
          </a:ln>
        </p:spPr>
      </p:sp>
      <p:sp>
        <p:nvSpPr>
          <p:cNvPr id="13" name="Text 11"/>
          <p:cNvSpPr/>
          <p:nvPr/>
        </p:nvSpPr>
        <p:spPr>
          <a:xfrm>
            <a:off x="1028224" y="540674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Machine Learning</a:t>
            </a:r>
            <a:endParaRPr lang="en-US" sz="2200" dirty="0"/>
          </a:p>
        </p:txBody>
      </p:sp>
      <p:sp>
        <p:nvSpPr>
          <p:cNvPr id="14" name="Text 12"/>
          <p:cNvSpPr/>
          <p:nvPr/>
        </p:nvSpPr>
        <p:spPr>
          <a:xfrm>
            <a:off x="1028224" y="5897166"/>
            <a:ext cx="5939195" cy="1088708"/>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Scikit-learn is leveraged for predictive analytics, enabling the system to forecast order volumes and identify patterns in historical data.</a:t>
            </a:r>
            <a:endParaRPr lang="en-US" sz="1750" dirty="0"/>
          </a:p>
        </p:txBody>
      </p:sp>
      <p:sp>
        <p:nvSpPr>
          <p:cNvPr id="15" name="Shape 13"/>
          <p:cNvSpPr/>
          <p:nvPr/>
        </p:nvSpPr>
        <p:spPr>
          <a:xfrm>
            <a:off x="7428667" y="5172313"/>
            <a:ext cx="6408063" cy="2047994"/>
          </a:xfrm>
          <a:prstGeom prst="roundRect">
            <a:avLst>
              <a:gd name="adj" fmla="val 4652"/>
            </a:avLst>
          </a:prstGeom>
          <a:solidFill>
            <a:srgbClr val="E2E3E9"/>
          </a:solidFill>
          <a:ln w="7620">
            <a:solidFill>
              <a:srgbClr val="C8C9CF"/>
            </a:solidFill>
            <a:prstDash val="solid"/>
          </a:ln>
        </p:spPr>
      </p:sp>
      <p:sp>
        <p:nvSpPr>
          <p:cNvPr id="16" name="Text 14"/>
          <p:cNvSpPr/>
          <p:nvPr/>
        </p:nvSpPr>
        <p:spPr>
          <a:xfrm>
            <a:off x="7663101" y="540674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Frontend</a:t>
            </a:r>
            <a:endParaRPr lang="en-US" sz="2200" dirty="0"/>
          </a:p>
        </p:txBody>
      </p:sp>
      <p:sp>
        <p:nvSpPr>
          <p:cNvPr id="17" name="Text 15"/>
          <p:cNvSpPr/>
          <p:nvPr/>
        </p:nvSpPr>
        <p:spPr>
          <a:xfrm>
            <a:off x="7663101" y="5897166"/>
            <a:ext cx="5939195" cy="1088708"/>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Flask is used to develop a responsive and interactive web interface, allowing users to access key insights and visualizations.</a:t>
            </a:r>
            <a:endParaRPr lang="en-US" sz="1750" dirty="0"/>
          </a:p>
        </p:txBody>
      </p:sp>
      <p:pic>
        <p:nvPicPr>
          <p:cNvPr id="18" name="Picture 17">
            <a:extLst>
              <a:ext uri="{FF2B5EF4-FFF2-40B4-BE49-F238E27FC236}">
                <a16:creationId xmlns:a16="http://schemas.microsoft.com/office/drawing/2014/main" id="{E8EBA99C-0B0D-8351-7EE8-DD081634E858}"/>
              </a:ext>
            </a:extLst>
          </p:cNvPr>
          <p:cNvPicPr>
            <a:picLocks noChangeAspect="1"/>
          </p:cNvPicPr>
          <p:nvPr/>
        </p:nvPicPr>
        <p:blipFill>
          <a:blip r:embed="rId3"/>
          <a:stretch>
            <a:fillRect/>
          </a:stretch>
        </p:blipFill>
        <p:spPr>
          <a:xfrm>
            <a:off x="12458397" y="7791389"/>
            <a:ext cx="2172003" cy="4382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47343" y="508635"/>
            <a:ext cx="4834057" cy="578048"/>
          </a:xfrm>
          <a:prstGeom prst="rect">
            <a:avLst/>
          </a:prstGeom>
          <a:noFill/>
          <a:ln/>
        </p:spPr>
        <p:txBody>
          <a:bodyPr wrap="none" lIns="0" tIns="0" rIns="0" bIns="0" rtlCol="0" anchor="t"/>
          <a:lstStyle/>
          <a:p>
            <a:pPr marL="0" indent="0">
              <a:lnSpc>
                <a:spcPts val="4550"/>
              </a:lnSpc>
              <a:buNone/>
            </a:pPr>
            <a:r>
              <a:rPr lang="en-US" sz="3600" dirty="0">
                <a:solidFill>
                  <a:srgbClr val="505468"/>
                </a:solidFill>
                <a:latin typeface="Instrument Sans Semi Bold" pitchFamily="34" charset="0"/>
                <a:ea typeface="Instrument Sans Semi Bold" pitchFamily="34" charset="-122"/>
                <a:cs typeface="Instrument Sans Semi Bold" pitchFamily="34" charset="-120"/>
              </a:rPr>
              <a:t>Implementation Steps</a:t>
            </a:r>
            <a:endParaRPr lang="en-US" sz="3600" dirty="0"/>
          </a:p>
        </p:txBody>
      </p:sp>
      <p:sp>
        <p:nvSpPr>
          <p:cNvPr id="3" name="Shape 1"/>
          <p:cNvSpPr/>
          <p:nvPr/>
        </p:nvSpPr>
        <p:spPr>
          <a:xfrm>
            <a:off x="7303770" y="1456611"/>
            <a:ext cx="22860" cy="6267688"/>
          </a:xfrm>
          <a:prstGeom prst="roundRect">
            <a:avLst>
              <a:gd name="adj" fmla="val 339838"/>
            </a:avLst>
          </a:prstGeom>
          <a:solidFill>
            <a:srgbClr val="C8C9CF"/>
          </a:solidFill>
          <a:ln/>
        </p:spPr>
      </p:sp>
      <p:sp>
        <p:nvSpPr>
          <p:cNvPr id="4" name="Shape 2"/>
          <p:cNvSpPr/>
          <p:nvPr/>
        </p:nvSpPr>
        <p:spPr>
          <a:xfrm>
            <a:off x="6482655" y="1861185"/>
            <a:ext cx="647343" cy="22860"/>
          </a:xfrm>
          <a:prstGeom prst="roundRect">
            <a:avLst>
              <a:gd name="adj" fmla="val 339838"/>
            </a:avLst>
          </a:prstGeom>
          <a:solidFill>
            <a:srgbClr val="C8C9CF"/>
          </a:solidFill>
          <a:ln/>
        </p:spPr>
      </p:sp>
      <p:sp>
        <p:nvSpPr>
          <p:cNvPr id="5" name="Shape 3"/>
          <p:cNvSpPr/>
          <p:nvPr/>
        </p:nvSpPr>
        <p:spPr>
          <a:xfrm>
            <a:off x="7107138" y="1664613"/>
            <a:ext cx="416123" cy="416123"/>
          </a:xfrm>
          <a:prstGeom prst="roundRect">
            <a:avLst>
              <a:gd name="adj" fmla="val 18669"/>
            </a:avLst>
          </a:prstGeom>
          <a:solidFill>
            <a:srgbClr val="E2E3E9"/>
          </a:solidFill>
          <a:ln w="7620">
            <a:solidFill>
              <a:srgbClr val="C8C9CF"/>
            </a:solidFill>
            <a:prstDash val="solid"/>
          </a:ln>
        </p:spPr>
      </p:sp>
      <p:sp>
        <p:nvSpPr>
          <p:cNvPr id="6" name="Text 4"/>
          <p:cNvSpPr/>
          <p:nvPr/>
        </p:nvSpPr>
        <p:spPr>
          <a:xfrm>
            <a:off x="7261443" y="1733907"/>
            <a:ext cx="107394" cy="277416"/>
          </a:xfrm>
          <a:prstGeom prst="rect">
            <a:avLst/>
          </a:prstGeom>
          <a:noFill/>
          <a:ln/>
        </p:spPr>
        <p:txBody>
          <a:bodyPr wrap="none" lIns="0" tIns="0" rIns="0" bIns="0" rtlCol="0" anchor="t"/>
          <a:lstStyle/>
          <a:p>
            <a:pPr marL="0" indent="0" algn="ctr">
              <a:lnSpc>
                <a:spcPts val="2150"/>
              </a:lnSpc>
              <a:buNone/>
            </a:pPr>
            <a:r>
              <a:rPr lang="en-US" sz="2150" dirty="0">
                <a:solidFill>
                  <a:srgbClr val="5B5F71"/>
                </a:solidFill>
                <a:latin typeface="Instrument Sans Semi Bold" pitchFamily="34" charset="0"/>
                <a:ea typeface="Instrument Sans Semi Bold" pitchFamily="34" charset="-122"/>
                <a:cs typeface="Instrument Sans Semi Bold" pitchFamily="34" charset="-120"/>
              </a:rPr>
              <a:t>1</a:t>
            </a:r>
            <a:endParaRPr lang="en-US" sz="2150" dirty="0"/>
          </a:p>
        </p:txBody>
      </p:sp>
      <p:sp>
        <p:nvSpPr>
          <p:cNvPr id="7" name="Text 5"/>
          <p:cNvSpPr/>
          <p:nvPr/>
        </p:nvSpPr>
        <p:spPr>
          <a:xfrm>
            <a:off x="3985855" y="1641515"/>
            <a:ext cx="2312075" cy="288965"/>
          </a:xfrm>
          <a:prstGeom prst="rect">
            <a:avLst/>
          </a:prstGeom>
          <a:noFill/>
          <a:ln/>
        </p:spPr>
        <p:txBody>
          <a:bodyPr wrap="none" lIns="0" tIns="0" rIns="0" bIns="0" rtlCol="0" anchor="t"/>
          <a:lstStyle/>
          <a:p>
            <a:pPr marL="0" indent="0" algn="r">
              <a:lnSpc>
                <a:spcPts val="2250"/>
              </a:lnSpc>
              <a:buNone/>
            </a:pPr>
            <a:r>
              <a:rPr lang="en-US" sz="1800" dirty="0">
                <a:solidFill>
                  <a:srgbClr val="5B5F71"/>
                </a:solidFill>
                <a:latin typeface="Instrument Sans Semi Bold" pitchFamily="34" charset="0"/>
                <a:ea typeface="Instrument Sans Semi Bold" pitchFamily="34" charset="-122"/>
                <a:cs typeface="Instrument Sans Semi Bold" pitchFamily="34" charset="-120"/>
              </a:rPr>
              <a:t>Environment Setup</a:t>
            </a:r>
            <a:endParaRPr lang="en-US" sz="1800" dirty="0"/>
          </a:p>
        </p:txBody>
      </p:sp>
      <p:sp>
        <p:nvSpPr>
          <p:cNvPr id="8" name="Text 6"/>
          <p:cNvSpPr/>
          <p:nvPr/>
        </p:nvSpPr>
        <p:spPr>
          <a:xfrm>
            <a:off x="647343" y="2041446"/>
            <a:ext cx="5650587" cy="887968"/>
          </a:xfrm>
          <a:prstGeom prst="rect">
            <a:avLst/>
          </a:prstGeom>
          <a:noFill/>
          <a:ln/>
        </p:spPr>
        <p:txBody>
          <a:bodyPr wrap="square" lIns="0" tIns="0" rIns="0" bIns="0" rtlCol="0" anchor="t"/>
          <a:lstStyle/>
          <a:p>
            <a:pPr marL="0" indent="0" algn="r">
              <a:lnSpc>
                <a:spcPts val="230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The project involved setting up a development environment with Python, essential libraries, and Google Cloud Platform (GCP) services.</a:t>
            </a:r>
            <a:endParaRPr lang="en-US" sz="1450" dirty="0"/>
          </a:p>
        </p:txBody>
      </p:sp>
      <p:sp>
        <p:nvSpPr>
          <p:cNvPr id="9" name="Shape 7"/>
          <p:cNvSpPr/>
          <p:nvPr/>
        </p:nvSpPr>
        <p:spPr>
          <a:xfrm>
            <a:off x="7500402" y="2785943"/>
            <a:ext cx="647343" cy="22860"/>
          </a:xfrm>
          <a:prstGeom prst="roundRect">
            <a:avLst>
              <a:gd name="adj" fmla="val 339838"/>
            </a:avLst>
          </a:prstGeom>
          <a:solidFill>
            <a:srgbClr val="C8C9CF"/>
          </a:solidFill>
          <a:ln/>
        </p:spPr>
      </p:sp>
      <p:sp>
        <p:nvSpPr>
          <p:cNvPr id="10" name="Shape 8"/>
          <p:cNvSpPr/>
          <p:nvPr/>
        </p:nvSpPr>
        <p:spPr>
          <a:xfrm>
            <a:off x="7107138" y="2589371"/>
            <a:ext cx="416123" cy="416123"/>
          </a:xfrm>
          <a:prstGeom prst="roundRect">
            <a:avLst>
              <a:gd name="adj" fmla="val 18669"/>
            </a:avLst>
          </a:prstGeom>
          <a:solidFill>
            <a:srgbClr val="E2E3E9"/>
          </a:solidFill>
          <a:ln w="7620">
            <a:solidFill>
              <a:srgbClr val="C8C9CF"/>
            </a:solidFill>
            <a:prstDash val="solid"/>
          </a:ln>
        </p:spPr>
      </p:sp>
      <p:sp>
        <p:nvSpPr>
          <p:cNvPr id="11" name="Text 9"/>
          <p:cNvSpPr/>
          <p:nvPr/>
        </p:nvSpPr>
        <p:spPr>
          <a:xfrm>
            <a:off x="7237869" y="2658666"/>
            <a:ext cx="154543" cy="277416"/>
          </a:xfrm>
          <a:prstGeom prst="rect">
            <a:avLst/>
          </a:prstGeom>
          <a:noFill/>
          <a:ln/>
        </p:spPr>
        <p:txBody>
          <a:bodyPr wrap="none" lIns="0" tIns="0" rIns="0" bIns="0" rtlCol="0" anchor="t"/>
          <a:lstStyle/>
          <a:p>
            <a:pPr marL="0" indent="0" algn="ctr">
              <a:lnSpc>
                <a:spcPts val="2150"/>
              </a:lnSpc>
              <a:buNone/>
            </a:pPr>
            <a:r>
              <a:rPr lang="en-US" sz="2150" dirty="0">
                <a:solidFill>
                  <a:srgbClr val="5B5F71"/>
                </a:solidFill>
                <a:latin typeface="Instrument Sans Semi Bold" pitchFamily="34" charset="0"/>
                <a:ea typeface="Instrument Sans Semi Bold" pitchFamily="34" charset="-122"/>
                <a:cs typeface="Instrument Sans Semi Bold" pitchFamily="34" charset="-120"/>
              </a:rPr>
              <a:t>2</a:t>
            </a:r>
            <a:endParaRPr lang="en-US" sz="2150" dirty="0"/>
          </a:p>
        </p:txBody>
      </p:sp>
      <p:sp>
        <p:nvSpPr>
          <p:cNvPr id="12" name="Text 10"/>
          <p:cNvSpPr/>
          <p:nvPr/>
        </p:nvSpPr>
        <p:spPr>
          <a:xfrm>
            <a:off x="8332470" y="2566273"/>
            <a:ext cx="2312075" cy="288965"/>
          </a:xfrm>
          <a:prstGeom prst="rect">
            <a:avLst/>
          </a:prstGeom>
          <a:noFill/>
          <a:ln/>
        </p:spPr>
        <p:txBody>
          <a:bodyPr wrap="none" lIns="0" tIns="0" rIns="0" bIns="0" rtlCol="0" anchor="t"/>
          <a:lstStyle/>
          <a:p>
            <a:pPr marL="0" indent="0" algn="l">
              <a:lnSpc>
                <a:spcPts val="2250"/>
              </a:lnSpc>
              <a:buNone/>
            </a:pPr>
            <a:r>
              <a:rPr lang="en-US" sz="1800" dirty="0">
                <a:solidFill>
                  <a:srgbClr val="5B5F71"/>
                </a:solidFill>
                <a:latin typeface="Instrument Sans Semi Bold" pitchFamily="34" charset="0"/>
                <a:ea typeface="Instrument Sans Semi Bold" pitchFamily="34" charset="-122"/>
                <a:cs typeface="Instrument Sans Semi Bold" pitchFamily="34" charset="-120"/>
              </a:rPr>
              <a:t>Data Design</a:t>
            </a:r>
            <a:endParaRPr lang="en-US" sz="1800" dirty="0"/>
          </a:p>
        </p:txBody>
      </p:sp>
      <p:sp>
        <p:nvSpPr>
          <p:cNvPr id="13" name="Text 11"/>
          <p:cNvSpPr/>
          <p:nvPr/>
        </p:nvSpPr>
        <p:spPr>
          <a:xfrm>
            <a:off x="8332470" y="2966204"/>
            <a:ext cx="5650587" cy="887968"/>
          </a:xfrm>
          <a:prstGeom prst="rect">
            <a:avLst/>
          </a:prstGeom>
          <a:noFill/>
          <a:ln/>
        </p:spPr>
        <p:txBody>
          <a:bodyPr wrap="square" lIns="0" tIns="0" rIns="0" bIns="0" rtlCol="0" anchor="t"/>
          <a:lstStyle/>
          <a:p>
            <a:pPr marL="0" indent="0" algn="l">
              <a:lnSpc>
                <a:spcPts val="230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Three main datasets were designed: Restaurants, Customers, and Orders, with appropriate schemas for efficient data storage and querying.</a:t>
            </a:r>
            <a:endParaRPr lang="en-US" sz="1450" dirty="0"/>
          </a:p>
        </p:txBody>
      </p:sp>
      <p:sp>
        <p:nvSpPr>
          <p:cNvPr id="14" name="Shape 12"/>
          <p:cNvSpPr/>
          <p:nvPr/>
        </p:nvSpPr>
        <p:spPr>
          <a:xfrm>
            <a:off x="6482655" y="3707249"/>
            <a:ext cx="647343" cy="22860"/>
          </a:xfrm>
          <a:prstGeom prst="roundRect">
            <a:avLst>
              <a:gd name="adj" fmla="val 339838"/>
            </a:avLst>
          </a:prstGeom>
          <a:solidFill>
            <a:srgbClr val="C8C9CF"/>
          </a:solidFill>
          <a:ln/>
        </p:spPr>
      </p:sp>
      <p:sp>
        <p:nvSpPr>
          <p:cNvPr id="15" name="Shape 13"/>
          <p:cNvSpPr/>
          <p:nvPr/>
        </p:nvSpPr>
        <p:spPr>
          <a:xfrm>
            <a:off x="7107138" y="3510677"/>
            <a:ext cx="416123" cy="416123"/>
          </a:xfrm>
          <a:prstGeom prst="roundRect">
            <a:avLst>
              <a:gd name="adj" fmla="val 18669"/>
            </a:avLst>
          </a:prstGeom>
          <a:solidFill>
            <a:srgbClr val="E2E3E9"/>
          </a:solidFill>
          <a:ln w="7620">
            <a:solidFill>
              <a:srgbClr val="C8C9CF"/>
            </a:solidFill>
            <a:prstDash val="solid"/>
          </a:ln>
        </p:spPr>
      </p:sp>
      <p:sp>
        <p:nvSpPr>
          <p:cNvPr id="16" name="Text 14"/>
          <p:cNvSpPr/>
          <p:nvPr/>
        </p:nvSpPr>
        <p:spPr>
          <a:xfrm>
            <a:off x="7234773" y="3579971"/>
            <a:ext cx="160734" cy="277416"/>
          </a:xfrm>
          <a:prstGeom prst="rect">
            <a:avLst/>
          </a:prstGeom>
          <a:noFill/>
          <a:ln/>
        </p:spPr>
        <p:txBody>
          <a:bodyPr wrap="none" lIns="0" tIns="0" rIns="0" bIns="0" rtlCol="0" anchor="t"/>
          <a:lstStyle/>
          <a:p>
            <a:pPr marL="0" indent="0" algn="ctr">
              <a:lnSpc>
                <a:spcPts val="2150"/>
              </a:lnSpc>
              <a:buNone/>
            </a:pPr>
            <a:r>
              <a:rPr lang="en-US" sz="2150" dirty="0">
                <a:solidFill>
                  <a:srgbClr val="5B5F71"/>
                </a:solidFill>
                <a:latin typeface="Instrument Sans Semi Bold" pitchFamily="34" charset="0"/>
                <a:ea typeface="Instrument Sans Semi Bold" pitchFamily="34" charset="-122"/>
                <a:cs typeface="Instrument Sans Semi Bold" pitchFamily="34" charset="-120"/>
              </a:rPr>
              <a:t>3</a:t>
            </a:r>
            <a:endParaRPr lang="en-US" sz="2150" dirty="0"/>
          </a:p>
        </p:txBody>
      </p:sp>
      <p:sp>
        <p:nvSpPr>
          <p:cNvPr id="17" name="Text 15"/>
          <p:cNvSpPr/>
          <p:nvPr/>
        </p:nvSpPr>
        <p:spPr>
          <a:xfrm>
            <a:off x="3269099" y="3487579"/>
            <a:ext cx="3028831" cy="288965"/>
          </a:xfrm>
          <a:prstGeom prst="rect">
            <a:avLst/>
          </a:prstGeom>
          <a:noFill/>
          <a:ln/>
        </p:spPr>
        <p:txBody>
          <a:bodyPr wrap="none" lIns="0" tIns="0" rIns="0" bIns="0" rtlCol="0" anchor="t"/>
          <a:lstStyle/>
          <a:p>
            <a:pPr marL="0" indent="0" algn="r">
              <a:lnSpc>
                <a:spcPts val="2250"/>
              </a:lnSpc>
              <a:buNone/>
            </a:pPr>
            <a:r>
              <a:rPr lang="en-US" sz="1800" dirty="0">
                <a:solidFill>
                  <a:srgbClr val="5B5F71"/>
                </a:solidFill>
                <a:latin typeface="Instrument Sans Semi Bold" pitchFamily="34" charset="0"/>
                <a:ea typeface="Instrument Sans Semi Bold" pitchFamily="34" charset="-122"/>
                <a:cs typeface="Instrument Sans Semi Bold" pitchFamily="34" charset="-120"/>
              </a:rPr>
              <a:t>Data Capturing and Storage</a:t>
            </a:r>
            <a:endParaRPr lang="en-US" sz="1800" dirty="0"/>
          </a:p>
        </p:txBody>
      </p:sp>
      <p:sp>
        <p:nvSpPr>
          <p:cNvPr id="18" name="Text 16"/>
          <p:cNvSpPr/>
          <p:nvPr/>
        </p:nvSpPr>
        <p:spPr>
          <a:xfrm>
            <a:off x="647343" y="3887510"/>
            <a:ext cx="5650587" cy="591979"/>
          </a:xfrm>
          <a:prstGeom prst="rect">
            <a:avLst/>
          </a:prstGeom>
          <a:noFill/>
          <a:ln/>
        </p:spPr>
        <p:txBody>
          <a:bodyPr wrap="square" lIns="0" tIns="0" rIns="0" bIns="0" rtlCol="0" anchor="t"/>
          <a:lstStyle/>
          <a:p>
            <a:pPr marL="0" indent="0" algn="r">
              <a:lnSpc>
                <a:spcPts val="230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Data was captured from Kaggle or synthetic sources, stored in CSV files on GCS, and loaded into BigQuery for analysis.</a:t>
            </a:r>
            <a:endParaRPr lang="en-US" sz="1450" dirty="0"/>
          </a:p>
        </p:txBody>
      </p:sp>
      <p:sp>
        <p:nvSpPr>
          <p:cNvPr id="19" name="Shape 17"/>
          <p:cNvSpPr/>
          <p:nvPr/>
        </p:nvSpPr>
        <p:spPr>
          <a:xfrm>
            <a:off x="7500402" y="4628555"/>
            <a:ext cx="647343" cy="22860"/>
          </a:xfrm>
          <a:prstGeom prst="roundRect">
            <a:avLst>
              <a:gd name="adj" fmla="val 339838"/>
            </a:avLst>
          </a:prstGeom>
          <a:solidFill>
            <a:srgbClr val="C8C9CF"/>
          </a:solidFill>
          <a:ln/>
        </p:spPr>
      </p:sp>
      <p:sp>
        <p:nvSpPr>
          <p:cNvPr id="20" name="Shape 18"/>
          <p:cNvSpPr/>
          <p:nvPr/>
        </p:nvSpPr>
        <p:spPr>
          <a:xfrm>
            <a:off x="7107138" y="4431983"/>
            <a:ext cx="416123" cy="416123"/>
          </a:xfrm>
          <a:prstGeom prst="roundRect">
            <a:avLst>
              <a:gd name="adj" fmla="val 18669"/>
            </a:avLst>
          </a:prstGeom>
          <a:solidFill>
            <a:srgbClr val="E2E3E9"/>
          </a:solidFill>
          <a:ln w="7620">
            <a:solidFill>
              <a:srgbClr val="C8C9CF"/>
            </a:solidFill>
            <a:prstDash val="solid"/>
          </a:ln>
        </p:spPr>
      </p:sp>
      <p:sp>
        <p:nvSpPr>
          <p:cNvPr id="21" name="Text 19"/>
          <p:cNvSpPr/>
          <p:nvPr/>
        </p:nvSpPr>
        <p:spPr>
          <a:xfrm>
            <a:off x="7229892" y="4501277"/>
            <a:ext cx="170617" cy="277416"/>
          </a:xfrm>
          <a:prstGeom prst="rect">
            <a:avLst/>
          </a:prstGeom>
          <a:noFill/>
          <a:ln/>
        </p:spPr>
        <p:txBody>
          <a:bodyPr wrap="none" lIns="0" tIns="0" rIns="0" bIns="0" rtlCol="0" anchor="t"/>
          <a:lstStyle/>
          <a:p>
            <a:pPr marL="0" indent="0" algn="ctr">
              <a:lnSpc>
                <a:spcPts val="2150"/>
              </a:lnSpc>
              <a:buNone/>
            </a:pPr>
            <a:r>
              <a:rPr lang="en-US" sz="2150" dirty="0">
                <a:solidFill>
                  <a:srgbClr val="5B5F71"/>
                </a:solidFill>
                <a:latin typeface="Instrument Sans Semi Bold" pitchFamily="34" charset="0"/>
                <a:ea typeface="Instrument Sans Semi Bold" pitchFamily="34" charset="-122"/>
                <a:cs typeface="Instrument Sans Semi Bold" pitchFamily="34" charset="-120"/>
              </a:rPr>
              <a:t>4</a:t>
            </a:r>
            <a:endParaRPr lang="en-US" sz="2150" dirty="0"/>
          </a:p>
        </p:txBody>
      </p:sp>
      <p:sp>
        <p:nvSpPr>
          <p:cNvPr id="22" name="Text 20"/>
          <p:cNvSpPr/>
          <p:nvPr/>
        </p:nvSpPr>
        <p:spPr>
          <a:xfrm>
            <a:off x="8332470" y="4408884"/>
            <a:ext cx="2312075" cy="288965"/>
          </a:xfrm>
          <a:prstGeom prst="rect">
            <a:avLst/>
          </a:prstGeom>
          <a:noFill/>
          <a:ln/>
        </p:spPr>
        <p:txBody>
          <a:bodyPr wrap="none" lIns="0" tIns="0" rIns="0" bIns="0" rtlCol="0" anchor="t"/>
          <a:lstStyle/>
          <a:p>
            <a:pPr marL="0" indent="0" algn="l">
              <a:lnSpc>
                <a:spcPts val="2250"/>
              </a:lnSpc>
              <a:buNone/>
            </a:pPr>
            <a:r>
              <a:rPr lang="en-US" sz="1800" dirty="0">
                <a:solidFill>
                  <a:srgbClr val="5B5F71"/>
                </a:solidFill>
                <a:latin typeface="Instrument Sans Semi Bold" pitchFamily="34" charset="0"/>
                <a:ea typeface="Instrument Sans Semi Bold" pitchFamily="34" charset="-122"/>
                <a:cs typeface="Instrument Sans Semi Bold" pitchFamily="34" charset="-120"/>
              </a:rPr>
              <a:t>Data Analytics</a:t>
            </a:r>
            <a:endParaRPr lang="en-US" sz="1800" dirty="0"/>
          </a:p>
        </p:txBody>
      </p:sp>
      <p:sp>
        <p:nvSpPr>
          <p:cNvPr id="23" name="Text 21"/>
          <p:cNvSpPr/>
          <p:nvPr/>
        </p:nvSpPr>
        <p:spPr>
          <a:xfrm>
            <a:off x="8332470" y="4808815"/>
            <a:ext cx="5650587" cy="887968"/>
          </a:xfrm>
          <a:prstGeom prst="rect">
            <a:avLst/>
          </a:prstGeom>
          <a:noFill/>
          <a:ln/>
        </p:spPr>
        <p:txBody>
          <a:bodyPr wrap="square" lIns="0" tIns="0" rIns="0" bIns="0" rtlCol="0" anchor="t"/>
          <a:lstStyle/>
          <a:p>
            <a:pPr marL="0" indent="0" algn="l">
              <a:lnSpc>
                <a:spcPts val="230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SQL queries were written to analyze data trends, summarize key metrics, and identify insights like high-performing restaurants and customer spending patterns.</a:t>
            </a:r>
            <a:endParaRPr lang="en-US" sz="1450" dirty="0"/>
          </a:p>
        </p:txBody>
      </p:sp>
      <p:sp>
        <p:nvSpPr>
          <p:cNvPr id="24" name="Shape 22"/>
          <p:cNvSpPr/>
          <p:nvPr/>
        </p:nvSpPr>
        <p:spPr>
          <a:xfrm>
            <a:off x="6482655" y="5549860"/>
            <a:ext cx="647343" cy="22860"/>
          </a:xfrm>
          <a:prstGeom prst="roundRect">
            <a:avLst>
              <a:gd name="adj" fmla="val 339838"/>
            </a:avLst>
          </a:prstGeom>
          <a:solidFill>
            <a:srgbClr val="C8C9CF"/>
          </a:solidFill>
          <a:ln/>
        </p:spPr>
      </p:sp>
      <p:sp>
        <p:nvSpPr>
          <p:cNvPr id="25" name="Shape 23"/>
          <p:cNvSpPr/>
          <p:nvPr/>
        </p:nvSpPr>
        <p:spPr>
          <a:xfrm>
            <a:off x="7107138" y="5353288"/>
            <a:ext cx="416123" cy="416123"/>
          </a:xfrm>
          <a:prstGeom prst="roundRect">
            <a:avLst>
              <a:gd name="adj" fmla="val 18669"/>
            </a:avLst>
          </a:prstGeom>
          <a:solidFill>
            <a:srgbClr val="E2E3E9"/>
          </a:solidFill>
          <a:ln w="7620">
            <a:solidFill>
              <a:srgbClr val="C8C9CF"/>
            </a:solidFill>
            <a:prstDash val="solid"/>
          </a:ln>
        </p:spPr>
      </p:sp>
      <p:sp>
        <p:nvSpPr>
          <p:cNvPr id="26" name="Text 24"/>
          <p:cNvSpPr/>
          <p:nvPr/>
        </p:nvSpPr>
        <p:spPr>
          <a:xfrm>
            <a:off x="7234535" y="5422583"/>
            <a:ext cx="161211" cy="277416"/>
          </a:xfrm>
          <a:prstGeom prst="rect">
            <a:avLst/>
          </a:prstGeom>
          <a:noFill/>
          <a:ln/>
        </p:spPr>
        <p:txBody>
          <a:bodyPr wrap="none" lIns="0" tIns="0" rIns="0" bIns="0" rtlCol="0" anchor="t"/>
          <a:lstStyle/>
          <a:p>
            <a:pPr marL="0" indent="0" algn="ctr">
              <a:lnSpc>
                <a:spcPts val="2150"/>
              </a:lnSpc>
              <a:buNone/>
            </a:pPr>
            <a:r>
              <a:rPr lang="en-US" sz="2150" dirty="0">
                <a:solidFill>
                  <a:srgbClr val="5B5F71"/>
                </a:solidFill>
                <a:latin typeface="Instrument Sans Semi Bold" pitchFamily="34" charset="0"/>
                <a:ea typeface="Instrument Sans Semi Bold" pitchFamily="34" charset="-122"/>
                <a:cs typeface="Instrument Sans Semi Bold" pitchFamily="34" charset="-120"/>
              </a:rPr>
              <a:t>5</a:t>
            </a:r>
            <a:endParaRPr lang="en-US" sz="2150" dirty="0"/>
          </a:p>
        </p:txBody>
      </p:sp>
      <p:sp>
        <p:nvSpPr>
          <p:cNvPr id="27" name="Text 25"/>
          <p:cNvSpPr/>
          <p:nvPr/>
        </p:nvSpPr>
        <p:spPr>
          <a:xfrm>
            <a:off x="3985855" y="5330190"/>
            <a:ext cx="2312075" cy="288965"/>
          </a:xfrm>
          <a:prstGeom prst="rect">
            <a:avLst/>
          </a:prstGeom>
          <a:noFill/>
          <a:ln/>
        </p:spPr>
        <p:txBody>
          <a:bodyPr wrap="none" lIns="0" tIns="0" rIns="0" bIns="0" rtlCol="0" anchor="t"/>
          <a:lstStyle/>
          <a:p>
            <a:pPr marL="0" indent="0" algn="r">
              <a:lnSpc>
                <a:spcPts val="2250"/>
              </a:lnSpc>
              <a:buNone/>
            </a:pPr>
            <a:r>
              <a:rPr lang="en-US" sz="1800" dirty="0">
                <a:solidFill>
                  <a:srgbClr val="5B5F71"/>
                </a:solidFill>
                <a:latin typeface="Instrument Sans Semi Bold" pitchFamily="34" charset="0"/>
                <a:ea typeface="Instrument Sans Semi Bold" pitchFamily="34" charset="-122"/>
                <a:cs typeface="Instrument Sans Semi Bold" pitchFamily="34" charset="-120"/>
              </a:rPr>
              <a:t>Machine Learning</a:t>
            </a:r>
            <a:endParaRPr lang="en-US" sz="1800" dirty="0"/>
          </a:p>
        </p:txBody>
      </p:sp>
      <p:sp>
        <p:nvSpPr>
          <p:cNvPr id="28" name="Text 26"/>
          <p:cNvSpPr/>
          <p:nvPr/>
        </p:nvSpPr>
        <p:spPr>
          <a:xfrm>
            <a:off x="647343" y="5730121"/>
            <a:ext cx="5650587" cy="887968"/>
          </a:xfrm>
          <a:prstGeom prst="rect">
            <a:avLst/>
          </a:prstGeom>
          <a:noFill/>
          <a:ln/>
        </p:spPr>
        <p:txBody>
          <a:bodyPr wrap="square" lIns="0" tIns="0" rIns="0" bIns="0" rtlCol="0" anchor="t"/>
          <a:lstStyle/>
          <a:p>
            <a:pPr marL="0" indent="0" algn="r">
              <a:lnSpc>
                <a:spcPts val="230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A Linear Regression model was developed to predict order volume based on historical data, using scikit-learn for model training and evaluation.</a:t>
            </a:r>
            <a:endParaRPr lang="en-US" sz="1450" dirty="0"/>
          </a:p>
        </p:txBody>
      </p:sp>
      <p:sp>
        <p:nvSpPr>
          <p:cNvPr id="29" name="Shape 27"/>
          <p:cNvSpPr/>
          <p:nvPr/>
        </p:nvSpPr>
        <p:spPr>
          <a:xfrm>
            <a:off x="7500402" y="6471166"/>
            <a:ext cx="647343" cy="22860"/>
          </a:xfrm>
          <a:prstGeom prst="roundRect">
            <a:avLst>
              <a:gd name="adj" fmla="val 339838"/>
            </a:avLst>
          </a:prstGeom>
          <a:solidFill>
            <a:srgbClr val="C8C9CF"/>
          </a:solidFill>
          <a:ln/>
        </p:spPr>
      </p:sp>
      <p:sp>
        <p:nvSpPr>
          <p:cNvPr id="30" name="Shape 28"/>
          <p:cNvSpPr/>
          <p:nvPr/>
        </p:nvSpPr>
        <p:spPr>
          <a:xfrm>
            <a:off x="7107138" y="6274594"/>
            <a:ext cx="416123" cy="416123"/>
          </a:xfrm>
          <a:prstGeom prst="roundRect">
            <a:avLst>
              <a:gd name="adj" fmla="val 18669"/>
            </a:avLst>
          </a:prstGeom>
          <a:solidFill>
            <a:srgbClr val="E2E3E9"/>
          </a:solidFill>
          <a:ln w="7620">
            <a:solidFill>
              <a:srgbClr val="C8C9CF"/>
            </a:solidFill>
            <a:prstDash val="solid"/>
          </a:ln>
        </p:spPr>
      </p:sp>
      <p:sp>
        <p:nvSpPr>
          <p:cNvPr id="31" name="Text 29"/>
          <p:cNvSpPr/>
          <p:nvPr/>
        </p:nvSpPr>
        <p:spPr>
          <a:xfrm>
            <a:off x="7229892" y="6343888"/>
            <a:ext cx="170617" cy="277416"/>
          </a:xfrm>
          <a:prstGeom prst="rect">
            <a:avLst/>
          </a:prstGeom>
          <a:noFill/>
          <a:ln/>
        </p:spPr>
        <p:txBody>
          <a:bodyPr wrap="none" lIns="0" tIns="0" rIns="0" bIns="0" rtlCol="0" anchor="t"/>
          <a:lstStyle/>
          <a:p>
            <a:pPr marL="0" indent="0" algn="ctr">
              <a:lnSpc>
                <a:spcPts val="2150"/>
              </a:lnSpc>
              <a:buNone/>
            </a:pPr>
            <a:r>
              <a:rPr lang="en-US" sz="2150" dirty="0">
                <a:solidFill>
                  <a:srgbClr val="5B5F71"/>
                </a:solidFill>
                <a:latin typeface="Instrument Sans Semi Bold" pitchFamily="34" charset="0"/>
                <a:ea typeface="Instrument Sans Semi Bold" pitchFamily="34" charset="-122"/>
                <a:cs typeface="Instrument Sans Semi Bold" pitchFamily="34" charset="-120"/>
              </a:rPr>
              <a:t>6</a:t>
            </a:r>
            <a:endParaRPr lang="en-US" sz="2150" dirty="0"/>
          </a:p>
        </p:txBody>
      </p:sp>
      <p:sp>
        <p:nvSpPr>
          <p:cNvPr id="32" name="Text 30"/>
          <p:cNvSpPr/>
          <p:nvPr/>
        </p:nvSpPr>
        <p:spPr>
          <a:xfrm>
            <a:off x="8332470" y="6251496"/>
            <a:ext cx="2529721" cy="288965"/>
          </a:xfrm>
          <a:prstGeom prst="rect">
            <a:avLst/>
          </a:prstGeom>
          <a:noFill/>
          <a:ln/>
        </p:spPr>
        <p:txBody>
          <a:bodyPr wrap="none" lIns="0" tIns="0" rIns="0" bIns="0" rtlCol="0" anchor="t"/>
          <a:lstStyle/>
          <a:p>
            <a:pPr marL="0" indent="0" algn="l">
              <a:lnSpc>
                <a:spcPts val="2250"/>
              </a:lnSpc>
              <a:buNone/>
            </a:pPr>
            <a:r>
              <a:rPr lang="en-US" sz="1800" dirty="0">
                <a:solidFill>
                  <a:srgbClr val="5B5F71"/>
                </a:solidFill>
                <a:latin typeface="Instrument Sans Semi Bold" pitchFamily="34" charset="0"/>
                <a:ea typeface="Instrument Sans Semi Bold" pitchFamily="34" charset="-122"/>
                <a:cs typeface="Instrument Sans Semi Bold" pitchFamily="34" charset="-120"/>
              </a:rPr>
              <a:t>Frontend Development</a:t>
            </a:r>
            <a:endParaRPr lang="en-US" sz="1800" dirty="0"/>
          </a:p>
        </p:txBody>
      </p:sp>
      <p:sp>
        <p:nvSpPr>
          <p:cNvPr id="33" name="Text 31"/>
          <p:cNvSpPr/>
          <p:nvPr/>
        </p:nvSpPr>
        <p:spPr>
          <a:xfrm>
            <a:off x="8332470" y="6651427"/>
            <a:ext cx="5650587" cy="887968"/>
          </a:xfrm>
          <a:prstGeom prst="rect">
            <a:avLst/>
          </a:prstGeom>
          <a:noFill/>
          <a:ln/>
        </p:spPr>
        <p:txBody>
          <a:bodyPr wrap="square" lIns="0" tIns="0" rIns="0" bIns="0" rtlCol="0" anchor="t"/>
          <a:lstStyle/>
          <a:p>
            <a:pPr marL="0" indent="0" algn="l">
              <a:lnSpc>
                <a:spcPts val="230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A basic yet functional HTML interface was designed using Flask templates, enabling users to view order summaries and visualizations dynamically.</a:t>
            </a:r>
            <a:endParaRPr lang="en-US" sz="1450" dirty="0"/>
          </a:p>
        </p:txBody>
      </p:sp>
      <p:pic>
        <p:nvPicPr>
          <p:cNvPr id="34" name="Picture 33">
            <a:extLst>
              <a:ext uri="{FF2B5EF4-FFF2-40B4-BE49-F238E27FC236}">
                <a16:creationId xmlns:a16="http://schemas.microsoft.com/office/drawing/2014/main" id="{C05451E3-631F-FBB4-F0E5-F3A3F68634CF}"/>
              </a:ext>
            </a:extLst>
          </p:cNvPr>
          <p:cNvPicPr>
            <a:picLocks noChangeAspect="1"/>
          </p:cNvPicPr>
          <p:nvPr/>
        </p:nvPicPr>
        <p:blipFill>
          <a:blip r:embed="rId3"/>
          <a:stretch>
            <a:fillRect/>
          </a:stretch>
        </p:blipFill>
        <p:spPr>
          <a:xfrm>
            <a:off x="12458397" y="7791389"/>
            <a:ext cx="2172003" cy="4382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85323"/>
          </a:xfrm>
          <a:prstGeom prst="rect">
            <a:avLst/>
          </a:prstGeom>
        </p:spPr>
      </p:pic>
      <p:sp>
        <p:nvSpPr>
          <p:cNvPr id="3" name="Text 0"/>
          <p:cNvSpPr/>
          <p:nvPr/>
        </p:nvSpPr>
        <p:spPr>
          <a:xfrm>
            <a:off x="723900" y="3154085"/>
            <a:ext cx="5170646" cy="646271"/>
          </a:xfrm>
          <a:prstGeom prst="rect">
            <a:avLst/>
          </a:prstGeom>
          <a:noFill/>
          <a:ln/>
        </p:spPr>
        <p:txBody>
          <a:bodyPr wrap="none" lIns="0" tIns="0" rIns="0" bIns="0" rtlCol="0" anchor="t"/>
          <a:lstStyle/>
          <a:p>
            <a:pPr marL="0" indent="0">
              <a:lnSpc>
                <a:spcPts val="5050"/>
              </a:lnSpc>
              <a:buNone/>
            </a:pPr>
            <a:r>
              <a:rPr lang="en-US" sz="4050" dirty="0">
                <a:solidFill>
                  <a:srgbClr val="505468"/>
                </a:solidFill>
                <a:latin typeface="Instrument Sans Semi Bold" pitchFamily="34" charset="0"/>
                <a:ea typeface="Instrument Sans Semi Bold" pitchFamily="34" charset="-122"/>
                <a:cs typeface="Instrument Sans Semi Bold" pitchFamily="34" charset="-120"/>
              </a:rPr>
              <a:t>Key Results</a:t>
            </a:r>
            <a:endParaRPr lang="en-US" sz="4050" dirty="0"/>
          </a:p>
        </p:txBody>
      </p:sp>
      <p:sp>
        <p:nvSpPr>
          <p:cNvPr id="4" name="Shape 1"/>
          <p:cNvSpPr/>
          <p:nvPr/>
        </p:nvSpPr>
        <p:spPr>
          <a:xfrm>
            <a:off x="723900" y="4343162"/>
            <a:ext cx="465296" cy="465296"/>
          </a:xfrm>
          <a:prstGeom prst="roundRect">
            <a:avLst>
              <a:gd name="adj" fmla="val 18670"/>
            </a:avLst>
          </a:prstGeom>
          <a:solidFill>
            <a:srgbClr val="E2E3E9"/>
          </a:solidFill>
          <a:ln w="7620">
            <a:solidFill>
              <a:srgbClr val="C8C9CF"/>
            </a:solidFill>
            <a:prstDash val="solid"/>
          </a:ln>
        </p:spPr>
      </p:sp>
      <p:sp>
        <p:nvSpPr>
          <p:cNvPr id="5" name="Text 2"/>
          <p:cNvSpPr/>
          <p:nvPr/>
        </p:nvSpPr>
        <p:spPr>
          <a:xfrm>
            <a:off x="896422" y="4420672"/>
            <a:ext cx="120134" cy="310277"/>
          </a:xfrm>
          <a:prstGeom prst="rect">
            <a:avLst/>
          </a:prstGeom>
          <a:noFill/>
          <a:ln/>
        </p:spPr>
        <p:txBody>
          <a:bodyPr wrap="none" lIns="0" tIns="0" rIns="0" bIns="0" rtlCol="0" anchor="t"/>
          <a:lstStyle/>
          <a:p>
            <a:pPr marL="0" indent="0" algn="ctr">
              <a:lnSpc>
                <a:spcPts val="2400"/>
              </a:lnSpc>
              <a:buNone/>
            </a:pPr>
            <a:r>
              <a:rPr lang="en-US" sz="2400" dirty="0">
                <a:solidFill>
                  <a:srgbClr val="5B5F71"/>
                </a:solidFill>
                <a:latin typeface="Instrument Sans Semi Bold" pitchFamily="34" charset="0"/>
                <a:ea typeface="Instrument Sans Semi Bold" pitchFamily="34" charset="-122"/>
                <a:cs typeface="Instrument Sans Semi Bold" pitchFamily="34" charset="-120"/>
              </a:rPr>
              <a:t>1</a:t>
            </a:r>
            <a:endParaRPr lang="en-US" sz="2400" dirty="0"/>
          </a:p>
        </p:txBody>
      </p:sp>
      <p:sp>
        <p:nvSpPr>
          <p:cNvPr id="6" name="Text 3"/>
          <p:cNvSpPr/>
          <p:nvPr/>
        </p:nvSpPr>
        <p:spPr>
          <a:xfrm>
            <a:off x="1396008" y="4343162"/>
            <a:ext cx="2585323" cy="323017"/>
          </a:xfrm>
          <a:prstGeom prst="rect">
            <a:avLst/>
          </a:prstGeom>
          <a:noFill/>
          <a:ln/>
        </p:spPr>
        <p:txBody>
          <a:bodyPr wrap="none" lIns="0" tIns="0" rIns="0" bIns="0" rtlCol="0" anchor="t"/>
          <a:lstStyle/>
          <a:p>
            <a:pPr marL="0" indent="0">
              <a:lnSpc>
                <a:spcPts val="25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Scalability</a:t>
            </a:r>
            <a:endParaRPr lang="en-US" sz="2000" dirty="0"/>
          </a:p>
        </p:txBody>
      </p:sp>
      <p:sp>
        <p:nvSpPr>
          <p:cNvPr id="7" name="Text 4"/>
          <p:cNvSpPr/>
          <p:nvPr/>
        </p:nvSpPr>
        <p:spPr>
          <a:xfrm>
            <a:off x="1396008" y="4790242"/>
            <a:ext cx="5815846" cy="992624"/>
          </a:xfrm>
          <a:prstGeom prst="rect">
            <a:avLst/>
          </a:prstGeom>
          <a:noFill/>
          <a:ln/>
        </p:spPr>
        <p:txBody>
          <a:bodyPr wrap="squar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The system successfully stored and queried large datasets in BigQuery, demonstrating its scalability for handling growing data volumes.</a:t>
            </a:r>
            <a:endParaRPr lang="en-US" sz="1600" dirty="0"/>
          </a:p>
        </p:txBody>
      </p:sp>
      <p:sp>
        <p:nvSpPr>
          <p:cNvPr id="8" name="Shape 5"/>
          <p:cNvSpPr/>
          <p:nvPr/>
        </p:nvSpPr>
        <p:spPr>
          <a:xfrm>
            <a:off x="7418665" y="4343162"/>
            <a:ext cx="465296" cy="465296"/>
          </a:xfrm>
          <a:prstGeom prst="roundRect">
            <a:avLst>
              <a:gd name="adj" fmla="val 18670"/>
            </a:avLst>
          </a:prstGeom>
          <a:solidFill>
            <a:srgbClr val="E2E3E9"/>
          </a:solidFill>
          <a:ln w="7620">
            <a:solidFill>
              <a:srgbClr val="C8C9CF"/>
            </a:solidFill>
            <a:prstDash val="solid"/>
          </a:ln>
        </p:spPr>
      </p:sp>
      <p:sp>
        <p:nvSpPr>
          <p:cNvPr id="9" name="Text 6"/>
          <p:cNvSpPr/>
          <p:nvPr/>
        </p:nvSpPr>
        <p:spPr>
          <a:xfrm>
            <a:off x="7564874" y="4420672"/>
            <a:ext cx="172760" cy="310277"/>
          </a:xfrm>
          <a:prstGeom prst="rect">
            <a:avLst/>
          </a:prstGeom>
          <a:noFill/>
          <a:ln/>
        </p:spPr>
        <p:txBody>
          <a:bodyPr wrap="none" lIns="0" tIns="0" rIns="0" bIns="0" rtlCol="0" anchor="t"/>
          <a:lstStyle/>
          <a:p>
            <a:pPr marL="0" indent="0" algn="ctr">
              <a:lnSpc>
                <a:spcPts val="2400"/>
              </a:lnSpc>
              <a:buNone/>
            </a:pPr>
            <a:r>
              <a:rPr lang="en-US" sz="2400" dirty="0">
                <a:solidFill>
                  <a:srgbClr val="5B5F71"/>
                </a:solidFill>
                <a:latin typeface="Instrument Sans Semi Bold" pitchFamily="34" charset="0"/>
                <a:ea typeface="Instrument Sans Semi Bold" pitchFamily="34" charset="-122"/>
                <a:cs typeface="Instrument Sans Semi Bold" pitchFamily="34" charset="-120"/>
              </a:rPr>
              <a:t>2</a:t>
            </a:r>
            <a:endParaRPr lang="en-US" sz="2400" dirty="0"/>
          </a:p>
        </p:txBody>
      </p:sp>
      <p:sp>
        <p:nvSpPr>
          <p:cNvPr id="10" name="Text 7"/>
          <p:cNvSpPr/>
          <p:nvPr/>
        </p:nvSpPr>
        <p:spPr>
          <a:xfrm>
            <a:off x="8090773" y="4343162"/>
            <a:ext cx="2585323" cy="323017"/>
          </a:xfrm>
          <a:prstGeom prst="rect">
            <a:avLst/>
          </a:prstGeom>
          <a:noFill/>
          <a:ln/>
        </p:spPr>
        <p:txBody>
          <a:bodyPr wrap="none" lIns="0" tIns="0" rIns="0" bIns="0" rtlCol="0" anchor="t"/>
          <a:lstStyle/>
          <a:p>
            <a:pPr marL="0" indent="0">
              <a:lnSpc>
                <a:spcPts val="25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Efficiency</a:t>
            </a:r>
            <a:endParaRPr lang="en-US" sz="2000" dirty="0"/>
          </a:p>
        </p:txBody>
      </p:sp>
      <p:sp>
        <p:nvSpPr>
          <p:cNvPr id="11" name="Text 8"/>
          <p:cNvSpPr/>
          <p:nvPr/>
        </p:nvSpPr>
        <p:spPr>
          <a:xfrm>
            <a:off x="8090773" y="4790242"/>
            <a:ext cx="5815846" cy="992624"/>
          </a:xfrm>
          <a:prstGeom prst="rect">
            <a:avLst/>
          </a:prstGeom>
          <a:noFill/>
          <a:ln/>
        </p:spPr>
        <p:txBody>
          <a:bodyPr wrap="squar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Leveraging GCP tools significantly reduced data processing time, improving overall system efficiency and responsiveness.</a:t>
            </a:r>
            <a:endParaRPr lang="en-US" sz="1600" dirty="0"/>
          </a:p>
        </p:txBody>
      </p:sp>
      <p:sp>
        <p:nvSpPr>
          <p:cNvPr id="12" name="Shape 9"/>
          <p:cNvSpPr/>
          <p:nvPr/>
        </p:nvSpPr>
        <p:spPr>
          <a:xfrm>
            <a:off x="723900" y="6222325"/>
            <a:ext cx="465296" cy="465296"/>
          </a:xfrm>
          <a:prstGeom prst="roundRect">
            <a:avLst>
              <a:gd name="adj" fmla="val 18670"/>
            </a:avLst>
          </a:prstGeom>
          <a:solidFill>
            <a:srgbClr val="E2E3E9"/>
          </a:solidFill>
          <a:ln w="7620">
            <a:solidFill>
              <a:srgbClr val="C8C9CF"/>
            </a:solidFill>
            <a:prstDash val="solid"/>
          </a:ln>
        </p:spPr>
      </p:sp>
      <p:sp>
        <p:nvSpPr>
          <p:cNvPr id="13" name="Text 10"/>
          <p:cNvSpPr/>
          <p:nvPr/>
        </p:nvSpPr>
        <p:spPr>
          <a:xfrm>
            <a:off x="866656" y="6299835"/>
            <a:ext cx="179665" cy="310277"/>
          </a:xfrm>
          <a:prstGeom prst="rect">
            <a:avLst/>
          </a:prstGeom>
          <a:noFill/>
          <a:ln/>
        </p:spPr>
        <p:txBody>
          <a:bodyPr wrap="none" lIns="0" tIns="0" rIns="0" bIns="0" rtlCol="0" anchor="t"/>
          <a:lstStyle/>
          <a:p>
            <a:pPr marL="0" indent="0" algn="ctr">
              <a:lnSpc>
                <a:spcPts val="2400"/>
              </a:lnSpc>
              <a:buNone/>
            </a:pPr>
            <a:r>
              <a:rPr lang="en-US" sz="2400" dirty="0">
                <a:solidFill>
                  <a:srgbClr val="5B5F71"/>
                </a:solidFill>
                <a:latin typeface="Instrument Sans Semi Bold" pitchFamily="34" charset="0"/>
                <a:ea typeface="Instrument Sans Semi Bold" pitchFamily="34" charset="-122"/>
                <a:cs typeface="Instrument Sans Semi Bold" pitchFamily="34" charset="-120"/>
              </a:rPr>
              <a:t>3</a:t>
            </a:r>
            <a:endParaRPr lang="en-US" sz="2400" dirty="0"/>
          </a:p>
        </p:txBody>
      </p:sp>
      <p:sp>
        <p:nvSpPr>
          <p:cNvPr id="14" name="Text 11"/>
          <p:cNvSpPr/>
          <p:nvPr/>
        </p:nvSpPr>
        <p:spPr>
          <a:xfrm>
            <a:off x="1396008" y="6222325"/>
            <a:ext cx="2585323" cy="323017"/>
          </a:xfrm>
          <a:prstGeom prst="rect">
            <a:avLst/>
          </a:prstGeom>
          <a:noFill/>
          <a:ln/>
        </p:spPr>
        <p:txBody>
          <a:bodyPr wrap="none" lIns="0" tIns="0" rIns="0" bIns="0" rtlCol="0" anchor="t"/>
          <a:lstStyle/>
          <a:p>
            <a:pPr marL="0" indent="0">
              <a:lnSpc>
                <a:spcPts val="25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Predictive Insights</a:t>
            </a:r>
            <a:endParaRPr lang="en-US" sz="2000" dirty="0"/>
          </a:p>
        </p:txBody>
      </p:sp>
      <p:sp>
        <p:nvSpPr>
          <p:cNvPr id="15" name="Text 12"/>
          <p:cNvSpPr/>
          <p:nvPr/>
        </p:nvSpPr>
        <p:spPr>
          <a:xfrm>
            <a:off x="1396008" y="6669405"/>
            <a:ext cx="5815846" cy="992624"/>
          </a:xfrm>
          <a:prstGeom prst="rect">
            <a:avLst/>
          </a:prstGeom>
          <a:noFill/>
          <a:ln/>
        </p:spPr>
        <p:txBody>
          <a:bodyPr wrap="squar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The machine learning model achieved acceptable accuracy in predicting order trends, providing valuable insights for operational planning and resource allocation.</a:t>
            </a:r>
            <a:endParaRPr lang="en-US" sz="1600" dirty="0"/>
          </a:p>
        </p:txBody>
      </p:sp>
      <p:sp>
        <p:nvSpPr>
          <p:cNvPr id="16" name="Shape 13"/>
          <p:cNvSpPr/>
          <p:nvPr/>
        </p:nvSpPr>
        <p:spPr>
          <a:xfrm>
            <a:off x="7418665" y="6222325"/>
            <a:ext cx="465296" cy="465296"/>
          </a:xfrm>
          <a:prstGeom prst="roundRect">
            <a:avLst>
              <a:gd name="adj" fmla="val 18670"/>
            </a:avLst>
          </a:prstGeom>
          <a:solidFill>
            <a:srgbClr val="E2E3E9"/>
          </a:solidFill>
          <a:ln w="7620">
            <a:solidFill>
              <a:srgbClr val="C8C9CF"/>
            </a:solidFill>
            <a:prstDash val="solid"/>
          </a:ln>
        </p:spPr>
      </p:sp>
      <p:sp>
        <p:nvSpPr>
          <p:cNvPr id="17" name="Text 14"/>
          <p:cNvSpPr/>
          <p:nvPr/>
        </p:nvSpPr>
        <p:spPr>
          <a:xfrm>
            <a:off x="7555825" y="6299835"/>
            <a:ext cx="190857" cy="310277"/>
          </a:xfrm>
          <a:prstGeom prst="rect">
            <a:avLst/>
          </a:prstGeom>
          <a:noFill/>
          <a:ln/>
        </p:spPr>
        <p:txBody>
          <a:bodyPr wrap="none" lIns="0" tIns="0" rIns="0" bIns="0" rtlCol="0" anchor="t"/>
          <a:lstStyle/>
          <a:p>
            <a:pPr marL="0" indent="0" algn="ctr">
              <a:lnSpc>
                <a:spcPts val="2400"/>
              </a:lnSpc>
              <a:buNone/>
            </a:pPr>
            <a:r>
              <a:rPr lang="en-US" sz="2400" dirty="0">
                <a:solidFill>
                  <a:srgbClr val="5B5F71"/>
                </a:solidFill>
                <a:latin typeface="Instrument Sans Semi Bold" pitchFamily="34" charset="0"/>
                <a:ea typeface="Instrument Sans Semi Bold" pitchFamily="34" charset="-122"/>
                <a:cs typeface="Instrument Sans Semi Bold" pitchFamily="34" charset="-120"/>
              </a:rPr>
              <a:t>4</a:t>
            </a:r>
            <a:endParaRPr lang="en-US" sz="2400" dirty="0"/>
          </a:p>
        </p:txBody>
      </p:sp>
      <p:sp>
        <p:nvSpPr>
          <p:cNvPr id="18" name="Text 15"/>
          <p:cNvSpPr/>
          <p:nvPr/>
        </p:nvSpPr>
        <p:spPr>
          <a:xfrm>
            <a:off x="8090773" y="6222325"/>
            <a:ext cx="2585323" cy="323017"/>
          </a:xfrm>
          <a:prstGeom prst="rect">
            <a:avLst/>
          </a:prstGeom>
          <a:noFill/>
          <a:ln/>
        </p:spPr>
        <p:txBody>
          <a:bodyPr wrap="none" lIns="0" tIns="0" rIns="0" bIns="0" rtlCol="0" anchor="t"/>
          <a:lstStyle/>
          <a:p>
            <a:pPr marL="0" indent="0">
              <a:lnSpc>
                <a:spcPts val="25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Accessibility</a:t>
            </a:r>
            <a:endParaRPr lang="en-US" sz="2000" dirty="0"/>
          </a:p>
        </p:txBody>
      </p:sp>
      <p:sp>
        <p:nvSpPr>
          <p:cNvPr id="19" name="Text 16"/>
          <p:cNvSpPr/>
          <p:nvPr/>
        </p:nvSpPr>
        <p:spPr>
          <a:xfrm>
            <a:off x="8090773" y="6669405"/>
            <a:ext cx="5815846" cy="992624"/>
          </a:xfrm>
          <a:prstGeom prst="rect">
            <a:avLst/>
          </a:prstGeom>
          <a:noFill/>
          <a:ln/>
        </p:spPr>
        <p:txBody>
          <a:bodyPr wrap="squar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The frontend interface enabled stakeholders to interact with the system, access key insights, and visualize data in an easily digestible format.</a:t>
            </a:r>
            <a:endParaRPr lang="en-US" sz="1600" dirty="0"/>
          </a:p>
        </p:txBody>
      </p:sp>
      <p:pic>
        <p:nvPicPr>
          <p:cNvPr id="20" name="Picture 19">
            <a:extLst>
              <a:ext uri="{FF2B5EF4-FFF2-40B4-BE49-F238E27FC236}">
                <a16:creationId xmlns:a16="http://schemas.microsoft.com/office/drawing/2014/main" id="{08502E4B-D7FE-B28D-DD4B-FEF82C653AF2}"/>
              </a:ext>
            </a:extLst>
          </p:cNvPr>
          <p:cNvPicPr>
            <a:picLocks noChangeAspect="1"/>
          </p:cNvPicPr>
          <p:nvPr/>
        </p:nvPicPr>
        <p:blipFill>
          <a:blip r:embed="rId4"/>
          <a:stretch>
            <a:fillRect/>
          </a:stretch>
        </p:blipFill>
        <p:spPr>
          <a:xfrm>
            <a:off x="12458397" y="7791389"/>
            <a:ext cx="2172003" cy="4382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358509"/>
            <a:ext cx="7795379"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Challenges and Future Scope</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Challenges</a:t>
            </a:r>
            <a:endParaRPr lang="en-US" sz="2200"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The project faced challenges related to data cleaning, ensuring data consistency during synthetic data generation, and balancing clarity and complexity in data visualizations.</a:t>
            </a:r>
            <a:endParaRPr lang="en-US" sz="1750" dirty="0"/>
          </a:p>
        </p:txBody>
      </p:sp>
      <p:sp>
        <p:nvSpPr>
          <p:cNvPr id="5" name="Text 3"/>
          <p:cNvSpPr/>
          <p:nvPr/>
        </p:nvSpPr>
        <p:spPr>
          <a:xfrm>
            <a:off x="7599521"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Future Scope</a:t>
            </a:r>
            <a:endParaRPr lang="en-US" sz="2200" dirty="0"/>
          </a:p>
        </p:txBody>
      </p:sp>
      <p:sp>
        <p:nvSpPr>
          <p:cNvPr id="6" name="Text 4"/>
          <p:cNvSpPr/>
          <p:nvPr/>
        </p:nvSpPr>
        <p:spPr>
          <a:xfrm>
            <a:off x="7599521"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Future enhancements include incorporating advanced analytics techniques, real-time data processing, a fully responsive web application, more complex machine learning models, and multi-cloud support.</a:t>
            </a:r>
            <a:endParaRPr lang="en-US" sz="1750" dirty="0"/>
          </a:p>
        </p:txBody>
      </p:sp>
      <p:pic>
        <p:nvPicPr>
          <p:cNvPr id="7" name="Picture 6">
            <a:extLst>
              <a:ext uri="{FF2B5EF4-FFF2-40B4-BE49-F238E27FC236}">
                <a16:creationId xmlns:a16="http://schemas.microsoft.com/office/drawing/2014/main" id="{8C0AA2F1-E454-CFAF-0174-3DB457576ACD}"/>
              </a:ext>
            </a:extLst>
          </p:cNvPr>
          <p:cNvPicPr>
            <a:picLocks noChangeAspect="1"/>
          </p:cNvPicPr>
          <p:nvPr/>
        </p:nvPicPr>
        <p:blipFill>
          <a:blip r:embed="rId3"/>
          <a:stretch>
            <a:fillRect/>
          </a:stretch>
        </p:blipFill>
        <p:spPr>
          <a:xfrm>
            <a:off x="12458397" y="7791389"/>
            <a:ext cx="2172003" cy="4382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58071" y="595551"/>
            <a:ext cx="5414963" cy="676870"/>
          </a:xfrm>
          <a:prstGeom prst="rect">
            <a:avLst/>
          </a:prstGeom>
          <a:noFill/>
          <a:ln/>
        </p:spPr>
        <p:txBody>
          <a:bodyPr wrap="none" lIns="0" tIns="0" rIns="0" bIns="0" rtlCol="0" anchor="t"/>
          <a:lstStyle/>
          <a:p>
            <a:pPr marL="0" indent="0">
              <a:lnSpc>
                <a:spcPts val="5300"/>
              </a:lnSpc>
              <a:buNone/>
            </a:pPr>
            <a:r>
              <a:rPr lang="en-US" sz="4250" dirty="0">
                <a:solidFill>
                  <a:srgbClr val="505468"/>
                </a:solidFill>
                <a:latin typeface="Instrument Sans Semi Bold" pitchFamily="34" charset="0"/>
                <a:ea typeface="Instrument Sans Semi Bold" pitchFamily="34" charset="-122"/>
                <a:cs typeface="Instrument Sans Semi Bold" pitchFamily="34" charset="-120"/>
              </a:rPr>
              <a:t>Advanced Analytics</a:t>
            </a:r>
            <a:endParaRPr lang="en-US" sz="4250" dirty="0"/>
          </a:p>
        </p:txBody>
      </p:sp>
      <p:pic>
        <p:nvPicPr>
          <p:cNvPr id="3" name="Image 0" descr="preencoded.png"/>
          <p:cNvPicPr>
            <a:picLocks noChangeAspect="1"/>
          </p:cNvPicPr>
          <p:nvPr/>
        </p:nvPicPr>
        <p:blipFill>
          <a:blip r:embed="rId3"/>
          <a:stretch>
            <a:fillRect/>
          </a:stretch>
        </p:blipFill>
        <p:spPr>
          <a:xfrm>
            <a:off x="2954655" y="1705570"/>
            <a:ext cx="2163842" cy="1940838"/>
          </a:xfrm>
          <a:prstGeom prst="rect">
            <a:avLst/>
          </a:prstGeom>
        </p:spPr>
      </p:pic>
      <p:sp>
        <p:nvSpPr>
          <p:cNvPr id="4" name="Text 1"/>
          <p:cNvSpPr/>
          <p:nvPr/>
        </p:nvSpPr>
        <p:spPr>
          <a:xfrm>
            <a:off x="3984069" y="2717959"/>
            <a:ext cx="104775" cy="433149"/>
          </a:xfrm>
          <a:prstGeom prst="rect">
            <a:avLst/>
          </a:prstGeom>
          <a:noFill/>
          <a:ln/>
        </p:spPr>
        <p:txBody>
          <a:bodyPr wrap="none" lIns="0" tIns="0" rIns="0" bIns="0" rtlCol="0" anchor="t"/>
          <a:lstStyle/>
          <a:p>
            <a:pPr marL="0" indent="0" algn="ctr">
              <a:lnSpc>
                <a:spcPts val="3400"/>
              </a:lnSpc>
              <a:buNone/>
            </a:pPr>
            <a:r>
              <a:rPr lang="en-US" sz="2100" dirty="0">
                <a:solidFill>
                  <a:srgbClr val="5B5F71"/>
                </a:solidFill>
                <a:latin typeface="Instrument Sans Semi Bold" pitchFamily="34" charset="0"/>
                <a:ea typeface="Instrument Sans Semi Bold" pitchFamily="34" charset="-122"/>
                <a:cs typeface="Instrument Sans Semi Bold" pitchFamily="34" charset="-120"/>
              </a:rPr>
              <a:t>1</a:t>
            </a:r>
            <a:endParaRPr lang="en-US" sz="2100" dirty="0"/>
          </a:p>
        </p:txBody>
      </p:sp>
      <p:sp>
        <p:nvSpPr>
          <p:cNvPr id="5" name="Text 2"/>
          <p:cNvSpPr/>
          <p:nvPr/>
        </p:nvSpPr>
        <p:spPr>
          <a:xfrm>
            <a:off x="5335072" y="2095381"/>
            <a:ext cx="3151227" cy="338376"/>
          </a:xfrm>
          <a:prstGeom prst="rect">
            <a:avLst/>
          </a:prstGeom>
          <a:noFill/>
          <a:ln/>
        </p:spPr>
        <p:txBody>
          <a:bodyPr wrap="none" lIns="0" tIns="0" rIns="0" bIns="0" rtlCol="0" anchor="t"/>
          <a:lstStyle/>
          <a:p>
            <a:pPr marL="0" indent="0" algn="l">
              <a:lnSpc>
                <a:spcPts val="2650"/>
              </a:lnSpc>
              <a:buNone/>
            </a:pPr>
            <a:r>
              <a:rPr lang="en-US" sz="2100" dirty="0">
                <a:solidFill>
                  <a:srgbClr val="5B5F71"/>
                </a:solidFill>
                <a:latin typeface="Instrument Sans Semi Bold" pitchFamily="34" charset="0"/>
                <a:ea typeface="Instrument Sans Semi Bold" pitchFamily="34" charset="-122"/>
                <a:cs typeface="Instrument Sans Semi Bold" pitchFamily="34" charset="-120"/>
              </a:rPr>
              <a:t>Customer Segmentation</a:t>
            </a:r>
            <a:endParaRPr lang="en-US" sz="2100" dirty="0"/>
          </a:p>
        </p:txBody>
      </p:sp>
      <p:sp>
        <p:nvSpPr>
          <p:cNvPr id="6" name="Text 3"/>
          <p:cNvSpPr/>
          <p:nvPr/>
        </p:nvSpPr>
        <p:spPr>
          <a:xfrm>
            <a:off x="5335072" y="2563654"/>
            <a:ext cx="8320683" cy="692944"/>
          </a:xfrm>
          <a:prstGeom prst="rect">
            <a:avLst/>
          </a:prstGeom>
          <a:noFill/>
          <a:ln/>
        </p:spPr>
        <p:txBody>
          <a:bodyPr wrap="square" lIns="0" tIns="0" rIns="0" bIns="0" rtlCol="0" anchor="t"/>
          <a:lstStyle/>
          <a:p>
            <a:pPr marL="0" indent="0" algn="l">
              <a:lnSpc>
                <a:spcPts val="2700"/>
              </a:lnSpc>
              <a:buNone/>
            </a:pPr>
            <a:r>
              <a:rPr lang="en-US" sz="1700" dirty="0">
                <a:solidFill>
                  <a:srgbClr val="5B5F71"/>
                </a:solidFill>
                <a:latin typeface="Instrument Sans Medium" pitchFamily="34" charset="0"/>
                <a:ea typeface="Instrument Sans Medium" pitchFamily="34" charset="-122"/>
                <a:cs typeface="Instrument Sans Medium" pitchFamily="34" charset="-120"/>
              </a:rPr>
              <a:t>Identifying different customer groups based on their ordering behavior and preferences, enabling targeted marketing and personalized recommendations.</a:t>
            </a:r>
            <a:endParaRPr lang="en-US" sz="1700" dirty="0"/>
          </a:p>
        </p:txBody>
      </p:sp>
      <p:sp>
        <p:nvSpPr>
          <p:cNvPr id="7" name="Shape 4"/>
          <p:cNvSpPr/>
          <p:nvPr/>
        </p:nvSpPr>
        <p:spPr>
          <a:xfrm>
            <a:off x="5172551" y="3658195"/>
            <a:ext cx="8645723" cy="15240"/>
          </a:xfrm>
          <a:prstGeom prst="roundRect">
            <a:avLst>
              <a:gd name="adj" fmla="val 596928"/>
            </a:avLst>
          </a:prstGeom>
          <a:solidFill>
            <a:srgbClr val="C8C9CF"/>
          </a:solidFill>
          <a:ln/>
        </p:spPr>
      </p:sp>
      <p:pic>
        <p:nvPicPr>
          <p:cNvPr id="8" name="Image 1" descr="preencoded.png"/>
          <p:cNvPicPr>
            <a:picLocks noChangeAspect="1"/>
          </p:cNvPicPr>
          <p:nvPr/>
        </p:nvPicPr>
        <p:blipFill>
          <a:blip r:embed="rId4"/>
          <a:stretch>
            <a:fillRect/>
          </a:stretch>
        </p:blipFill>
        <p:spPr>
          <a:xfrm>
            <a:off x="1872734" y="3700463"/>
            <a:ext cx="4327684" cy="1940838"/>
          </a:xfrm>
          <a:prstGeom prst="rect">
            <a:avLst/>
          </a:prstGeom>
        </p:spPr>
      </p:pic>
      <p:sp>
        <p:nvSpPr>
          <p:cNvPr id="9" name="Text 5"/>
          <p:cNvSpPr/>
          <p:nvPr/>
        </p:nvSpPr>
        <p:spPr>
          <a:xfrm>
            <a:off x="3961090" y="4454247"/>
            <a:ext cx="150852" cy="433149"/>
          </a:xfrm>
          <a:prstGeom prst="rect">
            <a:avLst/>
          </a:prstGeom>
          <a:noFill/>
          <a:ln/>
        </p:spPr>
        <p:txBody>
          <a:bodyPr wrap="none" lIns="0" tIns="0" rIns="0" bIns="0" rtlCol="0" anchor="t"/>
          <a:lstStyle/>
          <a:p>
            <a:pPr marL="0" indent="0" algn="ctr">
              <a:lnSpc>
                <a:spcPts val="3400"/>
              </a:lnSpc>
              <a:buNone/>
            </a:pPr>
            <a:r>
              <a:rPr lang="en-US" sz="2100" dirty="0">
                <a:solidFill>
                  <a:srgbClr val="5B5F71"/>
                </a:solidFill>
                <a:latin typeface="Instrument Sans Semi Bold" pitchFamily="34" charset="0"/>
                <a:ea typeface="Instrument Sans Semi Bold" pitchFamily="34" charset="-122"/>
                <a:cs typeface="Instrument Sans Semi Bold" pitchFamily="34" charset="-120"/>
              </a:rPr>
              <a:t>2</a:t>
            </a:r>
            <a:endParaRPr lang="en-US" sz="2100" dirty="0"/>
          </a:p>
        </p:txBody>
      </p:sp>
      <p:sp>
        <p:nvSpPr>
          <p:cNvPr id="10" name="Text 6"/>
          <p:cNvSpPr/>
          <p:nvPr/>
        </p:nvSpPr>
        <p:spPr>
          <a:xfrm>
            <a:off x="6416993" y="4090273"/>
            <a:ext cx="3366373" cy="338376"/>
          </a:xfrm>
          <a:prstGeom prst="rect">
            <a:avLst/>
          </a:prstGeom>
          <a:noFill/>
          <a:ln/>
        </p:spPr>
        <p:txBody>
          <a:bodyPr wrap="none" lIns="0" tIns="0" rIns="0" bIns="0" rtlCol="0" anchor="t"/>
          <a:lstStyle/>
          <a:p>
            <a:pPr marL="0" indent="0" algn="l">
              <a:lnSpc>
                <a:spcPts val="2650"/>
              </a:lnSpc>
              <a:buNone/>
            </a:pPr>
            <a:r>
              <a:rPr lang="en-US" sz="2100" dirty="0">
                <a:solidFill>
                  <a:srgbClr val="5B5F71"/>
                </a:solidFill>
                <a:latin typeface="Instrument Sans Semi Bold" pitchFamily="34" charset="0"/>
                <a:ea typeface="Instrument Sans Semi Bold" pitchFamily="34" charset="-122"/>
                <a:cs typeface="Instrument Sans Semi Bold" pitchFamily="34" charset="-120"/>
              </a:rPr>
              <a:t>Recommendation Engines</a:t>
            </a:r>
            <a:endParaRPr lang="en-US" sz="2100" dirty="0"/>
          </a:p>
        </p:txBody>
      </p:sp>
      <p:sp>
        <p:nvSpPr>
          <p:cNvPr id="11" name="Text 7"/>
          <p:cNvSpPr/>
          <p:nvPr/>
        </p:nvSpPr>
        <p:spPr>
          <a:xfrm>
            <a:off x="6416993" y="4558546"/>
            <a:ext cx="7238762" cy="692944"/>
          </a:xfrm>
          <a:prstGeom prst="rect">
            <a:avLst/>
          </a:prstGeom>
          <a:noFill/>
          <a:ln/>
        </p:spPr>
        <p:txBody>
          <a:bodyPr wrap="square" lIns="0" tIns="0" rIns="0" bIns="0" rtlCol="0" anchor="t"/>
          <a:lstStyle/>
          <a:p>
            <a:pPr marL="0" indent="0" algn="l">
              <a:lnSpc>
                <a:spcPts val="2700"/>
              </a:lnSpc>
              <a:buNone/>
            </a:pPr>
            <a:r>
              <a:rPr lang="en-US" sz="1700" dirty="0">
                <a:solidFill>
                  <a:srgbClr val="5B5F71"/>
                </a:solidFill>
                <a:latin typeface="Instrument Sans Medium" pitchFamily="34" charset="0"/>
                <a:ea typeface="Instrument Sans Medium" pitchFamily="34" charset="-122"/>
                <a:cs typeface="Instrument Sans Medium" pitchFamily="34" charset="-120"/>
              </a:rPr>
              <a:t>Developing algorithms to suggest restaurants, dishes, and promotions based on individual customer preferences and past orders.</a:t>
            </a:r>
            <a:endParaRPr lang="en-US" sz="1700" dirty="0"/>
          </a:p>
        </p:txBody>
      </p:sp>
      <p:sp>
        <p:nvSpPr>
          <p:cNvPr id="12" name="Shape 8"/>
          <p:cNvSpPr/>
          <p:nvPr/>
        </p:nvSpPr>
        <p:spPr>
          <a:xfrm>
            <a:off x="6254472" y="5653088"/>
            <a:ext cx="7563803" cy="15240"/>
          </a:xfrm>
          <a:prstGeom prst="roundRect">
            <a:avLst>
              <a:gd name="adj" fmla="val 596928"/>
            </a:avLst>
          </a:prstGeom>
          <a:solidFill>
            <a:srgbClr val="C8C9CF"/>
          </a:solidFill>
          <a:ln/>
        </p:spPr>
      </p:sp>
      <p:pic>
        <p:nvPicPr>
          <p:cNvPr id="13" name="Image 2" descr="preencoded.png"/>
          <p:cNvPicPr>
            <a:picLocks noChangeAspect="1"/>
          </p:cNvPicPr>
          <p:nvPr/>
        </p:nvPicPr>
        <p:blipFill>
          <a:blip r:embed="rId5"/>
          <a:stretch>
            <a:fillRect/>
          </a:stretch>
        </p:blipFill>
        <p:spPr>
          <a:xfrm>
            <a:off x="790813" y="5695355"/>
            <a:ext cx="6491526" cy="1940838"/>
          </a:xfrm>
          <a:prstGeom prst="rect">
            <a:avLst/>
          </a:prstGeom>
        </p:spPr>
      </p:pic>
      <p:sp>
        <p:nvSpPr>
          <p:cNvPr id="14" name="Text 9"/>
          <p:cNvSpPr/>
          <p:nvPr/>
        </p:nvSpPr>
        <p:spPr>
          <a:xfrm>
            <a:off x="3958114" y="6449139"/>
            <a:ext cx="156805" cy="433149"/>
          </a:xfrm>
          <a:prstGeom prst="rect">
            <a:avLst/>
          </a:prstGeom>
          <a:noFill/>
          <a:ln/>
        </p:spPr>
        <p:txBody>
          <a:bodyPr wrap="none" lIns="0" tIns="0" rIns="0" bIns="0" rtlCol="0" anchor="t"/>
          <a:lstStyle/>
          <a:p>
            <a:pPr marL="0" indent="0" algn="ctr">
              <a:lnSpc>
                <a:spcPts val="3400"/>
              </a:lnSpc>
              <a:buNone/>
            </a:pPr>
            <a:r>
              <a:rPr lang="en-US" sz="2100" dirty="0">
                <a:solidFill>
                  <a:srgbClr val="5B5F71"/>
                </a:solidFill>
                <a:latin typeface="Instrument Sans Semi Bold" pitchFamily="34" charset="0"/>
                <a:ea typeface="Instrument Sans Semi Bold" pitchFamily="34" charset="-122"/>
                <a:cs typeface="Instrument Sans Semi Bold" pitchFamily="34" charset="-120"/>
              </a:rPr>
              <a:t>3</a:t>
            </a:r>
            <a:endParaRPr lang="en-US" sz="2100" dirty="0"/>
          </a:p>
        </p:txBody>
      </p:sp>
      <p:sp>
        <p:nvSpPr>
          <p:cNvPr id="15" name="Text 10"/>
          <p:cNvSpPr/>
          <p:nvPr/>
        </p:nvSpPr>
        <p:spPr>
          <a:xfrm>
            <a:off x="7498913" y="5911929"/>
            <a:ext cx="2707481" cy="338376"/>
          </a:xfrm>
          <a:prstGeom prst="rect">
            <a:avLst/>
          </a:prstGeom>
          <a:noFill/>
          <a:ln/>
        </p:spPr>
        <p:txBody>
          <a:bodyPr wrap="none" lIns="0" tIns="0" rIns="0" bIns="0" rtlCol="0" anchor="t"/>
          <a:lstStyle/>
          <a:p>
            <a:pPr marL="0" indent="0" algn="l">
              <a:lnSpc>
                <a:spcPts val="2650"/>
              </a:lnSpc>
              <a:buNone/>
            </a:pPr>
            <a:r>
              <a:rPr lang="en-US" sz="2100" dirty="0">
                <a:solidFill>
                  <a:srgbClr val="5B5F71"/>
                </a:solidFill>
                <a:latin typeface="Instrument Sans Semi Bold" pitchFamily="34" charset="0"/>
                <a:ea typeface="Instrument Sans Semi Bold" pitchFamily="34" charset="-122"/>
                <a:cs typeface="Instrument Sans Semi Bold" pitchFamily="34" charset="-120"/>
              </a:rPr>
              <a:t>Predictive Modeling</a:t>
            </a:r>
            <a:endParaRPr lang="en-US" sz="2100" dirty="0"/>
          </a:p>
        </p:txBody>
      </p:sp>
      <p:sp>
        <p:nvSpPr>
          <p:cNvPr id="16" name="Text 11"/>
          <p:cNvSpPr/>
          <p:nvPr/>
        </p:nvSpPr>
        <p:spPr>
          <a:xfrm>
            <a:off x="7498913" y="6380202"/>
            <a:ext cx="6156841" cy="1039416"/>
          </a:xfrm>
          <a:prstGeom prst="rect">
            <a:avLst/>
          </a:prstGeom>
          <a:noFill/>
          <a:ln/>
        </p:spPr>
        <p:txBody>
          <a:bodyPr wrap="square" lIns="0" tIns="0" rIns="0" bIns="0" rtlCol="0" anchor="t"/>
          <a:lstStyle/>
          <a:p>
            <a:pPr marL="0" indent="0" algn="l">
              <a:lnSpc>
                <a:spcPts val="2700"/>
              </a:lnSpc>
              <a:buNone/>
            </a:pPr>
            <a:r>
              <a:rPr lang="en-US" sz="1700" dirty="0">
                <a:solidFill>
                  <a:srgbClr val="5B5F71"/>
                </a:solidFill>
                <a:latin typeface="Instrument Sans Medium" pitchFamily="34" charset="0"/>
                <a:ea typeface="Instrument Sans Medium" pitchFamily="34" charset="-122"/>
                <a:cs typeface="Instrument Sans Medium" pitchFamily="34" charset="-120"/>
              </a:rPr>
              <a:t>Building more sophisticated models to forecast demand, identify potential issues, and optimize delivery routes for improved efficiency.</a:t>
            </a:r>
            <a:endParaRPr lang="en-US" sz="1700" dirty="0"/>
          </a:p>
        </p:txBody>
      </p:sp>
      <p:pic>
        <p:nvPicPr>
          <p:cNvPr id="17" name="Picture 16">
            <a:extLst>
              <a:ext uri="{FF2B5EF4-FFF2-40B4-BE49-F238E27FC236}">
                <a16:creationId xmlns:a16="http://schemas.microsoft.com/office/drawing/2014/main" id="{79958D3D-8C4C-10E5-92AB-C726357E1319}"/>
              </a:ext>
            </a:extLst>
          </p:cNvPr>
          <p:cNvPicPr>
            <a:picLocks noChangeAspect="1"/>
          </p:cNvPicPr>
          <p:nvPr/>
        </p:nvPicPr>
        <p:blipFill>
          <a:blip r:embed="rId6"/>
          <a:stretch>
            <a:fillRect/>
          </a:stretch>
        </p:blipFill>
        <p:spPr>
          <a:xfrm>
            <a:off x="12458397" y="7791389"/>
            <a:ext cx="2172003" cy="4382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365403" y="612458"/>
            <a:ext cx="6949797" cy="694730"/>
          </a:xfrm>
          <a:prstGeom prst="rect">
            <a:avLst/>
          </a:prstGeom>
          <a:noFill/>
          <a:ln/>
        </p:spPr>
        <p:txBody>
          <a:bodyPr wrap="none" lIns="0" tIns="0" rIns="0" bIns="0" rtlCol="0" anchor="t"/>
          <a:lstStyle/>
          <a:p>
            <a:pPr marL="0" indent="0">
              <a:lnSpc>
                <a:spcPts val="5450"/>
              </a:lnSpc>
              <a:buNone/>
            </a:pPr>
            <a:r>
              <a:rPr lang="en-US" sz="4350" dirty="0">
                <a:solidFill>
                  <a:srgbClr val="505468"/>
                </a:solidFill>
                <a:latin typeface="Instrument Sans Semi Bold" pitchFamily="34" charset="0"/>
                <a:ea typeface="Instrument Sans Semi Bold" pitchFamily="34" charset="-122"/>
                <a:cs typeface="Instrument Sans Semi Bold" pitchFamily="34" charset="-120"/>
              </a:rPr>
              <a:t>Real-time Data Processing</a:t>
            </a:r>
            <a:endParaRPr lang="en-US" sz="4350" dirty="0"/>
          </a:p>
        </p:txBody>
      </p:sp>
      <p:pic>
        <p:nvPicPr>
          <p:cNvPr id="4" name="Image 1" descr="preencoded.png"/>
          <p:cNvPicPr>
            <a:picLocks noChangeAspect="1"/>
          </p:cNvPicPr>
          <p:nvPr/>
        </p:nvPicPr>
        <p:blipFill>
          <a:blip r:embed="rId3"/>
          <a:stretch>
            <a:fillRect/>
          </a:stretch>
        </p:blipFill>
        <p:spPr>
          <a:xfrm>
            <a:off x="365403" y="1640562"/>
            <a:ext cx="1111448" cy="1992154"/>
          </a:xfrm>
          <a:prstGeom prst="rect">
            <a:avLst/>
          </a:prstGeom>
        </p:spPr>
      </p:pic>
      <p:sp>
        <p:nvSpPr>
          <p:cNvPr id="5" name="Text 1"/>
          <p:cNvSpPr/>
          <p:nvPr/>
        </p:nvSpPr>
        <p:spPr>
          <a:xfrm>
            <a:off x="1810227" y="1622212"/>
            <a:ext cx="2402899" cy="419665"/>
          </a:xfrm>
          <a:prstGeom prst="rect">
            <a:avLst/>
          </a:prstGeom>
          <a:noFill/>
          <a:ln/>
        </p:spPr>
        <p:txBody>
          <a:bodyPr wrap="none" lIns="0" tIns="0" rIns="0" bIns="0" rtlCol="0" anchor="t"/>
          <a:lstStyle/>
          <a:p>
            <a:pPr marL="0" indent="0" algn="l">
              <a:lnSpc>
                <a:spcPts val="2700"/>
              </a:lnSpc>
              <a:buNone/>
            </a:pPr>
            <a:r>
              <a:rPr lang="en-US" sz="2150" dirty="0">
                <a:solidFill>
                  <a:srgbClr val="5B5F71"/>
                </a:solidFill>
                <a:latin typeface="Instrument Sans Semi Bold" pitchFamily="34" charset="0"/>
                <a:ea typeface="Instrument Sans Semi Bold" pitchFamily="34" charset="-122"/>
                <a:cs typeface="Instrument Sans Semi Bold" pitchFamily="34" charset="-120"/>
              </a:rPr>
              <a:t>Apache Kafka</a:t>
            </a:r>
            <a:endParaRPr lang="en-US" sz="2150" dirty="0"/>
          </a:p>
        </p:txBody>
      </p:sp>
      <p:sp>
        <p:nvSpPr>
          <p:cNvPr id="6" name="Text 2"/>
          <p:cNvSpPr/>
          <p:nvPr/>
        </p:nvSpPr>
        <p:spPr>
          <a:xfrm>
            <a:off x="1810227" y="2090845"/>
            <a:ext cx="5312468" cy="1289209"/>
          </a:xfrm>
          <a:prstGeom prst="rect">
            <a:avLst/>
          </a:prstGeom>
          <a:noFill/>
          <a:ln/>
        </p:spPr>
        <p:txBody>
          <a:bodyPr wrap="square" lIns="0" tIns="0" rIns="0" bIns="0" rtlCol="0" anchor="t"/>
          <a:lstStyle/>
          <a:p>
            <a:pPr marL="0" indent="0" algn="l">
              <a:lnSpc>
                <a:spcPts val="280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Integrating Apache Kafka for real-time data ingestion, enabling the system to process data as it arrives, providing immediate insights and triggering actions.</a:t>
            </a:r>
            <a:endParaRPr lang="en-US" sz="1750" dirty="0"/>
          </a:p>
        </p:txBody>
      </p:sp>
      <p:pic>
        <p:nvPicPr>
          <p:cNvPr id="7" name="Image 2" descr="preencoded.png"/>
          <p:cNvPicPr>
            <a:picLocks noChangeAspect="1"/>
          </p:cNvPicPr>
          <p:nvPr/>
        </p:nvPicPr>
        <p:blipFill>
          <a:blip r:embed="rId4"/>
          <a:stretch>
            <a:fillRect/>
          </a:stretch>
        </p:blipFill>
        <p:spPr>
          <a:xfrm>
            <a:off x="365403" y="3837260"/>
            <a:ext cx="1111448" cy="1992154"/>
          </a:xfrm>
          <a:prstGeom prst="rect">
            <a:avLst/>
          </a:prstGeom>
        </p:spPr>
      </p:pic>
      <p:sp>
        <p:nvSpPr>
          <p:cNvPr id="8" name="Text 3"/>
          <p:cNvSpPr/>
          <p:nvPr/>
        </p:nvSpPr>
        <p:spPr>
          <a:xfrm>
            <a:off x="1810228" y="3867038"/>
            <a:ext cx="2936854" cy="419665"/>
          </a:xfrm>
          <a:prstGeom prst="rect">
            <a:avLst/>
          </a:prstGeom>
          <a:noFill/>
          <a:ln/>
        </p:spPr>
        <p:txBody>
          <a:bodyPr wrap="none" lIns="0" tIns="0" rIns="0" bIns="0" rtlCol="0" anchor="t"/>
          <a:lstStyle/>
          <a:p>
            <a:pPr marL="0" indent="0" algn="l">
              <a:lnSpc>
                <a:spcPts val="2700"/>
              </a:lnSpc>
              <a:buNone/>
            </a:pPr>
            <a:r>
              <a:rPr lang="en-US" sz="2150" dirty="0">
                <a:solidFill>
                  <a:srgbClr val="5B5F71"/>
                </a:solidFill>
                <a:latin typeface="Instrument Sans Semi Bold" pitchFamily="34" charset="0"/>
                <a:ea typeface="Instrument Sans Semi Bold" pitchFamily="34" charset="-122"/>
                <a:cs typeface="Instrument Sans Semi Bold" pitchFamily="34" charset="-120"/>
              </a:rPr>
              <a:t>Event-driven Architecture</a:t>
            </a:r>
            <a:endParaRPr lang="en-US" sz="2150" dirty="0"/>
          </a:p>
        </p:txBody>
      </p:sp>
      <p:sp>
        <p:nvSpPr>
          <p:cNvPr id="9" name="Text 4"/>
          <p:cNvSpPr/>
          <p:nvPr/>
        </p:nvSpPr>
        <p:spPr>
          <a:xfrm>
            <a:off x="1810227" y="4275501"/>
            <a:ext cx="5312468" cy="1289209"/>
          </a:xfrm>
          <a:prstGeom prst="rect">
            <a:avLst/>
          </a:prstGeom>
          <a:noFill/>
          <a:ln/>
        </p:spPr>
        <p:txBody>
          <a:bodyPr wrap="square" lIns="0" tIns="0" rIns="0" bIns="0" rtlCol="0" anchor="t"/>
          <a:lstStyle/>
          <a:p>
            <a:pPr marL="0" indent="0" algn="l">
              <a:lnSpc>
                <a:spcPts val="280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Adopting an event-driven architecture to respond to real-time events, such as order placement, delivery updates, and customer feedback, for dynamic decision-making.</a:t>
            </a:r>
            <a:endParaRPr lang="en-US" sz="1750" dirty="0"/>
          </a:p>
        </p:txBody>
      </p:sp>
      <p:pic>
        <p:nvPicPr>
          <p:cNvPr id="10" name="Image 3" descr="preencoded.png"/>
          <p:cNvPicPr>
            <a:picLocks noChangeAspect="1"/>
          </p:cNvPicPr>
          <p:nvPr/>
        </p:nvPicPr>
        <p:blipFill>
          <a:blip r:embed="rId5"/>
          <a:stretch>
            <a:fillRect/>
          </a:stretch>
        </p:blipFill>
        <p:spPr>
          <a:xfrm>
            <a:off x="365403" y="6058012"/>
            <a:ext cx="1111448" cy="1992154"/>
          </a:xfrm>
          <a:prstGeom prst="rect">
            <a:avLst/>
          </a:prstGeom>
        </p:spPr>
      </p:pic>
      <p:sp>
        <p:nvSpPr>
          <p:cNvPr id="11" name="Text 5"/>
          <p:cNvSpPr/>
          <p:nvPr/>
        </p:nvSpPr>
        <p:spPr>
          <a:xfrm>
            <a:off x="1810227" y="6087794"/>
            <a:ext cx="2402899" cy="419665"/>
          </a:xfrm>
          <a:prstGeom prst="rect">
            <a:avLst/>
          </a:prstGeom>
          <a:noFill/>
          <a:ln/>
        </p:spPr>
        <p:txBody>
          <a:bodyPr wrap="none" lIns="0" tIns="0" rIns="0" bIns="0" rtlCol="0" anchor="t"/>
          <a:lstStyle/>
          <a:p>
            <a:pPr marL="0" indent="0" algn="l">
              <a:lnSpc>
                <a:spcPts val="2700"/>
              </a:lnSpc>
              <a:buNone/>
            </a:pPr>
            <a:r>
              <a:rPr lang="en-US" sz="2150" dirty="0">
                <a:solidFill>
                  <a:srgbClr val="5B5F71"/>
                </a:solidFill>
                <a:latin typeface="Instrument Sans Semi Bold" pitchFamily="34" charset="0"/>
                <a:ea typeface="Instrument Sans Semi Bold" pitchFamily="34" charset="-122"/>
                <a:cs typeface="Instrument Sans Semi Bold" pitchFamily="34" charset="-120"/>
              </a:rPr>
              <a:t>Stream Processing</a:t>
            </a:r>
            <a:endParaRPr lang="en-US" sz="2150" dirty="0"/>
          </a:p>
        </p:txBody>
      </p:sp>
      <p:sp>
        <p:nvSpPr>
          <p:cNvPr id="12" name="Text 6"/>
          <p:cNvSpPr/>
          <p:nvPr/>
        </p:nvSpPr>
        <p:spPr>
          <a:xfrm>
            <a:off x="1810227" y="6520317"/>
            <a:ext cx="5312468" cy="1289209"/>
          </a:xfrm>
          <a:prstGeom prst="rect">
            <a:avLst/>
          </a:prstGeom>
          <a:noFill/>
          <a:ln/>
        </p:spPr>
        <p:txBody>
          <a:bodyPr wrap="square" lIns="0" tIns="0" rIns="0" bIns="0" rtlCol="0" anchor="t"/>
          <a:lstStyle/>
          <a:p>
            <a:pPr marL="0" indent="0" algn="l">
              <a:lnSpc>
                <a:spcPts val="280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Implementing stream processing techniques to analyze data in real-time, enabling the system to detect anomalies, identify trends, and provide timely alerts.</a:t>
            </a:r>
            <a:endParaRPr lang="en-US" sz="1750" dirty="0"/>
          </a:p>
        </p:txBody>
      </p:sp>
      <p:sp>
        <p:nvSpPr>
          <p:cNvPr id="13" name="Text 0">
            <a:extLst>
              <a:ext uri="{FF2B5EF4-FFF2-40B4-BE49-F238E27FC236}">
                <a16:creationId xmlns:a16="http://schemas.microsoft.com/office/drawing/2014/main" id="{493D8060-62CF-5260-BA05-660C1ED98B5A}"/>
              </a:ext>
            </a:extLst>
          </p:cNvPr>
          <p:cNvSpPr/>
          <p:nvPr/>
        </p:nvSpPr>
        <p:spPr>
          <a:xfrm>
            <a:off x="8382873" y="60543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Enhanced Frontend</a:t>
            </a:r>
            <a:endParaRPr lang="en-US" sz="4450" dirty="0"/>
          </a:p>
        </p:txBody>
      </p:sp>
      <p:pic>
        <p:nvPicPr>
          <p:cNvPr id="14" name="Image 1" descr="preencoded.png">
            <a:extLst>
              <a:ext uri="{FF2B5EF4-FFF2-40B4-BE49-F238E27FC236}">
                <a16:creationId xmlns:a16="http://schemas.microsoft.com/office/drawing/2014/main" id="{5510A4BE-8D4F-E680-1026-85A02019AF14}"/>
              </a:ext>
            </a:extLst>
          </p:cNvPr>
          <p:cNvPicPr>
            <a:picLocks noChangeAspect="1"/>
          </p:cNvPicPr>
          <p:nvPr/>
        </p:nvPicPr>
        <p:blipFill>
          <a:blip r:embed="rId6"/>
          <a:stretch>
            <a:fillRect/>
          </a:stretch>
        </p:blipFill>
        <p:spPr>
          <a:xfrm>
            <a:off x="8078302" y="1631317"/>
            <a:ext cx="566976" cy="566976"/>
          </a:xfrm>
          <a:prstGeom prst="rect">
            <a:avLst/>
          </a:prstGeom>
        </p:spPr>
      </p:pic>
      <p:sp>
        <p:nvSpPr>
          <p:cNvPr id="15" name="Text 1">
            <a:extLst>
              <a:ext uri="{FF2B5EF4-FFF2-40B4-BE49-F238E27FC236}">
                <a16:creationId xmlns:a16="http://schemas.microsoft.com/office/drawing/2014/main" id="{F52B98C2-9998-1FE9-326A-8D4891D3540C}"/>
              </a:ext>
            </a:extLst>
          </p:cNvPr>
          <p:cNvSpPr/>
          <p:nvPr/>
        </p:nvSpPr>
        <p:spPr>
          <a:xfrm>
            <a:off x="8910478" y="1646294"/>
            <a:ext cx="2945368"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Interactive Dashboard</a:t>
            </a:r>
            <a:endParaRPr lang="en-US" sz="2200" dirty="0"/>
          </a:p>
        </p:txBody>
      </p:sp>
      <p:sp>
        <p:nvSpPr>
          <p:cNvPr id="16" name="Text 2">
            <a:extLst>
              <a:ext uri="{FF2B5EF4-FFF2-40B4-BE49-F238E27FC236}">
                <a16:creationId xmlns:a16="http://schemas.microsoft.com/office/drawing/2014/main" id="{62770ED5-673A-E8E4-F5F8-869C446652D3}"/>
              </a:ext>
            </a:extLst>
          </p:cNvPr>
          <p:cNvSpPr/>
          <p:nvPr/>
        </p:nvSpPr>
        <p:spPr>
          <a:xfrm>
            <a:off x="8894649" y="2065832"/>
            <a:ext cx="4752890" cy="1184437"/>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Developing a comprehensive dashboard with interactive visualizations.</a:t>
            </a:r>
            <a:endParaRPr lang="en-US" sz="1750" dirty="0"/>
          </a:p>
        </p:txBody>
      </p:sp>
      <p:pic>
        <p:nvPicPr>
          <p:cNvPr id="17" name="Image 2" descr="preencoded.png">
            <a:extLst>
              <a:ext uri="{FF2B5EF4-FFF2-40B4-BE49-F238E27FC236}">
                <a16:creationId xmlns:a16="http://schemas.microsoft.com/office/drawing/2014/main" id="{D2433202-6450-441C-FE7F-CB6D2B88404D}"/>
              </a:ext>
            </a:extLst>
          </p:cNvPr>
          <p:cNvPicPr>
            <a:picLocks noChangeAspect="1"/>
          </p:cNvPicPr>
          <p:nvPr/>
        </p:nvPicPr>
        <p:blipFill>
          <a:blip r:embed="rId7"/>
          <a:stretch>
            <a:fillRect/>
          </a:stretch>
        </p:blipFill>
        <p:spPr>
          <a:xfrm>
            <a:off x="8078302" y="3330641"/>
            <a:ext cx="566976" cy="566976"/>
          </a:xfrm>
          <a:prstGeom prst="rect">
            <a:avLst/>
          </a:prstGeom>
        </p:spPr>
      </p:pic>
      <p:sp>
        <p:nvSpPr>
          <p:cNvPr id="18" name="Text 3">
            <a:extLst>
              <a:ext uri="{FF2B5EF4-FFF2-40B4-BE49-F238E27FC236}">
                <a16:creationId xmlns:a16="http://schemas.microsoft.com/office/drawing/2014/main" id="{BB3AAA9A-2114-DAE9-0238-AFD567C0E5C3}"/>
              </a:ext>
            </a:extLst>
          </p:cNvPr>
          <p:cNvSpPr/>
          <p:nvPr/>
        </p:nvSpPr>
        <p:spPr>
          <a:xfrm>
            <a:off x="8894649" y="5595324"/>
            <a:ext cx="3105269"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Mobile Responsiveness</a:t>
            </a:r>
            <a:endParaRPr lang="en-US" sz="2200" dirty="0"/>
          </a:p>
        </p:txBody>
      </p:sp>
      <p:sp>
        <p:nvSpPr>
          <p:cNvPr id="19" name="Text 4">
            <a:extLst>
              <a:ext uri="{FF2B5EF4-FFF2-40B4-BE49-F238E27FC236}">
                <a16:creationId xmlns:a16="http://schemas.microsoft.com/office/drawing/2014/main" id="{1CD7D5EF-03D4-D2BD-DA55-58E15241D317}"/>
              </a:ext>
            </a:extLst>
          </p:cNvPr>
          <p:cNvSpPr/>
          <p:nvPr/>
        </p:nvSpPr>
        <p:spPr>
          <a:xfrm>
            <a:off x="8894530" y="6080084"/>
            <a:ext cx="4120872" cy="1006520"/>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Ensuring the application is fully responsive across different devices.</a:t>
            </a:r>
            <a:endParaRPr lang="en-US" sz="1750" dirty="0"/>
          </a:p>
        </p:txBody>
      </p:sp>
      <p:pic>
        <p:nvPicPr>
          <p:cNvPr id="20" name="Image 3" descr="preencoded.png">
            <a:extLst>
              <a:ext uri="{FF2B5EF4-FFF2-40B4-BE49-F238E27FC236}">
                <a16:creationId xmlns:a16="http://schemas.microsoft.com/office/drawing/2014/main" id="{11437C2D-72A5-B572-5ABF-0C19DA1098BC}"/>
              </a:ext>
            </a:extLst>
          </p:cNvPr>
          <p:cNvPicPr>
            <a:picLocks noChangeAspect="1"/>
          </p:cNvPicPr>
          <p:nvPr/>
        </p:nvPicPr>
        <p:blipFill>
          <a:blip r:embed="rId8"/>
          <a:stretch>
            <a:fillRect/>
          </a:stretch>
        </p:blipFill>
        <p:spPr>
          <a:xfrm>
            <a:off x="8078302" y="5544525"/>
            <a:ext cx="566976" cy="566976"/>
          </a:xfrm>
          <a:prstGeom prst="rect">
            <a:avLst/>
          </a:prstGeom>
        </p:spPr>
      </p:pic>
      <p:sp>
        <p:nvSpPr>
          <p:cNvPr id="21" name="Text 5">
            <a:extLst>
              <a:ext uri="{FF2B5EF4-FFF2-40B4-BE49-F238E27FC236}">
                <a16:creationId xmlns:a16="http://schemas.microsoft.com/office/drawing/2014/main" id="{153952A3-9E3C-1A97-6D3F-7E5977DDD5D3}"/>
              </a:ext>
            </a:extLst>
          </p:cNvPr>
          <p:cNvSpPr/>
          <p:nvPr/>
        </p:nvSpPr>
        <p:spPr>
          <a:xfrm>
            <a:off x="8910478" y="3382878"/>
            <a:ext cx="2996684"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User-friendly Interface</a:t>
            </a:r>
            <a:endParaRPr lang="en-US" sz="2200" dirty="0"/>
          </a:p>
        </p:txBody>
      </p:sp>
      <p:sp>
        <p:nvSpPr>
          <p:cNvPr id="22" name="Text 6">
            <a:extLst>
              <a:ext uri="{FF2B5EF4-FFF2-40B4-BE49-F238E27FC236}">
                <a16:creationId xmlns:a16="http://schemas.microsoft.com/office/drawing/2014/main" id="{6D4C02ED-E1D0-7B67-F4C8-199057D9A0B2}"/>
              </a:ext>
            </a:extLst>
          </p:cNvPr>
          <p:cNvSpPr/>
          <p:nvPr/>
        </p:nvSpPr>
        <p:spPr>
          <a:xfrm>
            <a:off x="8894649" y="3940461"/>
            <a:ext cx="4120753" cy="1451610"/>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Designing an intuitive and user-friendly interface, simplifying navigation.</a:t>
            </a:r>
            <a:endParaRPr lang="en-US" sz="1750" dirty="0"/>
          </a:p>
        </p:txBody>
      </p:sp>
      <p:pic>
        <p:nvPicPr>
          <p:cNvPr id="23" name="Picture 22">
            <a:extLst>
              <a:ext uri="{FF2B5EF4-FFF2-40B4-BE49-F238E27FC236}">
                <a16:creationId xmlns:a16="http://schemas.microsoft.com/office/drawing/2014/main" id="{B79317B7-7059-D541-A8A9-C430F2931CA1}"/>
              </a:ext>
            </a:extLst>
          </p:cNvPr>
          <p:cNvPicPr>
            <a:picLocks noChangeAspect="1"/>
          </p:cNvPicPr>
          <p:nvPr/>
        </p:nvPicPr>
        <p:blipFill>
          <a:blip r:embed="rId9"/>
          <a:stretch>
            <a:fillRect/>
          </a:stretch>
        </p:blipFill>
        <p:spPr>
          <a:xfrm>
            <a:off x="12458397" y="7791389"/>
            <a:ext cx="2172003" cy="43821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32017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Conclusion</a:t>
            </a:r>
            <a:endParaRPr lang="en-US" sz="4450" dirty="0"/>
          </a:p>
        </p:txBody>
      </p:sp>
      <p:sp>
        <p:nvSpPr>
          <p:cNvPr id="4" name="Text 1"/>
          <p:cNvSpPr/>
          <p:nvPr/>
        </p:nvSpPr>
        <p:spPr>
          <a:xfrm>
            <a:off x="6280190" y="3369112"/>
            <a:ext cx="7556421" cy="2540318"/>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The Food Delivery Management System demonstrates the power of cloud-based solutions for managing large-scale data in the food delivery industry. By integrating BigQuery, GCS, and Python, the project showcases a seamless workflow from data ingestion to visualization and predictive analytics. This system provides a robust foundation for future enhancements, enabling stakeholders to gain valuable insights and optimize business strategies.</a:t>
            </a:r>
            <a:endParaRPr lang="en-US" sz="1750" dirty="0"/>
          </a:p>
        </p:txBody>
      </p:sp>
      <p:pic>
        <p:nvPicPr>
          <p:cNvPr id="5" name="Picture 4">
            <a:extLst>
              <a:ext uri="{FF2B5EF4-FFF2-40B4-BE49-F238E27FC236}">
                <a16:creationId xmlns:a16="http://schemas.microsoft.com/office/drawing/2014/main" id="{6A2DE18C-6BE3-A362-B4E0-7869D2095F9E}"/>
              </a:ext>
            </a:extLst>
          </p:cNvPr>
          <p:cNvPicPr>
            <a:picLocks noChangeAspect="1"/>
          </p:cNvPicPr>
          <p:nvPr/>
        </p:nvPicPr>
        <p:blipFill>
          <a:blip r:embed="rId4"/>
          <a:stretch>
            <a:fillRect/>
          </a:stretch>
        </p:blipFill>
        <p:spPr>
          <a:xfrm>
            <a:off x="12458397" y="7791389"/>
            <a:ext cx="2172003" cy="43821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871</Words>
  <Application>Microsoft Office PowerPoint</Application>
  <PresentationFormat>Custom</PresentationFormat>
  <Paragraphs>97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Arial</vt:lpstr>
      <vt:lpstr>Aptos</vt:lpstr>
      <vt:lpstr>Instrument Sans Medium</vt:lpstr>
      <vt:lpstr>Instrument Sans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Aneerban Chowdhury</cp:lastModifiedBy>
  <cp:revision>3</cp:revision>
  <dcterms:created xsi:type="dcterms:W3CDTF">2024-12-29T10:36:34Z</dcterms:created>
  <dcterms:modified xsi:type="dcterms:W3CDTF">2024-12-29T10:52:54Z</dcterms:modified>
</cp:coreProperties>
</file>