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sldIdLst>
    <p:sldId id="257" r:id="rId5"/>
    <p:sldId id="266" r:id="rId6"/>
    <p:sldId id="261" r:id="rId7"/>
    <p:sldId id="256" r:id="rId8"/>
    <p:sldId id="267" r:id="rId9"/>
    <p:sldId id="282" r:id="rId10"/>
    <p:sldId id="268" r:id="rId11"/>
    <p:sldId id="269" r:id="rId12"/>
    <p:sldId id="270" r:id="rId13"/>
    <p:sldId id="271" r:id="rId14"/>
    <p:sldId id="272" r:id="rId15"/>
    <p:sldId id="273" r:id="rId16"/>
    <p:sldId id="274" r:id="rId17"/>
    <p:sldId id="275" r:id="rId18"/>
    <p:sldId id="276" r:id="rId19"/>
    <p:sldId id="277" r:id="rId20"/>
    <p:sldId id="281" r:id="rId21"/>
    <p:sldId id="280" r:id="rId22"/>
    <p:sldId id="279"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5AD"/>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BD8077-7F53-44B8-8C7F-323CE7A544BE}"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IN"/>
        </a:p>
      </dgm:t>
    </dgm:pt>
    <dgm:pt modelId="{EB3109A9-3E9C-4451-B061-A47A1E12D1B6}" type="pres">
      <dgm:prSet presAssocID="{9BBD8077-7F53-44B8-8C7F-323CE7A544BE}" presName="rootnode" presStyleCnt="0">
        <dgm:presLayoutVars>
          <dgm:chMax/>
          <dgm:chPref/>
          <dgm:dir/>
          <dgm:animLvl val="lvl"/>
        </dgm:presLayoutVars>
      </dgm:prSet>
      <dgm:spPr/>
    </dgm:pt>
  </dgm:ptLst>
  <dgm:cxnLst>
    <dgm:cxn modelId="{BA66ED59-DD82-45FF-BB93-ACAFD2E7982E}" type="presOf" srcId="{9BBD8077-7F53-44B8-8C7F-323CE7A544BE}" destId="{EB3109A9-3E9C-4451-B061-A47A1E12D1B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6FA61-68D8-4F94-A91F-E354F52CE72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42FA185E-B652-4B03-A1CA-05FC17FF462D}">
      <dgm:prSet phldrT="[Text]"/>
      <dgm:spPr/>
      <dgm:t>
        <a:bodyPr/>
        <a:lstStyle/>
        <a:p>
          <a:r>
            <a:rPr lang="en-IN" dirty="0"/>
            <a:t>Introduction</a:t>
          </a:r>
        </a:p>
      </dgm:t>
    </dgm:pt>
    <dgm:pt modelId="{8871BECA-48F5-4FE7-B280-DA10A4D10ADB}" type="parTrans" cxnId="{B034D085-456E-4803-849A-FAD1F13051AA}">
      <dgm:prSet/>
      <dgm:spPr/>
      <dgm:t>
        <a:bodyPr/>
        <a:lstStyle/>
        <a:p>
          <a:endParaRPr lang="en-IN"/>
        </a:p>
      </dgm:t>
    </dgm:pt>
    <dgm:pt modelId="{153B8065-C50E-40DD-978D-2F2418E7013A}" type="sibTrans" cxnId="{B034D085-456E-4803-849A-FAD1F13051AA}">
      <dgm:prSet/>
      <dgm:spPr/>
      <dgm:t>
        <a:bodyPr/>
        <a:lstStyle/>
        <a:p>
          <a:endParaRPr lang="en-IN"/>
        </a:p>
      </dgm:t>
    </dgm:pt>
    <dgm:pt modelId="{E702151C-BC75-4ED4-8E28-3D9284C021C2}">
      <dgm:prSet phldrT="[Text]" phldr="1"/>
      <dgm:spPr/>
      <dgm:t>
        <a:bodyPr/>
        <a:lstStyle/>
        <a:p>
          <a:endParaRPr lang="en-IN" dirty="0"/>
        </a:p>
      </dgm:t>
    </dgm:pt>
    <dgm:pt modelId="{63EA3648-DB3E-4F5A-BEDB-9AED6755CA20}" type="parTrans" cxnId="{05BD92F4-18E0-4C3A-9EE8-4527F98D6F53}">
      <dgm:prSet/>
      <dgm:spPr/>
      <dgm:t>
        <a:bodyPr/>
        <a:lstStyle/>
        <a:p>
          <a:endParaRPr lang="en-IN"/>
        </a:p>
      </dgm:t>
    </dgm:pt>
    <dgm:pt modelId="{4A6D0387-2429-4BBD-8DE3-FA37A87EC79D}" type="sibTrans" cxnId="{05BD92F4-18E0-4C3A-9EE8-4527F98D6F53}">
      <dgm:prSet/>
      <dgm:spPr/>
      <dgm:t>
        <a:bodyPr/>
        <a:lstStyle/>
        <a:p>
          <a:endParaRPr lang="en-IN"/>
        </a:p>
      </dgm:t>
    </dgm:pt>
    <dgm:pt modelId="{ECF1AB8C-A209-4F75-8A2F-3AA29C58BABB}">
      <dgm:prSet phldrT="[Text]"/>
      <dgm:spPr/>
      <dgm:t>
        <a:bodyPr/>
        <a:lstStyle/>
        <a:p>
          <a:r>
            <a:rPr lang="en-IN" dirty="0"/>
            <a:t>Data Section</a:t>
          </a:r>
        </a:p>
      </dgm:t>
    </dgm:pt>
    <dgm:pt modelId="{4B3A35A6-7BC3-4757-856B-FFC47648EFB4}" type="parTrans" cxnId="{0B6EF5CE-C0E5-4E3D-AF2F-FACF9834ADB9}">
      <dgm:prSet/>
      <dgm:spPr/>
      <dgm:t>
        <a:bodyPr/>
        <a:lstStyle/>
        <a:p>
          <a:endParaRPr lang="en-IN"/>
        </a:p>
      </dgm:t>
    </dgm:pt>
    <dgm:pt modelId="{54F9E763-1ACD-4D36-82F3-46345B6E3328}" type="sibTrans" cxnId="{0B6EF5CE-C0E5-4E3D-AF2F-FACF9834ADB9}">
      <dgm:prSet/>
      <dgm:spPr/>
      <dgm:t>
        <a:bodyPr/>
        <a:lstStyle/>
        <a:p>
          <a:endParaRPr lang="en-IN"/>
        </a:p>
      </dgm:t>
    </dgm:pt>
    <dgm:pt modelId="{D84D2115-E2F4-4809-B34F-987D37B58A66}">
      <dgm:prSet phldrT="[Text]" phldr="1"/>
      <dgm:spPr/>
      <dgm:t>
        <a:bodyPr/>
        <a:lstStyle/>
        <a:p>
          <a:endParaRPr lang="en-IN"/>
        </a:p>
      </dgm:t>
    </dgm:pt>
    <dgm:pt modelId="{63E7E6DE-84E5-4309-936A-8BF57E5CB99D}" type="parTrans" cxnId="{2041F8BA-A85F-4A5B-ADC9-94AEDD7148C0}">
      <dgm:prSet/>
      <dgm:spPr/>
      <dgm:t>
        <a:bodyPr/>
        <a:lstStyle/>
        <a:p>
          <a:endParaRPr lang="en-IN"/>
        </a:p>
      </dgm:t>
    </dgm:pt>
    <dgm:pt modelId="{3E61D0EF-CD52-4029-B04C-F257B6629D27}" type="sibTrans" cxnId="{2041F8BA-A85F-4A5B-ADC9-94AEDD7148C0}">
      <dgm:prSet/>
      <dgm:spPr/>
      <dgm:t>
        <a:bodyPr/>
        <a:lstStyle/>
        <a:p>
          <a:endParaRPr lang="en-IN"/>
        </a:p>
      </dgm:t>
    </dgm:pt>
    <dgm:pt modelId="{5C282494-08B3-4827-97C7-C99562BF2479}" type="pres">
      <dgm:prSet presAssocID="{A1B6FA61-68D8-4F94-A91F-E354F52CE720}" presName="linear" presStyleCnt="0">
        <dgm:presLayoutVars>
          <dgm:animLvl val="lvl"/>
          <dgm:resizeHandles val="exact"/>
        </dgm:presLayoutVars>
      </dgm:prSet>
      <dgm:spPr/>
    </dgm:pt>
    <dgm:pt modelId="{AEEEFB29-FAAC-4114-9723-750E613FCADE}" type="pres">
      <dgm:prSet presAssocID="{42FA185E-B652-4B03-A1CA-05FC17FF462D}" presName="parentText" presStyleLbl="node1" presStyleIdx="0" presStyleCnt="2" custScaleX="24291" custScaleY="42952" custLinFactNeighborX="-35417" custLinFactNeighborY="-22467">
        <dgm:presLayoutVars>
          <dgm:chMax val="0"/>
          <dgm:bulletEnabled val="1"/>
        </dgm:presLayoutVars>
      </dgm:prSet>
      <dgm:spPr/>
    </dgm:pt>
    <dgm:pt modelId="{98376F82-1F35-40B8-BB5B-7B56C731F394}" type="pres">
      <dgm:prSet presAssocID="{42FA185E-B652-4B03-A1CA-05FC17FF462D}" presName="childText" presStyleLbl="revTx" presStyleIdx="0" presStyleCnt="2">
        <dgm:presLayoutVars>
          <dgm:bulletEnabled val="1"/>
        </dgm:presLayoutVars>
      </dgm:prSet>
      <dgm:spPr/>
    </dgm:pt>
    <dgm:pt modelId="{734AD72E-C234-4CDA-BBBD-E2173D0408E4}" type="pres">
      <dgm:prSet presAssocID="{ECF1AB8C-A209-4F75-8A2F-3AA29C58BABB}" presName="parentText" presStyleLbl="node1" presStyleIdx="1" presStyleCnt="2" custScaleX="25006" custScaleY="46892" custLinFactY="-11957" custLinFactNeighborX="-35990" custLinFactNeighborY="-100000">
        <dgm:presLayoutVars>
          <dgm:chMax val="0"/>
          <dgm:bulletEnabled val="1"/>
        </dgm:presLayoutVars>
      </dgm:prSet>
      <dgm:spPr/>
    </dgm:pt>
    <dgm:pt modelId="{E7E45A62-2E63-4A6C-8C2E-8FC109CCF99E}" type="pres">
      <dgm:prSet presAssocID="{ECF1AB8C-A209-4F75-8A2F-3AA29C58BABB}" presName="childText" presStyleLbl="revTx" presStyleIdx="1" presStyleCnt="2">
        <dgm:presLayoutVars>
          <dgm:bulletEnabled val="1"/>
        </dgm:presLayoutVars>
      </dgm:prSet>
      <dgm:spPr/>
    </dgm:pt>
  </dgm:ptLst>
  <dgm:cxnLst>
    <dgm:cxn modelId="{8990DB5D-EEDE-46A3-80D7-8BFC2710DDF4}" type="presOf" srcId="{D84D2115-E2F4-4809-B34F-987D37B58A66}" destId="{E7E45A62-2E63-4A6C-8C2E-8FC109CCF99E}" srcOrd="0" destOrd="0" presId="urn:microsoft.com/office/officeart/2005/8/layout/vList2"/>
    <dgm:cxn modelId="{B034D085-456E-4803-849A-FAD1F13051AA}" srcId="{A1B6FA61-68D8-4F94-A91F-E354F52CE720}" destId="{42FA185E-B652-4B03-A1CA-05FC17FF462D}" srcOrd="0" destOrd="0" parTransId="{8871BECA-48F5-4FE7-B280-DA10A4D10ADB}" sibTransId="{153B8065-C50E-40DD-978D-2F2418E7013A}"/>
    <dgm:cxn modelId="{2E4D08A5-F254-46F0-8B66-C454B5C3E72B}" type="presOf" srcId="{A1B6FA61-68D8-4F94-A91F-E354F52CE720}" destId="{5C282494-08B3-4827-97C7-C99562BF2479}" srcOrd="0" destOrd="0" presId="urn:microsoft.com/office/officeart/2005/8/layout/vList2"/>
    <dgm:cxn modelId="{2041F8BA-A85F-4A5B-ADC9-94AEDD7148C0}" srcId="{ECF1AB8C-A209-4F75-8A2F-3AA29C58BABB}" destId="{D84D2115-E2F4-4809-B34F-987D37B58A66}" srcOrd="0" destOrd="0" parTransId="{63E7E6DE-84E5-4309-936A-8BF57E5CB99D}" sibTransId="{3E61D0EF-CD52-4029-B04C-F257B6629D27}"/>
    <dgm:cxn modelId="{04C5F9CC-AE87-4477-9A64-A2234B1A859E}" type="presOf" srcId="{42FA185E-B652-4B03-A1CA-05FC17FF462D}" destId="{AEEEFB29-FAAC-4114-9723-750E613FCADE}" srcOrd="0" destOrd="0" presId="urn:microsoft.com/office/officeart/2005/8/layout/vList2"/>
    <dgm:cxn modelId="{0B6EF5CE-C0E5-4E3D-AF2F-FACF9834ADB9}" srcId="{A1B6FA61-68D8-4F94-A91F-E354F52CE720}" destId="{ECF1AB8C-A209-4F75-8A2F-3AA29C58BABB}" srcOrd="1" destOrd="0" parTransId="{4B3A35A6-7BC3-4757-856B-FFC47648EFB4}" sibTransId="{54F9E763-1ACD-4D36-82F3-46345B6E3328}"/>
    <dgm:cxn modelId="{73B482E2-F582-4B8A-9573-893BFC4C140E}" type="presOf" srcId="{E702151C-BC75-4ED4-8E28-3D9284C021C2}" destId="{98376F82-1F35-40B8-BB5B-7B56C731F394}" srcOrd="0" destOrd="0" presId="urn:microsoft.com/office/officeart/2005/8/layout/vList2"/>
    <dgm:cxn modelId="{C74E95EB-BB6A-4BF5-825D-B314E8B5907B}" type="presOf" srcId="{ECF1AB8C-A209-4F75-8A2F-3AA29C58BABB}" destId="{734AD72E-C234-4CDA-BBBD-E2173D0408E4}" srcOrd="0" destOrd="0" presId="urn:microsoft.com/office/officeart/2005/8/layout/vList2"/>
    <dgm:cxn modelId="{05BD92F4-18E0-4C3A-9EE8-4527F98D6F53}" srcId="{42FA185E-B652-4B03-A1CA-05FC17FF462D}" destId="{E702151C-BC75-4ED4-8E28-3D9284C021C2}" srcOrd="0" destOrd="0" parTransId="{63EA3648-DB3E-4F5A-BEDB-9AED6755CA20}" sibTransId="{4A6D0387-2429-4BBD-8DE3-FA37A87EC79D}"/>
    <dgm:cxn modelId="{9D9BE2BF-5CC8-46BD-9D3C-0161CB7A34E0}" type="presParOf" srcId="{5C282494-08B3-4827-97C7-C99562BF2479}" destId="{AEEEFB29-FAAC-4114-9723-750E613FCADE}" srcOrd="0" destOrd="0" presId="urn:microsoft.com/office/officeart/2005/8/layout/vList2"/>
    <dgm:cxn modelId="{5E740144-7BBF-4CF4-AD74-8D026C0733C2}" type="presParOf" srcId="{5C282494-08B3-4827-97C7-C99562BF2479}" destId="{98376F82-1F35-40B8-BB5B-7B56C731F394}" srcOrd="1" destOrd="0" presId="urn:microsoft.com/office/officeart/2005/8/layout/vList2"/>
    <dgm:cxn modelId="{43DF144C-9ABB-458F-832D-4BD3A6BF0F68}" type="presParOf" srcId="{5C282494-08B3-4827-97C7-C99562BF2479}" destId="{734AD72E-C234-4CDA-BBBD-E2173D0408E4}" srcOrd="2" destOrd="0" presId="urn:microsoft.com/office/officeart/2005/8/layout/vList2"/>
    <dgm:cxn modelId="{444EF734-FE27-4FEA-9544-F8DF16225706}" type="presParOf" srcId="{5C282494-08B3-4827-97C7-C99562BF2479}" destId="{E7E45A62-2E63-4A6C-8C2E-8FC109CCF99E}"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495AC5-3D5B-4A76-A870-B50E07EAF11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C487E343-C171-4A23-8536-FD4EB9715B33}">
      <dgm:prSet phldrT="[Text]"/>
      <dgm:spPr>
        <a:solidFill>
          <a:srgbClr val="FF0000"/>
        </a:solidFill>
      </dgm:spPr>
      <dgm:t>
        <a:bodyPr/>
        <a:lstStyle/>
        <a:p>
          <a:r>
            <a:rPr lang="en-IN" dirty="0"/>
            <a:t>Methodology Section</a:t>
          </a:r>
        </a:p>
      </dgm:t>
    </dgm:pt>
    <dgm:pt modelId="{722E2EB5-E514-421D-BE39-BED003B0EEA7}" type="parTrans" cxnId="{95980183-B8EB-4031-8B13-4CB21928A375}">
      <dgm:prSet/>
      <dgm:spPr/>
      <dgm:t>
        <a:bodyPr/>
        <a:lstStyle/>
        <a:p>
          <a:endParaRPr lang="en-IN"/>
        </a:p>
      </dgm:t>
    </dgm:pt>
    <dgm:pt modelId="{C77AC3D8-A290-419B-9CE7-0710F1AB18CB}" type="sibTrans" cxnId="{95980183-B8EB-4031-8B13-4CB21928A375}">
      <dgm:prSet/>
      <dgm:spPr/>
      <dgm:t>
        <a:bodyPr/>
        <a:lstStyle/>
        <a:p>
          <a:endParaRPr lang="en-IN"/>
        </a:p>
      </dgm:t>
    </dgm:pt>
    <dgm:pt modelId="{3E3CC66A-39DD-4996-9A9B-EC4099D00E58}">
      <dgm:prSet phldrT="[Text]" phldr="1"/>
      <dgm:spPr/>
      <dgm:t>
        <a:bodyPr/>
        <a:lstStyle/>
        <a:p>
          <a:endParaRPr lang="en-IN" dirty="0"/>
        </a:p>
      </dgm:t>
    </dgm:pt>
    <dgm:pt modelId="{F8265036-5D19-418D-9130-AA11EA7A97EA}" type="parTrans" cxnId="{5E716F64-FCC0-490C-A28A-C64857734FA2}">
      <dgm:prSet/>
      <dgm:spPr/>
      <dgm:t>
        <a:bodyPr/>
        <a:lstStyle/>
        <a:p>
          <a:endParaRPr lang="en-IN"/>
        </a:p>
      </dgm:t>
    </dgm:pt>
    <dgm:pt modelId="{D61F04C0-1586-42A8-96AC-1475DFCD9EBF}" type="sibTrans" cxnId="{5E716F64-FCC0-490C-A28A-C64857734FA2}">
      <dgm:prSet/>
      <dgm:spPr/>
      <dgm:t>
        <a:bodyPr/>
        <a:lstStyle/>
        <a:p>
          <a:endParaRPr lang="en-IN"/>
        </a:p>
      </dgm:t>
    </dgm:pt>
    <dgm:pt modelId="{8476EB8A-EB36-4AE3-AAFF-87E9538F2633}">
      <dgm:prSet phldrT="[Text]"/>
      <dgm:spPr>
        <a:solidFill>
          <a:schemeClr val="accent4"/>
        </a:solidFill>
      </dgm:spPr>
      <dgm:t>
        <a:bodyPr/>
        <a:lstStyle/>
        <a:p>
          <a:r>
            <a:rPr lang="en-IN" dirty="0"/>
            <a:t>Results</a:t>
          </a:r>
        </a:p>
      </dgm:t>
    </dgm:pt>
    <dgm:pt modelId="{24952A39-784E-4D4F-BB87-E4526581F9FC}" type="parTrans" cxnId="{9C50CAB1-A860-4C73-8FFD-3BBD4BCF632A}">
      <dgm:prSet/>
      <dgm:spPr/>
      <dgm:t>
        <a:bodyPr/>
        <a:lstStyle/>
        <a:p>
          <a:endParaRPr lang="en-IN"/>
        </a:p>
      </dgm:t>
    </dgm:pt>
    <dgm:pt modelId="{8BC6FC22-E19A-40C6-B0ED-B04D4DAF7CBC}" type="sibTrans" cxnId="{9C50CAB1-A860-4C73-8FFD-3BBD4BCF632A}">
      <dgm:prSet/>
      <dgm:spPr/>
      <dgm:t>
        <a:bodyPr/>
        <a:lstStyle/>
        <a:p>
          <a:endParaRPr lang="en-IN"/>
        </a:p>
      </dgm:t>
    </dgm:pt>
    <dgm:pt modelId="{5059C7D6-FBC6-4924-AC85-9A3AA2CC0B82}">
      <dgm:prSet phldrT="[Text]" phldr="1"/>
      <dgm:spPr/>
      <dgm:t>
        <a:bodyPr/>
        <a:lstStyle/>
        <a:p>
          <a:endParaRPr lang="en-IN"/>
        </a:p>
      </dgm:t>
    </dgm:pt>
    <dgm:pt modelId="{A4E01215-4A91-46D6-AD45-A4AE8245541E}" type="parTrans" cxnId="{45EB643D-13D7-490E-8CCF-E7DC28ACE7D3}">
      <dgm:prSet/>
      <dgm:spPr/>
      <dgm:t>
        <a:bodyPr/>
        <a:lstStyle/>
        <a:p>
          <a:endParaRPr lang="en-IN"/>
        </a:p>
      </dgm:t>
    </dgm:pt>
    <dgm:pt modelId="{7D1DC287-E0F1-43FB-B957-2433D0FC5862}" type="sibTrans" cxnId="{45EB643D-13D7-490E-8CCF-E7DC28ACE7D3}">
      <dgm:prSet/>
      <dgm:spPr/>
      <dgm:t>
        <a:bodyPr/>
        <a:lstStyle/>
        <a:p>
          <a:endParaRPr lang="en-IN"/>
        </a:p>
      </dgm:t>
    </dgm:pt>
    <dgm:pt modelId="{436C232A-617D-4148-BD5F-06500C83E3AA}" type="pres">
      <dgm:prSet presAssocID="{94495AC5-3D5B-4A76-A870-B50E07EAF116}" presName="linear" presStyleCnt="0">
        <dgm:presLayoutVars>
          <dgm:animLvl val="lvl"/>
          <dgm:resizeHandles val="exact"/>
        </dgm:presLayoutVars>
      </dgm:prSet>
      <dgm:spPr/>
    </dgm:pt>
    <dgm:pt modelId="{4123AF79-E080-4AB4-969F-0CA37FF203B5}" type="pres">
      <dgm:prSet presAssocID="{C487E343-C171-4A23-8536-FD4EB9715B33}" presName="parentText" presStyleLbl="node1" presStyleIdx="0" presStyleCnt="2" custScaleX="45808" custScaleY="25110" custLinFactY="2601" custLinFactNeighborX="-25494" custLinFactNeighborY="100000">
        <dgm:presLayoutVars>
          <dgm:chMax val="0"/>
          <dgm:bulletEnabled val="1"/>
        </dgm:presLayoutVars>
      </dgm:prSet>
      <dgm:spPr/>
    </dgm:pt>
    <dgm:pt modelId="{69FB1FD5-031F-46F1-9F29-10842CEE5FC0}" type="pres">
      <dgm:prSet presAssocID="{C487E343-C171-4A23-8536-FD4EB9715B33}" presName="childText" presStyleLbl="revTx" presStyleIdx="0" presStyleCnt="2">
        <dgm:presLayoutVars>
          <dgm:bulletEnabled val="1"/>
        </dgm:presLayoutVars>
      </dgm:prSet>
      <dgm:spPr/>
    </dgm:pt>
    <dgm:pt modelId="{502E310D-FFF8-4BA4-A3CE-CA64DC7724D6}" type="pres">
      <dgm:prSet presAssocID="{8476EB8A-EB36-4AE3-AAFF-87E9538F2633}" presName="parentText" presStyleLbl="node1" presStyleIdx="1" presStyleCnt="2" custScaleX="21487" custScaleY="27208" custLinFactNeighborX="-37506" custLinFactNeighborY="15142">
        <dgm:presLayoutVars>
          <dgm:chMax val="0"/>
          <dgm:bulletEnabled val="1"/>
        </dgm:presLayoutVars>
      </dgm:prSet>
      <dgm:spPr/>
    </dgm:pt>
    <dgm:pt modelId="{2B099AF3-07E5-48D5-A527-B435217BAF6D}" type="pres">
      <dgm:prSet presAssocID="{8476EB8A-EB36-4AE3-AAFF-87E9538F2633}" presName="childText" presStyleLbl="revTx" presStyleIdx="1" presStyleCnt="2">
        <dgm:presLayoutVars>
          <dgm:bulletEnabled val="1"/>
        </dgm:presLayoutVars>
      </dgm:prSet>
      <dgm:spPr/>
    </dgm:pt>
  </dgm:ptLst>
  <dgm:cxnLst>
    <dgm:cxn modelId="{45EB643D-13D7-490E-8CCF-E7DC28ACE7D3}" srcId="{8476EB8A-EB36-4AE3-AAFF-87E9538F2633}" destId="{5059C7D6-FBC6-4924-AC85-9A3AA2CC0B82}" srcOrd="0" destOrd="0" parTransId="{A4E01215-4A91-46D6-AD45-A4AE8245541E}" sibTransId="{7D1DC287-E0F1-43FB-B957-2433D0FC5862}"/>
    <dgm:cxn modelId="{5E716F64-FCC0-490C-A28A-C64857734FA2}" srcId="{C487E343-C171-4A23-8536-FD4EB9715B33}" destId="{3E3CC66A-39DD-4996-9A9B-EC4099D00E58}" srcOrd="0" destOrd="0" parTransId="{F8265036-5D19-418D-9130-AA11EA7A97EA}" sibTransId="{D61F04C0-1586-42A8-96AC-1475DFCD9EBF}"/>
    <dgm:cxn modelId="{95980183-B8EB-4031-8B13-4CB21928A375}" srcId="{94495AC5-3D5B-4A76-A870-B50E07EAF116}" destId="{C487E343-C171-4A23-8536-FD4EB9715B33}" srcOrd="0" destOrd="0" parTransId="{722E2EB5-E514-421D-BE39-BED003B0EEA7}" sibTransId="{C77AC3D8-A290-419B-9CE7-0710F1AB18CB}"/>
    <dgm:cxn modelId="{E5A38191-7BF9-4798-8679-19A51296F385}" type="presOf" srcId="{C487E343-C171-4A23-8536-FD4EB9715B33}" destId="{4123AF79-E080-4AB4-969F-0CA37FF203B5}" srcOrd="0" destOrd="0" presId="urn:microsoft.com/office/officeart/2005/8/layout/vList2"/>
    <dgm:cxn modelId="{335E529C-6761-4B93-90EB-E4D15B8C599B}" type="presOf" srcId="{94495AC5-3D5B-4A76-A870-B50E07EAF116}" destId="{436C232A-617D-4148-BD5F-06500C83E3AA}" srcOrd="0" destOrd="0" presId="urn:microsoft.com/office/officeart/2005/8/layout/vList2"/>
    <dgm:cxn modelId="{6A3A93A8-170D-4726-91E9-5776325A0679}" type="presOf" srcId="{3E3CC66A-39DD-4996-9A9B-EC4099D00E58}" destId="{69FB1FD5-031F-46F1-9F29-10842CEE5FC0}" srcOrd="0" destOrd="0" presId="urn:microsoft.com/office/officeart/2005/8/layout/vList2"/>
    <dgm:cxn modelId="{9C50CAB1-A860-4C73-8FFD-3BBD4BCF632A}" srcId="{94495AC5-3D5B-4A76-A870-B50E07EAF116}" destId="{8476EB8A-EB36-4AE3-AAFF-87E9538F2633}" srcOrd="1" destOrd="0" parTransId="{24952A39-784E-4D4F-BB87-E4526581F9FC}" sibTransId="{8BC6FC22-E19A-40C6-B0ED-B04D4DAF7CBC}"/>
    <dgm:cxn modelId="{46934ABD-9199-4DC7-A2AC-98AAEBC83A26}" type="presOf" srcId="{8476EB8A-EB36-4AE3-AAFF-87E9538F2633}" destId="{502E310D-FFF8-4BA4-A3CE-CA64DC7724D6}" srcOrd="0" destOrd="0" presId="urn:microsoft.com/office/officeart/2005/8/layout/vList2"/>
    <dgm:cxn modelId="{465B51C5-836C-4D87-B817-0EC2110F0FB7}" type="presOf" srcId="{5059C7D6-FBC6-4924-AC85-9A3AA2CC0B82}" destId="{2B099AF3-07E5-48D5-A527-B435217BAF6D}" srcOrd="0" destOrd="0" presId="urn:microsoft.com/office/officeart/2005/8/layout/vList2"/>
    <dgm:cxn modelId="{66CB7845-FDBC-4D69-997F-3E43E10C095D}" type="presParOf" srcId="{436C232A-617D-4148-BD5F-06500C83E3AA}" destId="{4123AF79-E080-4AB4-969F-0CA37FF203B5}" srcOrd="0" destOrd="0" presId="urn:microsoft.com/office/officeart/2005/8/layout/vList2"/>
    <dgm:cxn modelId="{0FA889A7-F9D0-4462-9C64-62288A85B8C8}" type="presParOf" srcId="{436C232A-617D-4148-BD5F-06500C83E3AA}" destId="{69FB1FD5-031F-46F1-9F29-10842CEE5FC0}" srcOrd="1" destOrd="0" presId="urn:microsoft.com/office/officeart/2005/8/layout/vList2"/>
    <dgm:cxn modelId="{7B53E48D-63D1-4752-8FA9-BAC292E65835}" type="presParOf" srcId="{436C232A-617D-4148-BD5F-06500C83E3AA}" destId="{502E310D-FFF8-4BA4-A3CE-CA64DC7724D6}" srcOrd="2" destOrd="0" presId="urn:microsoft.com/office/officeart/2005/8/layout/vList2"/>
    <dgm:cxn modelId="{0FF2AD2B-60E3-4958-8CF3-8223A963989A}" type="presParOf" srcId="{436C232A-617D-4148-BD5F-06500C83E3AA}" destId="{2B099AF3-07E5-48D5-A527-B435217BAF6D}" srcOrd="3"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059B99-6E90-4C2E-A075-48A5A6D803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8E488C2-F012-45E0-BC7E-624D8E45A598}">
      <dgm:prSet phldrT="[Text]"/>
      <dgm:spPr>
        <a:solidFill>
          <a:srgbClr val="FFC000"/>
        </a:solidFill>
      </dgm:spPr>
      <dgm:t>
        <a:bodyPr/>
        <a:lstStyle/>
        <a:p>
          <a:r>
            <a:rPr lang="en-IN" dirty="0"/>
            <a:t>Discussion</a:t>
          </a:r>
        </a:p>
      </dgm:t>
    </dgm:pt>
    <dgm:pt modelId="{149F8972-3098-46A9-ABDD-2E7E22486160}" type="parTrans" cxnId="{EB4EBFF5-1AA3-4C1E-A28C-3B7F94940125}">
      <dgm:prSet/>
      <dgm:spPr/>
      <dgm:t>
        <a:bodyPr/>
        <a:lstStyle/>
        <a:p>
          <a:endParaRPr lang="en-IN"/>
        </a:p>
      </dgm:t>
    </dgm:pt>
    <dgm:pt modelId="{DA3407BD-7749-4148-93DC-7E2FC7065911}" type="sibTrans" cxnId="{EB4EBFF5-1AA3-4C1E-A28C-3B7F94940125}">
      <dgm:prSet/>
      <dgm:spPr/>
      <dgm:t>
        <a:bodyPr/>
        <a:lstStyle/>
        <a:p>
          <a:endParaRPr lang="en-IN"/>
        </a:p>
      </dgm:t>
    </dgm:pt>
    <dgm:pt modelId="{CF71D7D8-66B7-44CA-86BC-84937082984C}">
      <dgm:prSet phldrT="[Text]" phldr="1"/>
      <dgm:spPr/>
      <dgm:t>
        <a:bodyPr/>
        <a:lstStyle/>
        <a:p>
          <a:endParaRPr lang="en-IN" dirty="0"/>
        </a:p>
      </dgm:t>
    </dgm:pt>
    <dgm:pt modelId="{0949920E-94B0-482C-B0EC-88CD17A4FD28}" type="parTrans" cxnId="{2373F0A6-ECDF-4399-BA47-F3A2EAD206E8}">
      <dgm:prSet/>
      <dgm:spPr/>
      <dgm:t>
        <a:bodyPr/>
        <a:lstStyle/>
        <a:p>
          <a:endParaRPr lang="en-IN"/>
        </a:p>
      </dgm:t>
    </dgm:pt>
    <dgm:pt modelId="{8CD04B1B-A459-49AE-A2DC-BB6570F2D350}" type="sibTrans" cxnId="{2373F0A6-ECDF-4399-BA47-F3A2EAD206E8}">
      <dgm:prSet/>
      <dgm:spPr/>
      <dgm:t>
        <a:bodyPr/>
        <a:lstStyle/>
        <a:p>
          <a:endParaRPr lang="en-IN"/>
        </a:p>
      </dgm:t>
    </dgm:pt>
    <dgm:pt modelId="{9F8A93B1-CC63-4702-9625-50EEFB625CF5}">
      <dgm:prSet phldrT="[Text]"/>
      <dgm:spPr/>
      <dgm:t>
        <a:bodyPr/>
        <a:lstStyle/>
        <a:p>
          <a:r>
            <a:rPr lang="en-IN" dirty="0"/>
            <a:t>Conclusion</a:t>
          </a:r>
        </a:p>
      </dgm:t>
    </dgm:pt>
    <dgm:pt modelId="{3933D47E-3FB4-405F-B73E-296C40273D02}" type="parTrans" cxnId="{C8D58644-6EA2-4B8E-AAE9-527CE2BBF6B1}">
      <dgm:prSet/>
      <dgm:spPr/>
      <dgm:t>
        <a:bodyPr/>
        <a:lstStyle/>
        <a:p>
          <a:endParaRPr lang="en-IN"/>
        </a:p>
      </dgm:t>
    </dgm:pt>
    <dgm:pt modelId="{D9C8AC07-A475-4F95-9E69-AA1F3C0E32EF}" type="sibTrans" cxnId="{C8D58644-6EA2-4B8E-AAE9-527CE2BBF6B1}">
      <dgm:prSet/>
      <dgm:spPr/>
      <dgm:t>
        <a:bodyPr/>
        <a:lstStyle/>
        <a:p>
          <a:endParaRPr lang="en-IN"/>
        </a:p>
      </dgm:t>
    </dgm:pt>
    <dgm:pt modelId="{691D3085-F900-4AAC-AC05-2E781F065C80}">
      <dgm:prSet phldrT="[Text]" phldr="1"/>
      <dgm:spPr/>
      <dgm:t>
        <a:bodyPr/>
        <a:lstStyle/>
        <a:p>
          <a:endParaRPr lang="en-IN" dirty="0"/>
        </a:p>
      </dgm:t>
    </dgm:pt>
    <dgm:pt modelId="{92B801D2-E29F-4304-803A-8360F0A958CE}" type="parTrans" cxnId="{28788A6C-9739-4A1A-B3D2-7F01742D69C8}">
      <dgm:prSet/>
      <dgm:spPr/>
      <dgm:t>
        <a:bodyPr/>
        <a:lstStyle/>
        <a:p>
          <a:endParaRPr lang="en-IN"/>
        </a:p>
      </dgm:t>
    </dgm:pt>
    <dgm:pt modelId="{39FDA5EA-63CF-44BE-BC0A-30D4030C86CA}" type="sibTrans" cxnId="{28788A6C-9739-4A1A-B3D2-7F01742D69C8}">
      <dgm:prSet/>
      <dgm:spPr/>
      <dgm:t>
        <a:bodyPr/>
        <a:lstStyle/>
        <a:p>
          <a:endParaRPr lang="en-IN"/>
        </a:p>
      </dgm:t>
    </dgm:pt>
    <dgm:pt modelId="{BD774959-0D1D-4558-BE86-80D91BB55C73}" type="pres">
      <dgm:prSet presAssocID="{B2059B99-6E90-4C2E-A075-48A5A6D803F9}" presName="linear" presStyleCnt="0">
        <dgm:presLayoutVars>
          <dgm:animLvl val="lvl"/>
          <dgm:resizeHandles val="exact"/>
        </dgm:presLayoutVars>
      </dgm:prSet>
      <dgm:spPr/>
    </dgm:pt>
    <dgm:pt modelId="{9AF5B812-0372-4298-96F5-4AF7854B157B}" type="pres">
      <dgm:prSet presAssocID="{18E488C2-F012-45E0-BC7E-624D8E45A598}" presName="parentText" presStyleLbl="node1" presStyleIdx="0" presStyleCnt="2" custScaleX="27286" custScaleY="43690" custLinFactY="100000" custLinFactNeighborX="-34972" custLinFactNeighborY="105637">
        <dgm:presLayoutVars>
          <dgm:chMax val="0"/>
          <dgm:bulletEnabled val="1"/>
        </dgm:presLayoutVars>
      </dgm:prSet>
      <dgm:spPr/>
    </dgm:pt>
    <dgm:pt modelId="{871D02B1-6EB2-461A-BE38-B4DC989A7016}" type="pres">
      <dgm:prSet presAssocID="{18E488C2-F012-45E0-BC7E-624D8E45A598}" presName="childText" presStyleLbl="revTx" presStyleIdx="0" presStyleCnt="2">
        <dgm:presLayoutVars>
          <dgm:bulletEnabled val="1"/>
        </dgm:presLayoutVars>
      </dgm:prSet>
      <dgm:spPr/>
    </dgm:pt>
    <dgm:pt modelId="{341C1146-3028-4C81-87B0-4A47AC420165}" type="pres">
      <dgm:prSet presAssocID="{9F8A93B1-CC63-4702-9625-50EEFB625CF5}" presName="parentText" presStyleLbl="node1" presStyleIdx="1" presStyleCnt="2" custScaleX="25738" custScaleY="40511" custLinFactY="38726" custLinFactNeighborX="-34959" custLinFactNeighborY="100000">
        <dgm:presLayoutVars>
          <dgm:chMax val="0"/>
          <dgm:bulletEnabled val="1"/>
        </dgm:presLayoutVars>
      </dgm:prSet>
      <dgm:spPr/>
    </dgm:pt>
    <dgm:pt modelId="{B6EE3AA0-A4CA-41BE-AE47-0F3C9BDEB823}" type="pres">
      <dgm:prSet presAssocID="{9F8A93B1-CC63-4702-9625-50EEFB625CF5}" presName="childText" presStyleLbl="revTx" presStyleIdx="1" presStyleCnt="2">
        <dgm:presLayoutVars>
          <dgm:bulletEnabled val="1"/>
        </dgm:presLayoutVars>
      </dgm:prSet>
      <dgm:spPr/>
    </dgm:pt>
  </dgm:ptLst>
  <dgm:cxnLst>
    <dgm:cxn modelId="{C8D58644-6EA2-4B8E-AAE9-527CE2BBF6B1}" srcId="{B2059B99-6E90-4C2E-A075-48A5A6D803F9}" destId="{9F8A93B1-CC63-4702-9625-50EEFB625CF5}" srcOrd="1" destOrd="0" parTransId="{3933D47E-3FB4-405F-B73E-296C40273D02}" sibTransId="{D9C8AC07-A475-4F95-9E69-AA1F3C0E32EF}"/>
    <dgm:cxn modelId="{28788A6C-9739-4A1A-B3D2-7F01742D69C8}" srcId="{9F8A93B1-CC63-4702-9625-50EEFB625CF5}" destId="{691D3085-F900-4AAC-AC05-2E781F065C80}" srcOrd="0" destOrd="0" parTransId="{92B801D2-E29F-4304-803A-8360F0A958CE}" sibTransId="{39FDA5EA-63CF-44BE-BC0A-30D4030C86CA}"/>
    <dgm:cxn modelId="{8CE6D457-A02A-4B68-94EA-B180325DEC26}" type="presOf" srcId="{B2059B99-6E90-4C2E-A075-48A5A6D803F9}" destId="{BD774959-0D1D-4558-BE86-80D91BB55C73}" srcOrd="0" destOrd="0" presId="urn:microsoft.com/office/officeart/2005/8/layout/vList2"/>
    <dgm:cxn modelId="{DB6DA481-7855-4C81-BECF-9898A6A94E66}" type="presOf" srcId="{CF71D7D8-66B7-44CA-86BC-84937082984C}" destId="{871D02B1-6EB2-461A-BE38-B4DC989A7016}" srcOrd="0" destOrd="0" presId="urn:microsoft.com/office/officeart/2005/8/layout/vList2"/>
    <dgm:cxn modelId="{77E6858A-7FA3-4859-964C-E482BDED4125}" type="presOf" srcId="{9F8A93B1-CC63-4702-9625-50EEFB625CF5}" destId="{341C1146-3028-4C81-87B0-4A47AC420165}" srcOrd="0" destOrd="0" presId="urn:microsoft.com/office/officeart/2005/8/layout/vList2"/>
    <dgm:cxn modelId="{6BD2D6A4-9076-4EC5-82FC-B0FDB79D5A8A}" type="presOf" srcId="{691D3085-F900-4AAC-AC05-2E781F065C80}" destId="{B6EE3AA0-A4CA-41BE-AE47-0F3C9BDEB823}" srcOrd="0" destOrd="0" presId="urn:microsoft.com/office/officeart/2005/8/layout/vList2"/>
    <dgm:cxn modelId="{2373F0A6-ECDF-4399-BA47-F3A2EAD206E8}" srcId="{18E488C2-F012-45E0-BC7E-624D8E45A598}" destId="{CF71D7D8-66B7-44CA-86BC-84937082984C}" srcOrd="0" destOrd="0" parTransId="{0949920E-94B0-482C-B0EC-88CD17A4FD28}" sibTransId="{8CD04B1B-A459-49AE-A2DC-BB6570F2D350}"/>
    <dgm:cxn modelId="{4A859CD1-C43D-40D4-B416-9BA5F24342C1}" type="presOf" srcId="{18E488C2-F012-45E0-BC7E-624D8E45A598}" destId="{9AF5B812-0372-4298-96F5-4AF7854B157B}" srcOrd="0" destOrd="0" presId="urn:microsoft.com/office/officeart/2005/8/layout/vList2"/>
    <dgm:cxn modelId="{EB4EBFF5-1AA3-4C1E-A28C-3B7F94940125}" srcId="{B2059B99-6E90-4C2E-A075-48A5A6D803F9}" destId="{18E488C2-F012-45E0-BC7E-624D8E45A598}" srcOrd="0" destOrd="0" parTransId="{149F8972-3098-46A9-ABDD-2E7E22486160}" sibTransId="{DA3407BD-7749-4148-93DC-7E2FC7065911}"/>
    <dgm:cxn modelId="{D1D270AF-7AA5-4927-97EF-842AA89F171F}" type="presParOf" srcId="{BD774959-0D1D-4558-BE86-80D91BB55C73}" destId="{9AF5B812-0372-4298-96F5-4AF7854B157B}" srcOrd="0" destOrd="0" presId="urn:microsoft.com/office/officeart/2005/8/layout/vList2"/>
    <dgm:cxn modelId="{1C24A09F-F7B3-4ED9-9F81-C8D0CB93D294}" type="presParOf" srcId="{BD774959-0D1D-4558-BE86-80D91BB55C73}" destId="{871D02B1-6EB2-461A-BE38-B4DC989A7016}" srcOrd="1" destOrd="0" presId="urn:microsoft.com/office/officeart/2005/8/layout/vList2"/>
    <dgm:cxn modelId="{96012F8E-C397-43D0-9B5F-396D8B61377B}" type="presParOf" srcId="{BD774959-0D1D-4558-BE86-80D91BB55C73}" destId="{341C1146-3028-4C81-87B0-4A47AC420165}" srcOrd="2" destOrd="0" presId="urn:microsoft.com/office/officeart/2005/8/layout/vList2"/>
    <dgm:cxn modelId="{F35166B9-1A33-454B-8EC6-7D1326747CB7}" type="presParOf" srcId="{BD774959-0D1D-4558-BE86-80D91BB55C73}" destId="{B6EE3AA0-A4CA-41BE-AE47-0F3C9BDEB823}" srcOrd="3"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EFB29-FAAC-4114-9723-750E613FCADE}">
      <dsp:nvSpPr>
        <dsp:cNvPr id="0" name=""/>
        <dsp:cNvSpPr/>
      </dsp:nvSpPr>
      <dsp:spPr>
        <a:xfrm>
          <a:off x="198342" y="738627"/>
          <a:ext cx="1976592" cy="64324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Introduction</a:t>
          </a:r>
        </a:p>
      </dsp:txBody>
      <dsp:txXfrm>
        <a:off x="229743" y="770028"/>
        <a:ext cx="1913790" cy="580447"/>
      </dsp:txXfrm>
    </dsp:sp>
    <dsp:sp modelId="{98376F82-1F35-40B8-BB5B-7B56C731F394}">
      <dsp:nvSpPr>
        <dsp:cNvPr id="0" name=""/>
        <dsp:cNvSpPr/>
      </dsp:nvSpPr>
      <dsp:spPr>
        <a:xfrm>
          <a:off x="0" y="1619990"/>
          <a:ext cx="813713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54"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en-IN" sz="1900" kern="1200" dirty="0"/>
        </a:p>
      </dsp:txBody>
      <dsp:txXfrm>
        <a:off x="0" y="1619990"/>
        <a:ext cx="8137139" cy="1059840"/>
      </dsp:txXfrm>
    </dsp:sp>
    <dsp:sp modelId="{734AD72E-C234-4CDA-BBBD-E2173D0408E4}">
      <dsp:nvSpPr>
        <dsp:cNvPr id="0" name=""/>
        <dsp:cNvSpPr/>
      </dsp:nvSpPr>
      <dsp:spPr>
        <a:xfrm>
          <a:off x="122626" y="1440922"/>
          <a:ext cx="2034772" cy="70225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Data Section</a:t>
          </a:r>
        </a:p>
      </dsp:txBody>
      <dsp:txXfrm>
        <a:off x="156907" y="1475203"/>
        <a:ext cx="1966210" cy="633692"/>
      </dsp:txXfrm>
    </dsp:sp>
    <dsp:sp modelId="{E7E45A62-2E63-4A6C-8C2E-8FC109CCF99E}">
      <dsp:nvSpPr>
        <dsp:cNvPr id="0" name=""/>
        <dsp:cNvSpPr/>
      </dsp:nvSpPr>
      <dsp:spPr>
        <a:xfrm>
          <a:off x="0" y="3382085"/>
          <a:ext cx="813713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54"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en-IN" sz="1900" kern="1200"/>
        </a:p>
      </dsp:txBody>
      <dsp:txXfrm>
        <a:off x="0" y="3382085"/>
        <a:ext cx="8137139" cy="1059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3AF79-E080-4AB4-969F-0CA37FF203B5}">
      <dsp:nvSpPr>
        <dsp:cNvPr id="0" name=""/>
        <dsp:cNvSpPr/>
      </dsp:nvSpPr>
      <dsp:spPr>
        <a:xfrm>
          <a:off x="130210" y="2127205"/>
          <a:ext cx="3723274" cy="620478"/>
        </a:xfrm>
        <a:prstGeom prst="roundRect">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Methodology Section</a:t>
          </a:r>
        </a:p>
      </dsp:txBody>
      <dsp:txXfrm>
        <a:off x="160499" y="2157494"/>
        <a:ext cx="3662696" cy="559900"/>
      </dsp:txXfrm>
    </dsp:sp>
    <dsp:sp modelId="{69FB1FD5-031F-46F1-9F29-10842CEE5FC0}">
      <dsp:nvSpPr>
        <dsp:cNvPr id="0" name=""/>
        <dsp:cNvSpPr/>
      </dsp:nvSpPr>
      <dsp:spPr>
        <a:xfrm>
          <a:off x="0" y="1623572"/>
          <a:ext cx="81280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IN" sz="2000" kern="1200" dirty="0"/>
        </a:p>
      </dsp:txBody>
      <dsp:txXfrm>
        <a:off x="0" y="1623572"/>
        <a:ext cx="8128000" cy="1059840"/>
      </dsp:txXfrm>
    </dsp:sp>
    <dsp:sp modelId="{502E310D-FFF8-4BA4-A3CE-CA64DC7724D6}">
      <dsp:nvSpPr>
        <dsp:cNvPr id="0" name=""/>
        <dsp:cNvSpPr/>
      </dsp:nvSpPr>
      <dsp:spPr>
        <a:xfrm>
          <a:off x="142280" y="2843893"/>
          <a:ext cx="1746463" cy="672320"/>
        </a:xfrm>
        <a:prstGeom prst="round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Results</a:t>
          </a:r>
        </a:p>
      </dsp:txBody>
      <dsp:txXfrm>
        <a:off x="175100" y="2876713"/>
        <a:ext cx="1680823" cy="606680"/>
      </dsp:txXfrm>
    </dsp:sp>
    <dsp:sp modelId="{2B099AF3-07E5-48D5-A527-B435217BAF6D}">
      <dsp:nvSpPr>
        <dsp:cNvPr id="0" name=""/>
        <dsp:cNvSpPr/>
      </dsp:nvSpPr>
      <dsp:spPr>
        <a:xfrm>
          <a:off x="0" y="3355732"/>
          <a:ext cx="81280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IN" sz="2000" kern="1200"/>
        </a:p>
      </dsp:txBody>
      <dsp:txXfrm>
        <a:off x="0" y="3355732"/>
        <a:ext cx="8128000"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5B812-0372-4298-96F5-4AF7854B157B}">
      <dsp:nvSpPr>
        <dsp:cNvPr id="0" name=""/>
        <dsp:cNvSpPr/>
      </dsp:nvSpPr>
      <dsp:spPr>
        <a:xfrm>
          <a:off x="112572" y="3636179"/>
          <a:ext cx="2217806" cy="654301"/>
        </a:xfrm>
        <a:prstGeom prst="roundRect">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Discussion</a:t>
          </a:r>
        </a:p>
      </dsp:txBody>
      <dsp:txXfrm>
        <a:off x="144512" y="3668119"/>
        <a:ext cx="2153926" cy="590421"/>
      </dsp:txXfrm>
    </dsp:sp>
    <dsp:sp modelId="{871D02B1-6EB2-461A-BE38-B4DC989A7016}">
      <dsp:nvSpPr>
        <dsp:cNvPr id="0" name=""/>
        <dsp:cNvSpPr/>
      </dsp:nvSpPr>
      <dsp:spPr>
        <a:xfrm>
          <a:off x="0" y="1673297"/>
          <a:ext cx="81280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IN" sz="2000" kern="1200" dirty="0"/>
        </a:p>
      </dsp:txBody>
      <dsp:txXfrm>
        <a:off x="0" y="1673297"/>
        <a:ext cx="8128000" cy="1059840"/>
      </dsp:txXfrm>
    </dsp:sp>
    <dsp:sp modelId="{341C1146-3028-4C81-87B0-4A47AC420165}">
      <dsp:nvSpPr>
        <dsp:cNvPr id="0" name=""/>
        <dsp:cNvSpPr/>
      </dsp:nvSpPr>
      <dsp:spPr>
        <a:xfrm>
          <a:off x="176540" y="4372938"/>
          <a:ext cx="2091984" cy="6066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Conclusion</a:t>
          </a:r>
        </a:p>
      </dsp:txBody>
      <dsp:txXfrm>
        <a:off x="206156" y="4402554"/>
        <a:ext cx="2032752" cy="547460"/>
      </dsp:txXfrm>
    </dsp:sp>
    <dsp:sp modelId="{B6EE3AA0-A4CA-41BE-AE47-0F3C9BDEB823}">
      <dsp:nvSpPr>
        <dsp:cNvPr id="0" name=""/>
        <dsp:cNvSpPr/>
      </dsp:nvSpPr>
      <dsp:spPr>
        <a:xfrm>
          <a:off x="0" y="3339830"/>
          <a:ext cx="81280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IN" sz="2000" kern="1200" dirty="0"/>
        </a:p>
      </dsp:txBody>
      <dsp:txXfrm>
        <a:off x="0" y="3339830"/>
        <a:ext cx="8128000"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440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916475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34740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25250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08557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866008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59717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49180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1176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6894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5246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1288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004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916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4752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2983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2636892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bg1"/>
                </a:solidFill>
                <a:latin typeface="Bahnschrift SemiBold" panose="020B0502040204020203" pitchFamily="34" charset="0"/>
              </a:rPr>
              <a:t>COURSERA</a:t>
            </a:r>
            <a:br>
              <a:rPr lang="en-US" sz="4400" dirty="0">
                <a:solidFill>
                  <a:schemeClr val="tx1"/>
                </a:solidFill>
              </a:rPr>
            </a:br>
            <a:r>
              <a:rPr lang="en-US" sz="4400" dirty="0">
                <a:solidFill>
                  <a:schemeClr val="bg1"/>
                </a:solidFill>
              </a:rPr>
              <a:t>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sz="2400" i="1" u="sng" dirty="0">
                <a:solidFill>
                  <a:schemeClr val="bg1"/>
                </a:solidFill>
              </a:rPr>
              <a:t>By Aneervan Ray</a:t>
            </a:r>
          </a:p>
        </p:txBody>
      </p:sp>
      <p:pic>
        <p:nvPicPr>
          <p:cNvPr id="5" name="Picture 4">
            <a:extLst>
              <a:ext uri="{FF2B5EF4-FFF2-40B4-BE49-F238E27FC236}">
                <a16:creationId xmlns:a16="http://schemas.microsoft.com/office/drawing/2014/main" id="{ACE945F1-D7CA-4358-A318-5A4EEC3DC96C}"/>
              </a:ext>
            </a:extLst>
          </p:cNvPr>
          <p:cNvPicPr>
            <a:picLocks noChangeAspect="1"/>
          </p:cNvPicPr>
          <p:nvPr/>
        </p:nvPicPr>
        <p:blipFill>
          <a:blip r:embed="rId3"/>
          <a:stretch>
            <a:fillRect/>
          </a:stretch>
        </p:blipFill>
        <p:spPr>
          <a:xfrm>
            <a:off x="616818" y="4406672"/>
            <a:ext cx="3223034" cy="1285592"/>
          </a:xfrm>
          <a:prstGeom prst="rect">
            <a:avLst/>
          </a:prstGeom>
        </p:spPr>
      </p:pic>
      <p:pic>
        <p:nvPicPr>
          <p:cNvPr id="8" name="Picture 7">
            <a:extLst>
              <a:ext uri="{FF2B5EF4-FFF2-40B4-BE49-F238E27FC236}">
                <a16:creationId xmlns:a16="http://schemas.microsoft.com/office/drawing/2014/main" id="{299A6417-B06D-41A7-8913-D7EC2E1BFE35}"/>
              </a:ext>
            </a:extLst>
          </p:cNvPr>
          <p:cNvPicPr>
            <a:picLocks noChangeAspect="1"/>
          </p:cNvPicPr>
          <p:nvPr/>
        </p:nvPicPr>
        <p:blipFill>
          <a:blip r:embed="rId4"/>
          <a:stretch>
            <a:fillRect/>
          </a:stretch>
        </p:blipFill>
        <p:spPr>
          <a:xfrm>
            <a:off x="448335" y="1050957"/>
            <a:ext cx="4707802" cy="878186"/>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Map of Scarborough</a:t>
            </a:r>
            <a:br>
              <a:rPr lang="en-US" u="sng" dirty="0">
                <a:solidFill>
                  <a:schemeClr val="tx1"/>
                </a:solidFill>
                <a:latin typeface="Times New Roman" panose="02020603050405020304" pitchFamily="18" charset="0"/>
                <a:cs typeface="Times New Roman" panose="02020603050405020304" pitchFamily="18" charset="0"/>
              </a:rPr>
            </a:br>
            <a:endParaRPr lang="en-US" u="sng"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sp>
        <p:nvSpPr>
          <p:cNvPr id="8" name="Content Placeholder 7">
            <a:extLst>
              <a:ext uri="{FF2B5EF4-FFF2-40B4-BE49-F238E27FC236}">
                <a16:creationId xmlns:a16="http://schemas.microsoft.com/office/drawing/2014/main" id="{E3F12BE3-86B8-406F-91BC-C41D523957EE}"/>
              </a:ext>
            </a:extLst>
          </p:cNvPr>
          <p:cNvSpPr>
            <a:spLocks noGrp="1"/>
          </p:cNvSpPr>
          <p:nvPr>
            <p:ph idx="1"/>
          </p:nvPr>
        </p:nvSpPr>
        <p:spPr>
          <a:xfrm>
            <a:off x="667423" y="1519881"/>
            <a:ext cx="10626653" cy="4521482"/>
          </a:xfrm>
        </p:spPr>
        <p:txBody>
          <a:bodyPr/>
          <a:lstStyle/>
          <a:p>
            <a:pPr marL="0" indent="0">
              <a:buNone/>
            </a:pPr>
            <a:r>
              <a:rPr lang="en-IN" b="0" i="0" dirty="0">
                <a:solidFill>
                  <a:srgbClr val="000000"/>
                </a:solidFill>
                <a:effectLst/>
                <a:latin typeface="Helvetica Neue"/>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marL="0" indent="0">
              <a:buNone/>
            </a:pPr>
            <a:endParaRPr lang="en-IN" dirty="0"/>
          </a:p>
        </p:txBody>
      </p:sp>
      <p:pic>
        <p:nvPicPr>
          <p:cNvPr id="10" name="Picture 9">
            <a:extLst>
              <a:ext uri="{FF2B5EF4-FFF2-40B4-BE49-F238E27FC236}">
                <a16:creationId xmlns:a16="http://schemas.microsoft.com/office/drawing/2014/main" id="{AE2433D7-DCA0-4669-8DC5-2DA3D1915713}"/>
              </a:ext>
            </a:extLst>
          </p:cNvPr>
          <p:cNvPicPr>
            <a:picLocks noChangeAspect="1"/>
          </p:cNvPicPr>
          <p:nvPr/>
        </p:nvPicPr>
        <p:blipFill>
          <a:blip r:embed="rId3"/>
          <a:stretch>
            <a:fillRect/>
          </a:stretch>
        </p:blipFill>
        <p:spPr>
          <a:xfrm>
            <a:off x="5289808" y="2994211"/>
            <a:ext cx="6506347" cy="3695818"/>
          </a:xfrm>
          <a:prstGeom prst="rect">
            <a:avLst/>
          </a:prstGeom>
        </p:spPr>
      </p:pic>
    </p:spTree>
    <p:extLst>
      <p:ext uri="{BB962C8B-B14F-4D97-AF65-F5344CB8AC3E}">
        <p14:creationId xmlns:p14="http://schemas.microsoft.com/office/powerpoint/2010/main" val="2872376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METHODOLOGY SECTION</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143103" y="5288692"/>
            <a:ext cx="3025638" cy="754690"/>
          </a:xfrm>
        </p:spPr>
        <p:txBody>
          <a:bodyPr anchor="ctr">
            <a:normAutofit/>
          </a:bodyPr>
          <a:lstStyle/>
          <a:p>
            <a:pPr algn="ctr"/>
            <a:r>
              <a:rPr lang="en-US" dirty="0">
                <a:solidFill>
                  <a:schemeClr val="tx1"/>
                </a:solidFill>
              </a:rPr>
              <a:t>The Heart of our Project</a:t>
            </a:r>
          </a:p>
        </p:txBody>
      </p:sp>
      <p:pic>
        <p:nvPicPr>
          <p:cNvPr id="5" name="Picture 4">
            <a:extLst>
              <a:ext uri="{FF2B5EF4-FFF2-40B4-BE49-F238E27FC236}">
                <a16:creationId xmlns:a16="http://schemas.microsoft.com/office/drawing/2014/main" id="{740B66A0-BF56-4127-96ED-FCD633F6D530}"/>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6849317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K-Means Clustering</a:t>
            </a:r>
          </a:p>
        </p:txBody>
      </p:sp>
      <p:pic>
        <p:nvPicPr>
          <p:cNvPr id="6" name="Content Placeholder 5">
            <a:extLst>
              <a:ext uri="{FF2B5EF4-FFF2-40B4-BE49-F238E27FC236}">
                <a16:creationId xmlns:a16="http://schemas.microsoft.com/office/drawing/2014/main" id="{E171B387-874C-49B8-A34C-3CADFD056803}"/>
              </a:ext>
            </a:extLst>
          </p:cNvPr>
          <p:cNvPicPr>
            <a:picLocks noGrp="1" noChangeAspect="1"/>
          </p:cNvPicPr>
          <p:nvPr>
            <p:ph idx="1"/>
          </p:nvPr>
        </p:nvPicPr>
        <p:blipFill>
          <a:blip r:embed="rId2"/>
          <a:stretch>
            <a:fillRect/>
          </a:stretch>
        </p:blipFill>
        <p:spPr>
          <a:xfrm>
            <a:off x="1303851" y="1461543"/>
            <a:ext cx="9082217" cy="5095786"/>
          </a:xfrm>
        </p:spPr>
      </p:pic>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3"/>
          <a:stretch>
            <a:fillRect/>
          </a:stretch>
        </p:blipFill>
        <p:spPr>
          <a:xfrm>
            <a:off x="1" y="6256672"/>
            <a:ext cx="1507523" cy="601315"/>
          </a:xfrm>
          <a:prstGeom prst="rect">
            <a:avLst/>
          </a:prstGeom>
        </p:spPr>
      </p:pic>
    </p:spTree>
    <p:extLst>
      <p:ext uri="{BB962C8B-B14F-4D97-AF65-F5344CB8AC3E}">
        <p14:creationId xmlns:p14="http://schemas.microsoft.com/office/powerpoint/2010/main" val="143803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Most common venues near Neighborhood</a:t>
            </a:r>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pic>
        <p:nvPicPr>
          <p:cNvPr id="8" name="Content Placeholder 7">
            <a:extLst>
              <a:ext uri="{FF2B5EF4-FFF2-40B4-BE49-F238E27FC236}">
                <a16:creationId xmlns:a16="http://schemas.microsoft.com/office/drawing/2014/main" id="{DDADA359-8BE7-40B0-BC17-B07DBD14DFD0}"/>
              </a:ext>
            </a:extLst>
          </p:cNvPr>
          <p:cNvPicPr>
            <a:picLocks noGrp="1" noChangeAspect="1"/>
          </p:cNvPicPr>
          <p:nvPr>
            <p:ph idx="1"/>
          </p:nvPr>
        </p:nvPicPr>
        <p:blipFill>
          <a:blip r:embed="rId3"/>
          <a:stretch>
            <a:fillRect/>
          </a:stretch>
        </p:blipFill>
        <p:spPr>
          <a:xfrm>
            <a:off x="1670591" y="1501538"/>
            <a:ext cx="8348737" cy="4816579"/>
          </a:xfrm>
        </p:spPr>
      </p:pic>
    </p:spTree>
    <p:extLst>
      <p:ext uri="{BB962C8B-B14F-4D97-AF65-F5344CB8AC3E}">
        <p14:creationId xmlns:p14="http://schemas.microsoft.com/office/powerpoint/2010/main" val="1682652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RESULT SECTION</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143103" y="5288692"/>
            <a:ext cx="3025638" cy="754690"/>
          </a:xfrm>
        </p:spPr>
        <p:txBody>
          <a:bodyPr anchor="ctr">
            <a:normAutofit/>
          </a:bodyPr>
          <a:lstStyle/>
          <a:p>
            <a:pPr algn="ctr"/>
            <a:r>
              <a:rPr lang="en-US" dirty="0">
                <a:solidFill>
                  <a:schemeClr val="tx1"/>
                </a:solidFill>
              </a:rPr>
              <a:t>Run our Codebase</a:t>
            </a:r>
          </a:p>
        </p:txBody>
      </p:sp>
      <p:pic>
        <p:nvPicPr>
          <p:cNvPr id="5" name="Picture 4">
            <a:extLst>
              <a:ext uri="{FF2B5EF4-FFF2-40B4-BE49-F238E27FC236}">
                <a16:creationId xmlns:a16="http://schemas.microsoft.com/office/drawing/2014/main" id="{740B66A0-BF56-4127-96ED-FCD633F6D530}"/>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3004726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IN" i="0" u="sng" dirty="0">
                <a:solidFill>
                  <a:srgbClr val="000000"/>
                </a:solidFill>
                <a:effectLst/>
                <a:latin typeface="Times New Roman" panose="02020603050405020304" pitchFamily="18" charset="0"/>
                <a:cs typeface="Times New Roman" panose="02020603050405020304" pitchFamily="18" charset="0"/>
              </a:rPr>
              <a:t>Map of Clusters in Scarborough</a:t>
            </a:r>
            <a:br>
              <a:rPr lang="en-IN" b="1" i="0" dirty="0">
                <a:solidFill>
                  <a:srgbClr val="000000"/>
                </a:solidFill>
                <a:effectLst/>
                <a:latin typeface="Helvetica Neue"/>
              </a:rPr>
            </a:br>
            <a:endParaRPr lang="en-US" u="sng"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pic>
        <p:nvPicPr>
          <p:cNvPr id="7" name="Content Placeholder 6">
            <a:extLst>
              <a:ext uri="{FF2B5EF4-FFF2-40B4-BE49-F238E27FC236}">
                <a16:creationId xmlns:a16="http://schemas.microsoft.com/office/drawing/2014/main" id="{02249200-8C55-4E5C-9AB9-44457579282B}"/>
              </a:ext>
            </a:extLst>
          </p:cNvPr>
          <p:cNvPicPr>
            <a:picLocks noGrp="1" noChangeAspect="1"/>
          </p:cNvPicPr>
          <p:nvPr>
            <p:ph idx="1"/>
          </p:nvPr>
        </p:nvPicPr>
        <p:blipFill>
          <a:blip r:embed="rId3"/>
          <a:stretch>
            <a:fillRect/>
          </a:stretch>
        </p:blipFill>
        <p:spPr>
          <a:xfrm>
            <a:off x="1672106" y="1728102"/>
            <a:ext cx="7598007" cy="4528570"/>
          </a:xfrm>
        </p:spPr>
      </p:pic>
    </p:spTree>
    <p:extLst>
      <p:ext uri="{BB962C8B-B14F-4D97-AF65-F5344CB8AC3E}">
        <p14:creationId xmlns:p14="http://schemas.microsoft.com/office/powerpoint/2010/main" val="1048436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fontScale="90000"/>
          </a:bodyPr>
          <a:lstStyle/>
          <a:p>
            <a:pPr algn="ctr"/>
            <a:r>
              <a:rPr lang="en-IN" i="0" u="sng" dirty="0">
                <a:solidFill>
                  <a:srgbClr val="000000"/>
                </a:solidFill>
                <a:effectLst/>
                <a:latin typeface="Times New Roman" panose="02020603050405020304" pitchFamily="18" charset="0"/>
                <a:cs typeface="Times New Roman" panose="02020603050405020304" pitchFamily="18" charset="0"/>
              </a:rPr>
              <a:t>Clusters in Scarborough</a:t>
            </a:r>
            <a:br>
              <a:rPr lang="en-IN" b="1" i="0" dirty="0">
                <a:solidFill>
                  <a:srgbClr val="000000"/>
                </a:solidFill>
                <a:effectLst/>
                <a:latin typeface="Helvetica Neue"/>
              </a:rPr>
            </a:br>
            <a:br>
              <a:rPr lang="en-IN" b="1" i="0" dirty="0">
                <a:solidFill>
                  <a:srgbClr val="000000"/>
                </a:solidFill>
                <a:effectLst/>
                <a:latin typeface="Helvetica Neue"/>
              </a:rPr>
            </a:b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FF929A93-8C95-4895-B20F-349D4F16B28C}"/>
              </a:ext>
            </a:extLst>
          </p:cNvPr>
          <p:cNvSpPr>
            <a:spLocks noGrp="1"/>
          </p:cNvSpPr>
          <p:nvPr>
            <p:ph type="body" idx="1"/>
          </p:nvPr>
        </p:nvSpPr>
        <p:spPr>
          <a:xfrm>
            <a:off x="815546" y="1416445"/>
            <a:ext cx="4045822" cy="513955"/>
          </a:xfrm>
        </p:spPr>
        <p:txBody>
          <a:bodyPr/>
          <a:lstStyle/>
          <a:p>
            <a:pPr algn="ctr"/>
            <a:r>
              <a:rPr lang="en-IN" dirty="0"/>
              <a:t>Average House Pricing</a:t>
            </a:r>
          </a:p>
        </p:txBody>
      </p:sp>
      <p:pic>
        <p:nvPicPr>
          <p:cNvPr id="8" name="Content Placeholder 7">
            <a:extLst>
              <a:ext uri="{FF2B5EF4-FFF2-40B4-BE49-F238E27FC236}">
                <a16:creationId xmlns:a16="http://schemas.microsoft.com/office/drawing/2014/main" id="{46C8CA93-BA48-4D81-A7AC-3E93ED0C6048}"/>
              </a:ext>
            </a:extLst>
          </p:cNvPr>
          <p:cNvPicPr>
            <a:picLocks noGrp="1" noChangeAspect="1"/>
          </p:cNvPicPr>
          <p:nvPr>
            <p:ph sz="half" idx="2"/>
          </p:nvPr>
        </p:nvPicPr>
        <p:blipFill>
          <a:blip r:embed="rId2"/>
          <a:stretch>
            <a:fillRect/>
          </a:stretch>
        </p:blipFill>
        <p:spPr>
          <a:xfrm>
            <a:off x="614342" y="2113005"/>
            <a:ext cx="4402501" cy="3558746"/>
          </a:xfrm>
        </p:spPr>
      </p:pic>
      <p:sp>
        <p:nvSpPr>
          <p:cNvPr id="10" name="Text Placeholder 9">
            <a:extLst>
              <a:ext uri="{FF2B5EF4-FFF2-40B4-BE49-F238E27FC236}">
                <a16:creationId xmlns:a16="http://schemas.microsoft.com/office/drawing/2014/main" id="{91302532-2402-4A4A-917B-6DA5B232813B}"/>
              </a:ext>
            </a:extLst>
          </p:cNvPr>
          <p:cNvSpPr>
            <a:spLocks noGrp="1"/>
          </p:cNvSpPr>
          <p:nvPr>
            <p:ph type="body" sz="quarter" idx="3"/>
          </p:nvPr>
        </p:nvSpPr>
        <p:spPr>
          <a:xfrm>
            <a:off x="5228179" y="1416445"/>
            <a:ext cx="4045822" cy="513955"/>
          </a:xfrm>
        </p:spPr>
        <p:txBody>
          <a:bodyPr/>
          <a:lstStyle/>
          <a:p>
            <a:pPr algn="ctr"/>
            <a:r>
              <a:rPr lang="en-IN" dirty="0"/>
              <a:t>School Ratings</a:t>
            </a:r>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3"/>
          <a:stretch>
            <a:fillRect/>
          </a:stretch>
        </p:blipFill>
        <p:spPr>
          <a:xfrm>
            <a:off x="1" y="6256672"/>
            <a:ext cx="1507523" cy="601315"/>
          </a:xfrm>
          <a:prstGeom prst="rect">
            <a:avLst/>
          </a:prstGeom>
        </p:spPr>
      </p:pic>
      <p:pic>
        <p:nvPicPr>
          <p:cNvPr id="12" name="Content Placeholder 6">
            <a:extLst>
              <a:ext uri="{FF2B5EF4-FFF2-40B4-BE49-F238E27FC236}">
                <a16:creationId xmlns:a16="http://schemas.microsoft.com/office/drawing/2014/main" id="{EAF9A8DC-5B1A-403C-B8D6-6C824673389D}"/>
              </a:ext>
            </a:extLst>
          </p:cNvPr>
          <p:cNvPicPr>
            <a:picLocks noGrp="1" noChangeAspect="1"/>
          </p:cNvPicPr>
          <p:nvPr>
            <p:ph sz="quarter" idx="4"/>
          </p:nvPr>
        </p:nvPicPr>
        <p:blipFill>
          <a:blip r:embed="rId4"/>
          <a:stretch>
            <a:fillRect/>
          </a:stretch>
        </p:blipFill>
        <p:spPr>
          <a:xfrm>
            <a:off x="5228178" y="2049377"/>
            <a:ext cx="5151497" cy="3881437"/>
          </a:xfrm>
        </p:spPr>
      </p:pic>
    </p:spTree>
    <p:extLst>
      <p:ext uri="{BB962C8B-B14F-4D97-AF65-F5344CB8AC3E}">
        <p14:creationId xmlns:p14="http://schemas.microsoft.com/office/powerpoint/2010/main" val="245971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DISCUSSION</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143103" y="5288692"/>
            <a:ext cx="3025638" cy="754690"/>
          </a:xfrm>
        </p:spPr>
        <p:txBody>
          <a:bodyPr anchor="ctr">
            <a:normAutofit/>
          </a:bodyPr>
          <a:lstStyle/>
          <a:p>
            <a:pPr algn="ctr"/>
            <a:endParaRPr lang="en-US" dirty="0">
              <a:solidFill>
                <a:schemeClr val="tx1"/>
              </a:solidFill>
            </a:endParaRPr>
          </a:p>
        </p:txBody>
      </p:sp>
      <p:pic>
        <p:nvPicPr>
          <p:cNvPr id="5" name="Picture 4">
            <a:extLst>
              <a:ext uri="{FF2B5EF4-FFF2-40B4-BE49-F238E27FC236}">
                <a16:creationId xmlns:a16="http://schemas.microsoft.com/office/drawing/2014/main" id="{740B66A0-BF56-4127-96ED-FCD633F6D530}"/>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2585307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Problem To Solve</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85351" y="1594022"/>
            <a:ext cx="11359233" cy="4624663"/>
          </a:xfrm>
        </p:spPr>
        <p:txBody>
          <a:bodyPr>
            <a:normAutofit/>
          </a:bodyPr>
          <a:lstStyle/>
          <a:p>
            <a:pPr marL="0" indent="0" algn="l" rtl="0">
              <a:buNone/>
            </a:pPr>
            <a:r>
              <a:rPr lang="en-IN" sz="2000" dirty="0">
                <a:solidFill>
                  <a:srgbClr val="000000"/>
                </a:solidFill>
                <a:effectLst/>
              </a:rPr>
              <a:t>The major purpose of this project, is to suggest a better </a:t>
            </a:r>
            <a:r>
              <a:rPr lang="en-IN" sz="2000" dirty="0" err="1">
                <a:solidFill>
                  <a:srgbClr val="000000"/>
                </a:solidFill>
                <a:effectLst/>
              </a:rPr>
              <a:t>neighborhood</a:t>
            </a:r>
            <a:r>
              <a:rPr lang="en-IN" sz="2000" dirty="0">
                <a:solidFill>
                  <a:srgbClr val="000000"/>
                </a:solidFill>
                <a:effectLst/>
              </a:rPr>
              <a:t> in a new city for the person who are </a:t>
            </a:r>
            <a:r>
              <a:rPr lang="en-IN" sz="2000" dirty="0" err="1">
                <a:solidFill>
                  <a:srgbClr val="000000"/>
                </a:solidFill>
                <a:effectLst/>
              </a:rPr>
              <a:t>shiffting</a:t>
            </a:r>
            <a:r>
              <a:rPr lang="en-IN" sz="2000" dirty="0">
                <a:solidFill>
                  <a:srgbClr val="000000"/>
                </a:solidFill>
                <a:effectLst/>
              </a:rPr>
              <a:t> there. Social presence in society in terms of like minded people. Connectivity to the airport, bus stand, city </a:t>
            </a:r>
            <a:r>
              <a:rPr lang="en-IN" sz="2000" dirty="0" err="1">
                <a:solidFill>
                  <a:srgbClr val="000000"/>
                </a:solidFill>
                <a:effectLst/>
              </a:rPr>
              <a:t>center</a:t>
            </a:r>
            <a:r>
              <a:rPr lang="en-IN" sz="2000" dirty="0">
                <a:solidFill>
                  <a:srgbClr val="000000"/>
                </a:solidFill>
                <a:effectLst/>
              </a:rPr>
              <a:t>, markets and other daily needs things nearby.</a:t>
            </a:r>
          </a:p>
          <a:p>
            <a:pPr rtl="0">
              <a:buFont typeface="+mj-lt"/>
              <a:buAutoNum type="arabicPeriod"/>
            </a:pPr>
            <a:r>
              <a:rPr lang="en-IN" sz="2000" dirty="0">
                <a:solidFill>
                  <a:srgbClr val="000000"/>
                </a:solidFill>
                <a:effectLst/>
              </a:rPr>
              <a:t>Sorted list of house in terms of housing prices in a ascending or descending order</a:t>
            </a:r>
          </a:p>
          <a:p>
            <a:pPr rtl="0">
              <a:buFont typeface="+mj-lt"/>
              <a:buAutoNum type="arabicPeriod"/>
            </a:pPr>
            <a:r>
              <a:rPr lang="en-IN" sz="2000" dirty="0">
                <a:solidFill>
                  <a:srgbClr val="000000"/>
                </a:solidFill>
                <a:effectLst/>
              </a:rPr>
              <a:t>Sorted list of schools in terms of location, fees, rating and reviews</a:t>
            </a:r>
          </a:p>
          <a:p>
            <a:pPr marL="0" indent="0">
              <a:buNone/>
            </a:pPr>
            <a:endParaRPr lang="en-US" sz="2000" dirty="0"/>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24748788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CONCLUSION</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143103" y="5288692"/>
            <a:ext cx="3025638" cy="754690"/>
          </a:xfrm>
        </p:spPr>
        <p:txBody>
          <a:bodyPr anchor="ctr">
            <a:normAutofit/>
          </a:bodyPr>
          <a:lstStyle/>
          <a:p>
            <a:pPr algn="ctr"/>
            <a:endParaRPr lang="en-US" dirty="0">
              <a:solidFill>
                <a:schemeClr val="tx1"/>
              </a:solidFill>
            </a:endParaRPr>
          </a:p>
        </p:txBody>
      </p:sp>
      <p:pic>
        <p:nvPicPr>
          <p:cNvPr id="5" name="Picture 4">
            <a:extLst>
              <a:ext uri="{FF2B5EF4-FFF2-40B4-BE49-F238E27FC236}">
                <a16:creationId xmlns:a16="http://schemas.microsoft.com/office/drawing/2014/main" id="{740B66A0-BF56-4127-96ED-FCD633F6D530}"/>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3931123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solidFill>
                  <a:schemeClr val="tx1"/>
                </a:solidFill>
              </a:rPr>
              <a:t>The Battle of Neighborhoods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pic>
        <p:nvPicPr>
          <p:cNvPr id="1026" name="Picture 2" descr="Battlefield Icon | Free SVG / PNG, Premium Animated GIF / APNG Customizable  Icons · Loading.io">
            <a:extLst>
              <a:ext uri="{FF2B5EF4-FFF2-40B4-BE49-F238E27FC236}">
                <a16:creationId xmlns:a16="http://schemas.microsoft.com/office/drawing/2014/main" id="{BE200EEC-8A14-409E-BE2F-809E90E86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9421" y="922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B1D1B10-57C3-455F-ABF0-885F01D6FB45}"/>
              </a:ext>
            </a:extLst>
          </p:cNvPr>
          <p:cNvPicPr>
            <a:picLocks noChangeAspect="1"/>
          </p:cNvPicPr>
          <p:nvPr/>
        </p:nvPicPr>
        <p:blipFill>
          <a:blip r:embed="rId4"/>
          <a:stretch>
            <a:fillRect/>
          </a:stretch>
        </p:blipFill>
        <p:spPr>
          <a:xfrm>
            <a:off x="1" y="6256672"/>
            <a:ext cx="1507523" cy="601315"/>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85351" y="1594022"/>
            <a:ext cx="11359233" cy="4624663"/>
          </a:xfrm>
        </p:spPr>
        <p:txBody>
          <a:bodyPr>
            <a:normAutofit/>
          </a:bodyPr>
          <a:lstStyle/>
          <a:p>
            <a:r>
              <a:rPr lang="en-IN" sz="2000" b="0" i="0" dirty="0">
                <a:solidFill>
                  <a:srgbClr val="000000"/>
                </a:solidFill>
                <a:effectLst/>
                <a:latin typeface="Helvetica Neue"/>
              </a:rPr>
              <a:t>In this project, using k-means cluster algorithm I separated the </a:t>
            </a:r>
            <a:r>
              <a:rPr lang="en-IN" sz="2000" b="0" i="0" dirty="0" err="1">
                <a:solidFill>
                  <a:srgbClr val="000000"/>
                </a:solidFill>
                <a:effectLst/>
                <a:latin typeface="Helvetica Neue"/>
              </a:rPr>
              <a:t>neighborhood</a:t>
            </a:r>
            <a:r>
              <a:rPr lang="en-IN" sz="2000" b="0" i="0" dirty="0">
                <a:solidFill>
                  <a:srgbClr val="000000"/>
                </a:solidFill>
                <a:effectLst/>
                <a:latin typeface="Helvetica Neue"/>
              </a:rPr>
              <a:t> into 10(Ten) different clusters and for 103 different </a:t>
            </a:r>
            <a:r>
              <a:rPr lang="en-IN" sz="2000" b="0" i="0" dirty="0" err="1">
                <a:solidFill>
                  <a:srgbClr val="000000"/>
                </a:solidFill>
                <a:effectLst/>
                <a:latin typeface="Helvetica Neue"/>
              </a:rPr>
              <a:t>lattitude</a:t>
            </a:r>
            <a:r>
              <a:rPr lang="en-IN" sz="2000" b="0" i="0" dirty="0">
                <a:solidFill>
                  <a:srgbClr val="000000"/>
                </a:solidFill>
                <a:effectLst/>
                <a:latin typeface="Helvetica Neue"/>
              </a:rPr>
              <a:t> and </a:t>
            </a:r>
            <a:r>
              <a:rPr lang="en-IN" sz="2000" b="0" i="0" dirty="0" err="1">
                <a:solidFill>
                  <a:srgbClr val="000000"/>
                </a:solidFill>
                <a:effectLst/>
                <a:latin typeface="Helvetica Neue"/>
              </a:rPr>
              <a:t>logitude</a:t>
            </a:r>
            <a:r>
              <a:rPr lang="en-IN" sz="2000" b="0" i="0" dirty="0">
                <a:solidFill>
                  <a:srgbClr val="000000"/>
                </a:solidFill>
                <a:effectLst/>
                <a:latin typeface="Helvetica Neue"/>
              </a:rPr>
              <a:t> from dataset, which have very-similar </a:t>
            </a:r>
            <a:r>
              <a:rPr lang="en-IN" sz="2000" b="0" i="0" dirty="0" err="1">
                <a:solidFill>
                  <a:srgbClr val="000000"/>
                </a:solidFill>
                <a:effectLst/>
                <a:latin typeface="Helvetica Neue"/>
              </a:rPr>
              <a:t>neighborhoods</a:t>
            </a:r>
            <a:r>
              <a:rPr lang="en-IN" sz="2000" b="0" i="0" dirty="0">
                <a:solidFill>
                  <a:srgbClr val="000000"/>
                </a:solidFill>
                <a:effectLst/>
                <a:latin typeface="Helvetica Neue"/>
              </a:rPr>
              <a:t> around them. Using the above charts results are presented to a particular </a:t>
            </a:r>
            <a:r>
              <a:rPr lang="en-IN" sz="2000" b="0" i="0" dirty="0" err="1">
                <a:solidFill>
                  <a:srgbClr val="000000"/>
                </a:solidFill>
                <a:effectLst/>
                <a:latin typeface="Helvetica Neue"/>
              </a:rPr>
              <a:t>neighborhood</a:t>
            </a:r>
            <a:r>
              <a:rPr lang="en-IN" sz="2000" b="0" i="0" dirty="0">
                <a:solidFill>
                  <a:srgbClr val="000000"/>
                </a:solidFill>
                <a:effectLst/>
                <a:latin typeface="Helvetica Neue"/>
              </a:rPr>
              <a:t> based on average house prices and school rating have been made.</a:t>
            </a:r>
          </a:p>
          <a:p>
            <a:r>
              <a:rPr lang="en-IN" sz="2000" b="0" i="0" dirty="0">
                <a:solidFill>
                  <a:srgbClr val="000000"/>
                </a:solidFill>
                <a:effectLst/>
                <a:latin typeface="Helvetica Neue"/>
              </a:rPr>
              <a:t>I feel rewarded with the efforts and </a:t>
            </a:r>
            <a:r>
              <a:rPr lang="en-IN" sz="2000" b="0" i="0">
                <a:solidFill>
                  <a:srgbClr val="000000"/>
                </a:solidFill>
                <a:effectLst/>
                <a:latin typeface="Helvetica Neue"/>
              </a:rPr>
              <a:t>believe that </a:t>
            </a:r>
            <a:r>
              <a:rPr lang="en-IN" sz="2000" b="0" i="0" dirty="0">
                <a:solidFill>
                  <a:srgbClr val="000000"/>
                </a:solidFill>
                <a:effectLst/>
                <a:latin typeface="Helvetica Neue"/>
              </a:rPr>
              <a:t>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endParaRPr lang="en-IN" sz="2000" dirty="0">
              <a:solidFill>
                <a:srgbClr val="000000"/>
              </a:solidFill>
              <a:latin typeface="Helvetica Neue"/>
            </a:endParaRPr>
          </a:p>
          <a:p>
            <a:r>
              <a:rPr lang="en-IN" sz="2000" b="0" i="0" dirty="0">
                <a:solidFill>
                  <a:srgbClr val="000000"/>
                </a:solidFill>
                <a:effectLst/>
                <a:latin typeface="Helvetica Neue"/>
              </a:rPr>
              <a:t>This project can be continued for making it more precise in terms to find best house in Scarborough. Best means on the basis of all required things(daily needs or things we need to live a better life) around and also in terms of cost effective.</a:t>
            </a:r>
            <a:endParaRPr lang="en-US" sz="2000" dirty="0"/>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5700409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THANK YOU</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143103" y="5288692"/>
            <a:ext cx="3025638" cy="754690"/>
          </a:xfrm>
        </p:spPr>
        <p:txBody>
          <a:bodyPr anchor="ctr">
            <a:normAutofit/>
          </a:bodyPr>
          <a:lstStyle/>
          <a:p>
            <a:pPr algn="ctr"/>
            <a:endParaRPr lang="en-US" dirty="0">
              <a:solidFill>
                <a:schemeClr val="tx1"/>
              </a:solidFill>
            </a:endParaRPr>
          </a:p>
        </p:txBody>
      </p:sp>
      <p:pic>
        <p:nvPicPr>
          <p:cNvPr id="5" name="Picture 4">
            <a:extLst>
              <a:ext uri="{FF2B5EF4-FFF2-40B4-BE49-F238E27FC236}">
                <a16:creationId xmlns:a16="http://schemas.microsoft.com/office/drawing/2014/main" id="{740B66A0-BF56-4127-96ED-FCD633F6D530}"/>
              </a:ext>
            </a:extLst>
          </p:cNvPr>
          <p:cNvPicPr>
            <a:picLocks noChangeAspect="1"/>
          </p:cNvPicPr>
          <p:nvPr/>
        </p:nvPicPr>
        <p:blipFill>
          <a:blip r:embed="rId2"/>
          <a:stretch>
            <a:fillRect/>
          </a:stretch>
        </p:blipFill>
        <p:spPr>
          <a:xfrm>
            <a:off x="1" y="6256672"/>
            <a:ext cx="1507523" cy="601315"/>
          </a:xfrm>
          <a:prstGeom prst="rect">
            <a:avLst/>
          </a:prstGeom>
        </p:spPr>
      </p:pic>
      <p:pic>
        <p:nvPicPr>
          <p:cNvPr id="3074" name="Picture 2" descr="Emoticon with Thank You Sign by yayayoyo | GraphicRiver">
            <a:extLst>
              <a:ext uri="{FF2B5EF4-FFF2-40B4-BE49-F238E27FC236}">
                <a16:creationId xmlns:a16="http://schemas.microsoft.com/office/drawing/2014/main" id="{F8749163-8681-4E9E-B569-B7935FA82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40057"/>
            <a:ext cx="3148362" cy="373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103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77334" y="609600"/>
            <a:ext cx="8596668" cy="734109"/>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Agenda</a:t>
            </a:r>
          </a:p>
        </p:txBody>
      </p:sp>
      <p:graphicFrame>
        <p:nvGraphicFramePr>
          <p:cNvPr id="6" name="Content Placeholder 5">
            <a:extLst>
              <a:ext uri="{FF2B5EF4-FFF2-40B4-BE49-F238E27FC236}">
                <a16:creationId xmlns:a16="http://schemas.microsoft.com/office/drawing/2014/main" id="{A06417B4-AE94-4E53-98D8-C42E296F025D}"/>
              </a:ext>
            </a:extLst>
          </p:cNvPr>
          <p:cNvGraphicFramePr>
            <a:graphicFrameLocks noGrp="1"/>
          </p:cNvGraphicFramePr>
          <p:nvPr>
            <p:ph idx="1"/>
            <p:extLst>
              <p:ext uri="{D42A27DB-BD31-4B8C-83A1-F6EECF244321}">
                <p14:modId xmlns:p14="http://schemas.microsoft.com/office/powerpoint/2010/main" val="3887121852"/>
              </p:ext>
            </p:extLst>
          </p:nvPr>
        </p:nvGraphicFramePr>
        <p:xfrm>
          <a:off x="677862" y="1544596"/>
          <a:ext cx="10097229" cy="4497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CDE2790C-1165-4FF7-81C5-52E6B359E751}"/>
              </a:ext>
            </a:extLst>
          </p:cNvPr>
          <p:cNvGraphicFramePr/>
          <p:nvPr>
            <p:extLst>
              <p:ext uri="{D42A27DB-BD31-4B8C-83A1-F6EECF244321}">
                <p14:modId xmlns:p14="http://schemas.microsoft.com/office/powerpoint/2010/main" val="3373434625"/>
              </p:ext>
            </p:extLst>
          </p:nvPr>
        </p:nvGraphicFramePr>
        <p:xfrm>
          <a:off x="907098" y="623359"/>
          <a:ext cx="8137139"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5F092279-66FE-40A4-9443-2012F5A2E211}"/>
              </a:ext>
            </a:extLst>
          </p:cNvPr>
          <p:cNvGraphicFramePr/>
          <p:nvPr>
            <p:extLst>
              <p:ext uri="{D42A27DB-BD31-4B8C-83A1-F6EECF244321}">
                <p14:modId xmlns:p14="http://schemas.microsoft.com/office/powerpoint/2010/main" val="3033600387"/>
              </p:ext>
            </p:extLst>
          </p:nvPr>
        </p:nvGraphicFramePr>
        <p:xfrm>
          <a:off x="916237" y="719666"/>
          <a:ext cx="8128000" cy="54186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Diagram 11">
            <a:extLst>
              <a:ext uri="{FF2B5EF4-FFF2-40B4-BE49-F238E27FC236}">
                <a16:creationId xmlns:a16="http://schemas.microsoft.com/office/drawing/2014/main" id="{3B7DEA1D-381E-41EA-890A-FC2109BD7398}"/>
              </a:ext>
            </a:extLst>
          </p:cNvPr>
          <p:cNvGraphicFramePr/>
          <p:nvPr>
            <p:extLst>
              <p:ext uri="{D42A27DB-BD31-4B8C-83A1-F6EECF244321}">
                <p14:modId xmlns:p14="http://schemas.microsoft.com/office/powerpoint/2010/main" val="3826246078"/>
              </p:ext>
            </p:extLst>
          </p:nvPr>
        </p:nvGraphicFramePr>
        <p:xfrm>
          <a:off x="907098" y="637118"/>
          <a:ext cx="8128000" cy="541866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4" name="Picture 13">
            <a:extLst>
              <a:ext uri="{FF2B5EF4-FFF2-40B4-BE49-F238E27FC236}">
                <a16:creationId xmlns:a16="http://schemas.microsoft.com/office/drawing/2014/main" id="{17E872EB-A2F6-4E79-82E4-023828C36762}"/>
              </a:ext>
            </a:extLst>
          </p:cNvPr>
          <p:cNvPicPr>
            <a:picLocks noChangeAspect="1"/>
          </p:cNvPicPr>
          <p:nvPr/>
        </p:nvPicPr>
        <p:blipFill>
          <a:blip r:embed="rId22"/>
          <a:stretch>
            <a:fillRect/>
          </a:stretch>
        </p:blipFill>
        <p:spPr>
          <a:xfrm>
            <a:off x="1" y="6256672"/>
            <a:ext cx="1507523" cy="601315"/>
          </a:xfrm>
          <a:prstGeom prst="rect">
            <a:avLst/>
          </a:prstGeom>
        </p:spPr>
      </p:pic>
    </p:spTree>
    <p:extLst>
      <p:ext uri="{BB962C8B-B14F-4D97-AF65-F5344CB8AC3E}">
        <p14:creationId xmlns:p14="http://schemas.microsoft.com/office/powerpoint/2010/main" val="1832431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endParaRPr lang="en-US" dirty="0"/>
          </a:p>
        </p:txBody>
      </p:sp>
      <p:pic>
        <p:nvPicPr>
          <p:cNvPr id="5" name="Picture 4">
            <a:extLst>
              <a:ext uri="{FF2B5EF4-FFF2-40B4-BE49-F238E27FC236}">
                <a16:creationId xmlns:a16="http://schemas.microsoft.com/office/drawing/2014/main" id="{62A381CF-2745-4A09-9D66-3308A56959D3}"/>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Purpose and Audience</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85351" y="1594022"/>
            <a:ext cx="11359233" cy="4624663"/>
          </a:xfrm>
        </p:spPr>
        <p:txBody>
          <a:bodyPr>
            <a:normAutofit/>
          </a:bodyPr>
          <a:lstStyle/>
          <a:p>
            <a:pPr>
              <a:lnSpc>
                <a:spcPct val="100000"/>
              </a:lnSpc>
            </a:pPr>
            <a:r>
              <a:rPr lang="en-IN" sz="2000" b="0" i="0" dirty="0">
                <a:solidFill>
                  <a:srgbClr val="000000"/>
                </a:solidFill>
                <a:effectLst/>
                <a:latin typeface="Helvetica Neue"/>
              </a:rPr>
              <a:t>The purpose of this Project is to help people in exploring better facilities around their </a:t>
            </a:r>
            <a:r>
              <a:rPr lang="en-IN" sz="2000" b="0" i="0" dirty="0" err="1">
                <a:solidFill>
                  <a:srgbClr val="000000"/>
                </a:solidFill>
                <a:effectLst/>
                <a:latin typeface="Helvetica Neue"/>
              </a:rPr>
              <a:t>neighborhood</a:t>
            </a:r>
            <a:r>
              <a:rPr lang="en-IN" sz="2000" b="0" i="0" dirty="0">
                <a:solidFill>
                  <a:srgbClr val="000000"/>
                </a:solidFill>
                <a:effectLst/>
                <a:latin typeface="Helvetica Neue"/>
              </a:rPr>
              <a:t>. It will help people making smart and efficient decision on selecting great </a:t>
            </a:r>
            <a:r>
              <a:rPr lang="en-IN" sz="2000" b="0" i="0" dirty="0" err="1">
                <a:solidFill>
                  <a:srgbClr val="000000"/>
                </a:solidFill>
                <a:effectLst/>
                <a:latin typeface="Helvetica Neue"/>
              </a:rPr>
              <a:t>neighborhood</a:t>
            </a:r>
            <a:r>
              <a:rPr lang="en-IN" sz="2000" b="0" i="0" dirty="0">
                <a:solidFill>
                  <a:srgbClr val="000000"/>
                </a:solidFill>
                <a:effectLst/>
                <a:latin typeface="Helvetica Neue"/>
              </a:rPr>
              <a:t> out of numbers of other </a:t>
            </a:r>
            <a:r>
              <a:rPr lang="en-IN" sz="2000" b="0" i="0" dirty="0" err="1">
                <a:solidFill>
                  <a:srgbClr val="000000"/>
                </a:solidFill>
                <a:effectLst/>
                <a:latin typeface="Helvetica Neue"/>
              </a:rPr>
              <a:t>neighborhoods</a:t>
            </a:r>
            <a:r>
              <a:rPr lang="en-IN" sz="2000" b="0" i="0" dirty="0">
                <a:solidFill>
                  <a:srgbClr val="000000"/>
                </a:solidFill>
                <a:effectLst/>
                <a:latin typeface="Helvetica Neue"/>
              </a:rPr>
              <a:t> in Scarborough, Toronto.</a:t>
            </a:r>
          </a:p>
          <a:p>
            <a:pPr>
              <a:lnSpc>
                <a:spcPct val="100000"/>
              </a:lnSpc>
            </a:pPr>
            <a:r>
              <a:rPr lang="en-IN" sz="2000" b="0" i="0" dirty="0">
                <a:solidFill>
                  <a:srgbClr val="000000"/>
                </a:solidFill>
                <a:effectLst/>
                <a:latin typeface="Helvetica Neue"/>
              </a:rPr>
              <a:t>Lots of people are migrating to various states of Canada and needed lots of research for good housing prices and reputed schools for their children. This project is for those people who are looking for better </a:t>
            </a:r>
            <a:r>
              <a:rPr lang="en-IN" sz="2000" b="0" i="0" dirty="0" err="1">
                <a:solidFill>
                  <a:srgbClr val="000000"/>
                </a:solidFill>
                <a:effectLst/>
                <a:latin typeface="Helvetica Neue"/>
              </a:rPr>
              <a:t>neighborhoods</a:t>
            </a:r>
            <a:r>
              <a:rPr lang="en-IN" sz="2000" dirty="0">
                <a:solidFill>
                  <a:srgbClr val="000000"/>
                </a:solidFill>
                <a:latin typeface="Helvetica Neue"/>
              </a:rPr>
              <a:t>.</a:t>
            </a:r>
          </a:p>
          <a:p>
            <a:pPr>
              <a:lnSpc>
                <a:spcPct val="100000"/>
              </a:lnSpc>
            </a:pPr>
            <a:r>
              <a:rPr lang="en-IN" sz="2000" b="0" i="0" dirty="0">
                <a:solidFill>
                  <a:srgbClr val="000000"/>
                </a:solidFill>
                <a:effectLst/>
                <a:latin typeface="Helvetica Neue"/>
              </a:rPr>
              <a:t>This Project aim is to create an analysis of features for a people migrating to Scarborough to search a best </a:t>
            </a:r>
            <a:r>
              <a:rPr lang="en-IN" sz="2000" b="0" i="0" dirty="0" err="1">
                <a:solidFill>
                  <a:srgbClr val="000000"/>
                </a:solidFill>
                <a:effectLst/>
                <a:latin typeface="Helvetica Neue"/>
              </a:rPr>
              <a:t>neighborhood</a:t>
            </a:r>
            <a:r>
              <a:rPr lang="en-IN" sz="2000" b="0" i="0" dirty="0">
                <a:solidFill>
                  <a:srgbClr val="000000"/>
                </a:solidFill>
                <a:effectLst/>
                <a:latin typeface="Helvetica Neue"/>
              </a:rPr>
              <a:t> as a comparative analysis between </a:t>
            </a:r>
            <a:r>
              <a:rPr lang="en-IN" sz="2000" b="0" i="0" dirty="0" err="1">
                <a:solidFill>
                  <a:srgbClr val="000000"/>
                </a:solidFill>
                <a:effectLst/>
                <a:latin typeface="Helvetica Neue"/>
              </a:rPr>
              <a:t>neighborhoods</a:t>
            </a:r>
            <a:r>
              <a:rPr lang="en-IN" sz="2000" b="0" i="0" dirty="0">
                <a:solidFill>
                  <a:srgbClr val="000000"/>
                </a:solidFill>
                <a:effectLst/>
                <a:latin typeface="Helvetica Neue"/>
              </a:rPr>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endParaRPr lang="en-US" sz="2000" dirty="0"/>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Libraries Used in Python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85351" y="1594022"/>
            <a:ext cx="11359233" cy="4624663"/>
          </a:xfrm>
        </p:spPr>
        <p:txBody>
          <a:bodyPr>
            <a:normAutofit/>
          </a:bodyPr>
          <a:lstStyle/>
          <a:p>
            <a:pPr algn="l"/>
            <a:r>
              <a:rPr lang="en-IN" sz="2000" b="0" i="0" dirty="0">
                <a:solidFill>
                  <a:srgbClr val="000000"/>
                </a:solidFill>
                <a:effectLst/>
                <a:latin typeface="Helvetica Neue"/>
              </a:rPr>
              <a:t>Pandas: For creating and manipulating </a:t>
            </a:r>
            <a:r>
              <a:rPr lang="en-IN" sz="2000" b="0" i="0" dirty="0" err="1">
                <a:solidFill>
                  <a:srgbClr val="000000"/>
                </a:solidFill>
                <a:effectLst/>
                <a:latin typeface="Helvetica Neue"/>
              </a:rPr>
              <a:t>dataframes</a:t>
            </a:r>
            <a:r>
              <a:rPr lang="en-IN" sz="2000" b="0" i="0" dirty="0">
                <a:solidFill>
                  <a:srgbClr val="000000"/>
                </a:solidFill>
                <a:effectLst/>
                <a:latin typeface="Helvetica Neue"/>
              </a:rPr>
              <a:t>.</a:t>
            </a:r>
          </a:p>
          <a:p>
            <a:pPr algn="l"/>
            <a:r>
              <a:rPr lang="en-IN" sz="2000" b="0" i="0" dirty="0">
                <a:solidFill>
                  <a:srgbClr val="000000"/>
                </a:solidFill>
                <a:effectLst/>
                <a:latin typeface="Helvetica Neue"/>
              </a:rPr>
              <a:t>Folium: Python visualization library would be used to visualize the </a:t>
            </a:r>
            <a:r>
              <a:rPr lang="en-IN" sz="2000" b="0" i="0" dirty="0" err="1">
                <a:solidFill>
                  <a:srgbClr val="000000"/>
                </a:solidFill>
                <a:effectLst/>
                <a:latin typeface="Helvetica Neue"/>
              </a:rPr>
              <a:t>neighborhoods</a:t>
            </a:r>
            <a:r>
              <a:rPr lang="en-IN" sz="2000" b="0" i="0" dirty="0">
                <a:solidFill>
                  <a:srgbClr val="000000"/>
                </a:solidFill>
                <a:effectLst/>
                <a:latin typeface="Helvetica Neue"/>
              </a:rPr>
              <a:t> cluster distribution of using interactive leaflet map.</a:t>
            </a:r>
          </a:p>
          <a:p>
            <a:pPr algn="l"/>
            <a:r>
              <a:rPr lang="en-IN" sz="2000" b="0" i="0" dirty="0">
                <a:solidFill>
                  <a:srgbClr val="000000"/>
                </a:solidFill>
                <a:effectLst/>
                <a:latin typeface="Helvetica Neue"/>
              </a:rPr>
              <a:t>Scikit Learn: For importing k-means clustering.</a:t>
            </a:r>
          </a:p>
          <a:p>
            <a:pPr algn="l"/>
            <a:r>
              <a:rPr lang="en-IN" sz="2000" b="0" i="0" dirty="0">
                <a:solidFill>
                  <a:srgbClr val="000000"/>
                </a:solidFill>
                <a:effectLst/>
                <a:latin typeface="Helvetica Neue"/>
              </a:rPr>
              <a:t>JSON: Library to handle JSON files.</a:t>
            </a:r>
          </a:p>
          <a:p>
            <a:pPr algn="l"/>
            <a:r>
              <a:rPr lang="en-IN" sz="2000" b="0" i="0" dirty="0">
                <a:solidFill>
                  <a:srgbClr val="000000"/>
                </a:solidFill>
                <a:effectLst/>
                <a:latin typeface="Helvetica Neue"/>
              </a:rPr>
              <a:t>XML: To separate data from presentation and XML stores data in plain text format.</a:t>
            </a:r>
          </a:p>
          <a:p>
            <a:pPr algn="l"/>
            <a:r>
              <a:rPr lang="en-IN" sz="2000" b="0" i="0" dirty="0">
                <a:solidFill>
                  <a:srgbClr val="000000"/>
                </a:solidFill>
                <a:effectLst/>
                <a:latin typeface="Helvetica Neue"/>
              </a:rPr>
              <a:t>Geocoder: To retrieve Location Data.</a:t>
            </a:r>
          </a:p>
          <a:p>
            <a:pPr algn="l"/>
            <a:r>
              <a:rPr lang="en-IN" sz="2000" b="0" i="0" dirty="0">
                <a:solidFill>
                  <a:srgbClr val="000000"/>
                </a:solidFill>
                <a:effectLst/>
                <a:latin typeface="Helvetica Neue"/>
              </a:rPr>
              <a:t>Beautiful Soup and Requests: To scrap and library to handle http requests.</a:t>
            </a:r>
          </a:p>
          <a:p>
            <a:pPr algn="l"/>
            <a:r>
              <a:rPr lang="en-IN" sz="2000" b="0" i="0" dirty="0">
                <a:solidFill>
                  <a:srgbClr val="000000"/>
                </a:solidFill>
                <a:effectLst/>
                <a:latin typeface="Helvetica Neue"/>
              </a:rPr>
              <a:t>Matplotlib: Python Plotting Module.</a:t>
            </a:r>
          </a:p>
          <a:p>
            <a:pPr marL="0" indent="0">
              <a:lnSpc>
                <a:spcPct val="100000"/>
              </a:lnSpc>
              <a:buNone/>
            </a:pPr>
            <a:endParaRPr lang="en-US" sz="2000" dirty="0"/>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3315839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DATA SECTION</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143103" y="5288692"/>
            <a:ext cx="3025638" cy="754690"/>
          </a:xfrm>
        </p:spPr>
        <p:txBody>
          <a:bodyPr anchor="ctr">
            <a:normAutofit/>
          </a:bodyPr>
          <a:lstStyle/>
          <a:p>
            <a:pPr algn="ctr"/>
            <a:r>
              <a:rPr lang="en-US" dirty="0">
                <a:solidFill>
                  <a:schemeClr val="tx1"/>
                </a:solidFill>
              </a:rPr>
              <a:t>The Heart of our Project</a:t>
            </a:r>
          </a:p>
        </p:txBody>
      </p:sp>
      <p:pic>
        <p:nvPicPr>
          <p:cNvPr id="5" name="Picture 4">
            <a:extLst>
              <a:ext uri="{FF2B5EF4-FFF2-40B4-BE49-F238E27FC236}">
                <a16:creationId xmlns:a16="http://schemas.microsoft.com/office/drawing/2014/main" id="{740B66A0-BF56-4127-96ED-FCD633F6D530}"/>
              </a:ext>
            </a:extLst>
          </p:cNvPr>
          <p:cNvPicPr>
            <a:picLocks noChangeAspect="1"/>
          </p:cNvPicPr>
          <p:nvPr/>
        </p:nvPicPr>
        <p:blipFill>
          <a:blip r:embed="rId2"/>
          <a:stretch>
            <a:fillRect/>
          </a:stretch>
        </p:blipFill>
        <p:spPr>
          <a:xfrm>
            <a:off x="1" y="6256672"/>
            <a:ext cx="1507523" cy="601315"/>
          </a:xfrm>
          <a:prstGeom prst="rect">
            <a:avLst/>
          </a:prstGeom>
        </p:spPr>
      </p:pic>
    </p:spTree>
    <p:extLst>
      <p:ext uri="{BB962C8B-B14F-4D97-AF65-F5344CB8AC3E}">
        <p14:creationId xmlns:p14="http://schemas.microsoft.com/office/powerpoint/2010/main" val="4160123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dirty="0">
                <a:solidFill>
                  <a:schemeClr val="tx1"/>
                </a:solidFill>
                <a:latin typeface="Times New Roman" panose="02020603050405020304" pitchFamily="18" charset="0"/>
                <a:cs typeface="Times New Roman" panose="02020603050405020304" pitchFamily="18" charset="0"/>
              </a:rPr>
              <a:t>Data Sources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85351" y="1594022"/>
            <a:ext cx="11359233" cy="4624663"/>
          </a:xfrm>
        </p:spPr>
        <p:txBody>
          <a:bodyPr>
            <a:normAutofit/>
          </a:bodyPr>
          <a:lstStyle/>
          <a:p>
            <a:pPr>
              <a:lnSpc>
                <a:spcPct val="100000"/>
              </a:lnSpc>
            </a:pPr>
            <a:r>
              <a:rPr lang="en-IN" sz="2000" b="0" i="0" dirty="0">
                <a:solidFill>
                  <a:srgbClr val="000000"/>
                </a:solidFill>
                <a:effectLst/>
                <a:latin typeface="Helvetica Neue"/>
              </a:rPr>
              <a:t>Data Link: </a:t>
            </a:r>
            <a:r>
              <a:rPr lang="en-IN" sz="2000" b="0" i="0" u="sng" dirty="0">
                <a:solidFill>
                  <a:srgbClr val="296EAA"/>
                </a:solidFill>
                <a:effectLst/>
                <a:latin typeface="Helvetica Neue"/>
                <a:hlinkClick r:id="rId2"/>
              </a:rPr>
              <a:t>https://en.wikipedia.org/wiki/List_of_postal_codes_of_Canada:_M</a:t>
            </a:r>
            <a:endParaRPr lang="en-IN" sz="2000" b="0" i="0" u="sng" dirty="0">
              <a:solidFill>
                <a:srgbClr val="296EAA"/>
              </a:solidFill>
              <a:effectLst/>
              <a:latin typeface="Helvetica Neue"/>
            </a:endParaRPr>
          </a:p>
          <a:p>
            <a:pPr>
              <a:lnSpc>
                <a:spcPct val="100000"/>
              </a:lnSpc>
            </a:pPr>
            <a:r>
              <a:rPr lang="en-IN" sz="2000" b="0" i="0" dirty="0">
                <a:solidFill>
                  <a:srgbClr val="000000"/>
                </a:solidFill>
                <a:effectLst/>
                <a:latin typeface="Helvetica Neue"/>
              </a:rPr>
              <a:t>We will use Scarborough dataset which we scrapped from </a:t>
            </a:r>
            <a:r>
              <a:rPr lang="en-IN" sz="2000" b="0" i="0" dirty="0" err="1">
                <a:solidFill>
                  <a:srgbClr val="000000"/>
                </a:solidFill>
                <a:effectLst/>
                <a:latin typeface="Helvetica Neue"/>
              </a:rPr>
              <a:t>wikipedia</a:t>
            </a:r>
            <a:r>
              <a:rPr lang="en-IN" sz="2000" b="0" i="0" dirty="0">
                <a:solidFill>
                  <a:srgbClr val="000000"/>
                </a:solidFill>
                <a:effectLst/>
                <a:latin typeface="Helvetica Neue"/>
              </a:rPr>
              <a:t> on Week 3. Dataset consisting of latitude and longitude, zip codes.</a:t>
            </a:r>
            <a:endParaRPr lang="en-IN" sz="2000" u="sng" dirty="0">
              <a:solidFill>
                <a:srgbClr val="296EAA"/>
              </a:solidFill>
              <a:latin typeface="Helvetica Neue"/>
            </a:endParaRPr>
          </a:p>
          <a:p>
            <a:pPr>
              <a:lnSpc>
                <a:spcPct val="100000"/>
              </a:lnSpc>
            </a:pPr>
            <a:r>
              <a:rPr lang="en-IN" sz="2000" b="0" i="0" dirty="0">
                <a:solidFill>
                  <a:srgbClr val="000000"/>
                </a:solidFill>
                <a:effectLst/>
                <a:latin typeface="Helvetica Neue"/>
              </a:rPr>
              <a:t>We will need data about different venues in different </a:t>
            </a:r>
            <a:r>
              <a:rPr lang="en-IN" sz="2000" b="0" i="0" dirty="0" err="1">
                <a:solidFill>
                  <a:srgbClr val="000000"/>
                </a:solidFill>
                <a:effectLst/>
                <a:latin typeface="Helvetica Neue"/>
              </a:rPr>
              <a:t>neighborhoods</a:t>
            </a:r>
            <a:r>
              <a:rPr lang="en-IN" sz="2000" b="0" i="0" dirty="0">
                <a:solidFill>
                  <a:srgbClr val="000000"/>
                </a:solidFill>
                <a:effectLst/>
                <a:latin typeface="Helvetica Neue"/>
              </a:rPr>
              <a:t>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IN" sz="2000" b="0" i="0" u="sng" dirty="0">
              <a:solidFill>
                <a:srgbClr val="296EAA"/>
              </a:solidFill>
              <a:effectLst/>
              <a:latin typeface="Helvetica Neue"/>
            </a:endParaRPr>
          </a:p>
          <a:p>
            <a:pPr marL="0" indent="0">
              <a:lnSpc>
                <a:spcPct val="100000"/>
              </a:lnSpc>
              <a:buNone/>
            </a:pPr>
            <a:endParaRPr lang="en-US" sz="2000" dirty="0"/>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3"/>
          <a:stretch>
            <a:fillRect/>
          </a:stretch>
        </p:blipFill>
        <p:spPr>
          <a:xfrm>
            <a:off x="1" y="6256672"/>
            <a:ext cx="1507523" cy="601315"/>
          </a:xfrm>
          <a:prstGeom prst="rect">
            <a:avLst/>
          </a:prstGeom>
        </p:spPr>
      </p:pic>
    </p:spTree>
    <p:extLst>
      <p:ext uri="{BB962C8B-B14F-4D97-AF65-F5344CB8AC3E}">
        <p14:creationId xmlns:p14="http://schemas.microsoft.com/office/powerpoint/2010/main" val="4180065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65344" y="764373"/>
            <a:ext cx="11359233" cy="1474330"/>
          </a:xfrm>
        </p:spPr>
        <p:txBody>
          <a:bodyPr>
            <a:normAutofit/>
          </a:bodyPr>
          <a:lstStyle/>
          <a:p>
            <a:pPr algn="ctr"/>
            <a:r>
              <a:rPr lang="en-US" u="sng">
                <a:solidFill>
                  <a:schemeClr val="tx1"/>
                </a:solidFill>
                <a:latin typeface="Times New Roman" panose="02020603050405020304" pitchFamily="18" charset="0"/>
                <a:cs typeface="Times New Roman" panose="02020603050405020304" pitchFamily="18" charset="0"/>
              </a:rPr>
              <a:t>Foursquare API Data</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85351" y="1594022"/>
            <a:ext cx="11359233" cy="4624663"/>
          </a:xfrm>
        </p:spPr>
        <p:txBody>
          <a:bodyPr>
            <a:normAutofit fontScale="92500" lnSpcReduction="10000"/>
          </a:bodyPr>
          <a:lstStyle/>
          <a:p>
            <a:r>
              <a:rPr lang="en-IN" sz="2000" b="0" i="0" dirty="0">
                <a:solidFill>
                  <a:srgbClr val="000000"/>
                </a:solidFill>
                <a:effectLst/>
                <a:latin typeface="Helvetica Neue"/>
              </a:rPr>
              <a:t>After finding the list of </a:t>
            </a:r>
            <a:r>
              <a:rPr lang="en-IN" sz="2000" b="0" i="0" dirty="0" err="1">
                <a:solidFill>
                  <a:srgbClr val="000000"/>
                </a:solidFill>
                <a:effectLst/>
                <a:latin typeface="Helvetica Neue"/>
              </a:rPr>
              <a:t>neighborhoods</a:t>
            </a:r>
            <a:r>
              <a:rPr lang="en-IN" sz="2000" b="0" i="0" dirty="0">
                <a:solidFill>
                  <a:srgbClr val="000000"/>
                </a:solidFill>
                <a:effectLst/>
                <a:latin typeface="Helvetica Neue"/>
              </a:rPr>
              <a:t>, we then connect to the Foursquare API to gather information about venues inside each and every </a:t>
            </a:r>
            <a:r>
              <a:rPr lang="en-IN" sz="2000" b="0" i="0" dirty="0" err="1">
                <a:solidFill>
                  <a:srgbClr val="000000"/>
                </a:solidFill>
                <a:effectLst/>
                <a:latin typeface="Helvetica Neue"/>
              </a:rPr>
              <a:t>neighborhood</a:t>
            </a:r>
            <a:r>
              <a:rPr lang="en-IN" sz="2000" b="0" i="0" dirty="0">
                <a:solidFill>
                  <a:srgbClr val="000000"/>
                </a:solidFill>
                <a:effectLst/>
                <a:latin typeface="Helvetica Neue"/>
              </a:rPr>
              <a:t>. For each </a:t>
            </a:r>
            <a:r>
              <a:rPr lang="en-IN" sz="2000" b="0" i="0" dirty="0" err="1">
                <a:solidFill>
                  <a:srgbClr val="000000"/>
                </a:solidFill>
                <a:effectLst/>
                <a:latin typeface="Helvetica Neue"/>
              </a:rPr>
              <a:t>neighborhood</a:t>
            </a:r>
            <a:r>
              <a:rPr lang="en-IN" sz="2000" b="0" i="0" dirty="0">
                <a:solidFill>
                  <a:srgbClr val="000000"/>
                </a:solidFill>
                <a:effectLst/>
                <a:latin typeface="Helvetica Neue"/>
              </a:rPr>
              <a:t>, we have chosen the radius to be </a:t>
            </a:r>
            <a:r>
              <a:rPr lang="en-IN" sz="2000" b="0" i="1" dirty="0">
                <a:solidFill>
                  <a:srgbClr val="0070C0"/>
                </a:solidFill>
                <a:effectLst/>
                <a:latin typeface="Helvetica Neue"/>
              </a:rPr>
              <a:t>100 </a:t>
            </a:r>
            <a:r>
              <a:rPr lang="en-IN" sz="2000" b="0" i="0" dirty="0">
                <a:solidFill>
                  <a:srgbClr val="000000"/>
                </a:solidFill>
                <a:effectLst/>
                <a:latin typeface="Helvetica Neue"/>
              </a:rPr>
              <a:t>meter.</a:t>
            </a:r>
          </a:p>
          <a:p>
            <a:pPr algn="l"/>
            <a:r>
              <a:rPr lang="en-IN" sz="2000" b="0" i="0" dirty="0">
                <a:solidFill>
                  <a:srgbClr val="000000"/>
                </a:solidFill>
                <a:effectLst/>
                <a:latin typeface="Helvetica Neue"/>
              </a:rPr>
              <a:t>The data retrieved from Foursquare contained information of venues within a specified distance of the longitude and latitude of the postcodes. The information obtained per venue as follows:</a:t>
            </a:r>
          </a:p>
          <a:p>
            <a:pPr lvl="1">
              <a:buFont typeface="+mj-lt"/>
              <a:buAutoNum type="arabicPeriod"/>
            </a:pPr>
            <a:r>
              <a:rPr lang="en-IN" sz="1800" b="0" i="0" dirty="0" err="1">
                <a:solidFill>
                  <a:srgbClr val="000000"/>
                </a:solidFill>
                <a:effectLst/>
                <a:latin typeface="Helvetica Neue"/>
              </a:rPr>
              <a:t>Neighborhood</a:t>
            </a:r>
            <a:endParaRPr lang="en-IN" sz="1800" b="0" i="0" dirty="0">
              <a:solidFill>
                <a:srgbClr val="000000"/>
              </a:solidFill>
              <a:effectLst/>
              <a:latin typeface="Helvetica Neue"/>
            </a:endParaRPr>
          </a:p>
          <a:p>
            <a:pPr lvl="1">
              <a:buFont typeface="+mj-lt"/>
              <a:buAutoNum type="arabicPeriod"/>
            </a:pPr>
            <a:r>
              <a:rPr lang="en-IN" sz="1800" b="0" i="0" dirty="0" err="1">
                <a:solidFill>
                  <a:srgbClr val="000000"/>
                </a:solidFill>
                <a:effectLst/>
                <a:latin typeface="Helvetica Neue"/>
              </a:rPr>
              <a:t>Neighborhood</a:t>
            </a:r>
            <a:r>
              <a:rPr lang="en-IN" sz="1800" b="0" i="0" dirty="0">
                <a:solidFill>
                  <a:srgbClr val="000000"/>
                </a:solidFill>
                <a:effectLst/>
                <a:latin typeface="Helvetica Neue"/>
              </a:rPr>
              <a:t> Latitude</a:t>
            </a:r>
          </a:p>
          <a:p>
            <a:pPr lvl="1">
              <a:buFont typeface="+mj-lt"/>
              <a:buAutoNum type="arabicPeriod"/>
            </a:pPr>
            <a:r>
              <a:rPr lang="en-IN" sz="1800" b="0" i="0" dirty="0" err="1">
                <a:solidFill>
                  <a:srgbClr val="000000"/>
                </a:solidFill>
                <a:effectLst/>
                <a:latin typeface="Helvetica Neue"/>
              </a:rPr>
              <a:t>Neighborhood</a:t>
            </a:r>
            <a:r>
              <a:rPr lang="en-IN" sz="1800" b="0" i="0" dirty="0">
                <a:solidFill>
                  <a:srgbClr val="000000"/>
                </a:solidFill>
                <a:effectLst/>
                <a:latin typeface="Helvetica Neue"/>
              </a:rPr>
              <a:t> Longitude</a:t>
            </a:r>
          </a:p>
          <a:p>
            <a:pPr lvl="1">
              <a:buFont typeface="+mj-lt"/>
              <a:buAutoNum type="arabicPeriod"/>
            </a:pPr>
            <a:r>
              <a:rPr lang="en-IN" sz="1800" b="0" i="0" dirty="0">
                <a:solidFill>
                  <a:srgbClr val="000000"/>
                </a:solidFill>
                <a:effectLst/>
                <a:latin typeface="Helvetica Neue"/>
              </a:rPr>
              <a:t>Venue</a:t>
            </a:r>
          </a:p>
          <a:p>
            <a:pPr lvl="1">
              <a:buFont typeface="+mj-lt"/>
              <a:buAutoNum type="arabicPeriod"/>
            </a:pPr>
            <a:r>
              <a:rPr lang="en-IN" sz="1800" b="0" i="0" dirty="0">
                <a:solidFill>
                  <a:srgbClr val="000000"/>
                </a:solidFill>
                <a:effectLst/>
                <a:latin typeface="Helvetica Neue"/>
              </a:rPr>
              <a:t>Name of the venue e.g. the name of a store or restaurant</a:t>
            </a:r>
          </a:p>
          <a:p>
            <a:pPr lvl="1">
              <a:buFont typeface="+mj-lt"/>
              <a:buAutoNum type="arabicPeriod"/>
            </a:pPr>
            <a:r>
              <a:rPr lang="en-IN" sz="1800" b="0" i="0" dirty="0">
                <a:solidFill>
                  <a:srgbClr val="000000"/>
                </a:solidFill>
                <a:effectLst/>
                <a:latin typeface="Helvetica Neue"/>
              </a:rPr>
              <a:t>Venue Latitude</a:t>
            </a:r>
          </a:p>
          <a:p>
            <a:pPr lvl="1">
              <a:buFont typeface="+mj-lt"/>
              <a:buAutoNum type="arabicPeriod"/>
            </a:pPr>
            <a:r>
              <a:rPr lang="en-IN" sz="1800" b="0" i="0" dirty="0">
                <a:solidFill>
                  <a:srgbClr val="000000"/>
                </a:solidFill>
                <a:effectLst/>
                <a:latin typeface="Helvetica Neue"/>
              </a:rPr>
              <a:t>Venue Longitude</a:t>
            </a:r>
          </a:p>
          <a:p>
            <a:pPr lvl="1">
              <a:buFont typeface="+mj-lt"/>
              <a:buAutoNum type="arabicPeriod"/>
            </a:pPr>
            <a:r>
              <a:rPr lang="en-IN" sz="1800" b="0" i="0" dirty="0">
                <a:solidFill>
                  <a:srgbClr val="000000"/>
                </a:solidFill>
                <a:effectLst/>
                <a:latin typeface="Helvetica Neue"/>
              </a:rPr>
              <a:t>Venue Category</a:t>
            </a:r>
          </a:p>
          <a:p>
            <a:endParaRPr lang="en-US" sz="2000" dirty="0"/>
          </a:p>
        </p:txBody>
      </p:sp>
      <p:pic>
        <p:nvPicPr>
          <p:cNvPr id="5" name="Picture 4">
            <a:extLst>
              <a:ext uri="{FF2B5EF4-FFF2-40B4-BE49-F238E27FC236}">
                <a16:creationId xmlns:a16="http://schemas.microsoft.com/office/drawing/2014/main" id="{5D462C0D-2A09-4F93-8D36-56A49F6CA5D2}"/>
              </a:ext>
            </a:extLst>
          </p:cNvPr>
          <p:cNvPicPr>
            <a:picLocks noChangeAspect="1"/>
          </p:cNvPicPr>
          <p:nvPr/>
        </p:nvPicPr>
        <p:blipFill>
          <a:blip r:embed="rId2"/>
          <a:stretch>
            <a:fillRect/>
          </a:stretch>
        </p:blipFill>
        <p:spPr>
          <a:xfrm>
            <a:off x="1" y="6256672"/>
            <a:ext cx="1507523" cy="601315"/>
          </a:xfrm>
          <a:prstGeom prst="rect">
            <a:avLst/>
          </a:prstGeom>
        </p:spPr>
      </p:pic>
      <p:pic>
        <p:nvPicPr>
          <p:cNvPr id="2050" name="Picture 2" descr="Foursquare (company) - Wikipedia">
            <a:extLst>
              <a:ext uri="{FF2B5EF4-FFF2-40B4-BE49-F238E27FC236}">
                <a16:creationId xmlns:a16="http://schemas.microsoft.com/office/drawing/2014/main" id="{4D885FF0-7F68-43EB-BBAB-607E618AA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713" y="196811"/>
            <a:ext cx="1891871" cy="113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29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1000"/>
                                        <p:tgtEl>
                                          <p:spTgt spid="3">
                                            <p:txEl>
                                              <p:pRg st="2" end="2"/>
                                            </p:txEl>
                                          </p:spTgt>
                                        </p:tgtEl>
                                      </p:cBhvr>
                                    </p:animEffect>
                                    <p:anim calcmode="lin" valueType="num">
                                      <p:cBhvr>
                                        <p:cTn id="3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1000"/>
                                        <p:tgtEl>
                                          <p:spTgt spid="3">
                                            <p:txEl>
                                              <p:pRg st="6" end="6"/>
                                            </p:txEl>
                                          </p:spTgt>
                                        </p:tgtEl>
                                      </p:cBhvr>
                                    </p:animEffect>
                                    <p:anim calcmode="lin" valueType="num">
                                      <p:cBhvr>
                                        <p:cTn id="5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1000"/>
                                        <p:tgtEl>
                                          <p:spTgt spid="3">
                                            <p:txEl>
                                              <p:pRg st="8" end="8"/>
                                            </p:txEl>
                                          </p:spTgt>
                                        </p:tgtEl>
                                      </p:cBhvr>
                                    </p:animEffect>
                                    <p:anim calcmode="lin" valueType="num">
                                      <p:cBhvr>
                                        <p:cTn id="6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Effect transition="in" filter="fade">
                                      <p:cBhvr>
                                        <p:cTn id="72" dur="1000"/>
                                        <p:tgtEl>
                                          <p:spTgt spid="3">
                                            <p:txEl>
                                              <p:pRg st="9" end="9"/>
                                            </p:txEl>
                                          </p:spTgt>
                                        </p:tgtEl>
                                      </p:cBhvr>
                                    </p:animEffect>
                                    <p:anim calcmode="lin" valueType="num">
                                      <p:cBhvr>
                                        <p:cTn id="7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TM02900688[[fn=Facet]]</Template>
  <TotalTime>228</TotalTime>
  <Words>911</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Bahnschrift SemiBold</vt:lpstr>
      <vt:lpstr>Helvetica Neue</vt:lpstr>
      <vt:lpstr>Times New Roman</vt:lpstr>
      <vt:lpstr>Trebuchet MS</vt:lpstr>
      <vt:lpstr>Wingdings 3</vt:lpstr>
      <vt:lpstr>Facet</vt:lpstr>
      <vt:lpstr>COURSERA CAPSTONE PROJECT</vt:lpstr>
      <vt:lpstr>The Battle of Neighborhoods</vt:lpstr>
      <vt:lpstr>Agenda</vt:lpstr>
      <vt:lpstr>INTRODUCTION</vt:lpstr>
      <vt:lpstr>Purpose and Audience</vt:lpstr>
      <vt:lpstr>Libraries Used in Python</vt:lpstr>
      <vt:lpstr>DATA SECTION</vt:lpstr>
      <vt:lpstr>Data Sources</vt:lpstr>
      <vt:lpstr>Foursquare API Data</vt:lpstr>
      <vt:lpstr>Map of Scarborough </vt:lpstr>
      <vt:lpstr>METHODOLOGY SECTION</vt:lpstr>
      <vt:lpstr>K-Means Clustering</vt:lpstr>
      <vt:lpstr>Most common venues near Neighborhood</vt:lpstr>
      <vt:lpstr>RESULT SECTION</vt:lpstr>
      <vt:lpstr>Map of Clusters in Scarborough </vt:lpstr>
      <vt:lpstr>Clusters in Scarborough  </vt:lpstr>
      <vt:lpstr>DISCUSSION</vt:lpstr>
      <vt:lpstr>Problem To Solve</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Aneervan Ray</dc:creator>
  <cp:lastModifiedBy>Aneervan Ray</cp:lastModifiedBy>
  <cp:revision>13</cp:revision>
  <dcterms:created xsi:type="dcterms:W3CDTF">2020-11-09T14:09:06Z</dcterms:created>
  <dcterms:modified xsi:type="dcterms:W3CDTF">2020-11-09T17:57:25Z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