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53" r:id="rId2"/>
    <p:sldId id="357" r:id="rId3"/>
    <p:sldId id="344" r:id="rId4"/>
    <p:sldId id="343" r:id="rId5"/>
    <p:sldId id="259" r:id="rId6"/>
    <p:sldId id="265" r:id="rId7"/>
    <p:sldId id="348" r:id="rId8"/>
    <p:sldId id="345" r:id="rId9"/>
    <p:sldId id="354" r:id="rId10"/>
    <p:sldId id="307" r:id="rId11"/>
    <p:sldId id="355" r:id="rId12"/>
    <p:sldId id="349" r:id="rId13"/>
    <p:sldId id="356" r:id="rId14"/>
    <p:sldId id="352" r:id="rId15"/>
    <p:sldId id="351" r:id="rId16"/>
    <p:sldId id="350" r:id="rId17"/>
    <p:sldId id="30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dox, Kyle D." initials="MKD" lastIdx="1" clrIdx="0">
    <p:extLst/>
  </p:cmAuthor>
  <p:cmAuthor id="2" name="Tom Cona" initials="TC" lastIdx="15" clrIdx="1">
    <p:extLst/>
  </p:cmAuthor>
  <p:cmAuthor id="3" name="Department of Veterans Affairs" initials="DoVA" lastIdx="10" clrIdx="2">
    <p:extLst/>
  </p:cmAuthor>
  <p:cmAuthor id="4" name="Gabriele, Jeanne (VHAJAC)" initials="GJ(" lastIdx="21" clrIdx="3">
    <p:extLst/>
  </p:cmAuthor>
  <p:cmAuthor id="5" name="Janey Barnes" initials="JB"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249" autoAdjust="0"/>
  </p:normalViewPr>
  <p:slideViewPr>
    <p:cSldViewPr snapToGrid="0">
      <p:cViewPr>
        <p:scale>
          <a:sx n="96" d="100"/>
          <a:sy n="96" d="100"/>
        </p:scale>
        <p:origin x="-202" y="-24"/>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7-13T13:35:55.109" idx="5">
    <p:pos x="6708" y="376"/>
    <p:text>There is an existing VA Saftey Plan template.  Could we link to it?</p:text>
    <p:extLst>
      <p:ext uri="{C676402C-5697-4E1C-873F-D02D1690AC5C}">
        <p15:threadingInfo xmlns:p15="http://schemas.microsoft.com/office/powerpoint/2012/main" timeZoneBias="240"/>
      </p:ext>
    </p:extLst>
  </p:cm>
  <p:cm authorId="4" dt="2020-07-13T17:28:10.309" idx="9">
    <p:pos x="7177" y="420"/>
    <p:text>Having an option for no action under safety planning that gets put in a note makes me uncomfortable.  Most providers are going to view safety planning as the official VA safety plan.   Could we have a box that allows providers to enter this if needed?  Or could we state "no changes needed at this time" and get the date of the previous safety plan or safety plan/review in the chart.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E2FD8-98C5-4EFB-A591-798974217C78}"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A2CB5-9AF8-435A-A09D-4A62311190C7}" type="slidenum">
              <a:rPr lang="en-US" smtClean="0"/>
              <a:t>‹#›</a:t>
            </a:fld>
            <a:endParaRPr lang="en-US"/>
          </a:p>
        </p:txBody>
      </p:sp>
    </p:spTree>
    <p:extLst>
      <p:ext uri="{BB962C8B-B14F-4D97-AF65-F5344CB8AC3E}">
        <p14:creationId xmlns:p14="http://schemas.microsoft.com/office/powerpoint/2010/main" val="102389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a:t>
            </a:fld>
            <a:endParaRPr lang="en-US"/>
          </a:p>
        </p:txBody>
      </p:sp>
    </p:spTree>
    <p:extLst>
      <p:ext uri="{BB962C8B-B14F-4D97-AF65-F5344CB8AC3E}">
        <p14:creationId xmlns:p14="http://schemas.microsoft.com/office/powerpoint/2010/main" val="2042005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10</a:t>
            </a:fld>
            <a:endParaRPr lang="en-US"/>
          </a:p>
        </p:txBody>
      </p:sp>
    </p:spTree>
    <p:extLst>
      <p:ext uri="{BB962C8B-B14F-4D97-AF65-F5344CB8AC3E}">
        <p14:creationId xmlns:p14="http://schemas.microsoft.com/office/powerpoint/2010/main" val="418851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11</a:t>
            </a:fld>
            <a:endParaRPr lang="en-US"/>
          </a:p>
        </p:txBody>
      </p:sp>
    </p:spTree>
    <p:extLst>
      <p:ext uri="{BB962C8B-B14F-4D97-AF65-F5344CB8AC3E}">
        <p14:creationId xmlns:p14="http://schemas.microsoft.com/office/powerpoint/2010/main" val="33384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12</a:t>
            </a:fld>
            <a:endParaRPr lang="en-US"/>
          </a:p>
        </p:txBody>
      </p:sp>
    </p:spTree>
    <p:extLst>
      <p:ext uri="{BB962C8B-B14F-4D97-AF65-F5344CB8AC3E}">
        <p14:creationId xmlns:p14="http://schemas.microsoft.com/office/powerpoint/2010/main" val="3275568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13</a:t>
            </a:fld>
            <a:endParaRPr lang="en-US"/>
          </a:p>
        </p:txBody>
      </p:sp>
    </p:spTree>
    <p:extLst>
      <p:ext uri="{BB962C8B-B14F-4D97-AF65-F5344CB8AC3E}">
        <p14:creationId xmlns:p14="http://schemas.microsoft.com/office/powerpoint/2010/main" val="2957787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14</a:t>
            </a:fld>
            <a:endParaRPr lang="en-US"/>
          </a:p>
        </p:txBody>
      </p:sp>
    </p:spTree>
    <p:extLst>
      <p:ext uri="{BB962C8B-B14F-4D97-AF65-F5344CB8AC3E}">
        <p14:creationId xmlns:p14="http://schemas.microsoft.com/office/powerpoint/2010/main" val="565119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15</a:t>
            </a:fld>
            <a:endParaRPr lang="en-US"/>
          </a:p>
        </p:txBody>
      </p:sp>
    </p:spTree>
    <p:extLst>
      <p:ext uri="{BB962C8B-B14F-4D97-AF65-F5344CB8AC3E}">
        <p14:creationId xmlns:p14="http://schemas.microsoft.com/office/powerpoint/2010/main" val="278581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16</a:t>
            </a:fld>
            <a:endParaRPr lang="en-US"/>
          </a:p>
        </p:txBody>
      </p:sp>
    </p:spTree>
    <p:extLst>
      <p:ext uri="{BB962C8B-B14F-4D97-AF65-F5344CB8AC3E}">
        <p14:creationId xmlns:p14="http://schemas.microsoft.com/office/powerpoint/2010/main" val="4162218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17</a:t>
            </a:fld>
            <a:endParaRPr lang="en-US"/>
          </a:p>
        </p:txBody>
      </p:sp>
    </p:spTree>
    <p:extLst>
      <p:ext uri="{BB962C8B-B14F-4D97-AF65-F5344CB8AC3E}">
        <p14:creationId xmlns:p14="http://schemas.microsoft.com/office/powerpoint/2010/main" val="353987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2</a:t>
            </a:fld>
            <a:endParaRPr lang="en-US"/>
          </a:p>
        </p:txBody>
      </p:sp>
    </p:spTree>
    <p:extLst>
      <p:ext uri="{BB962C8B-B14F-4D97-AF65-F5344CB8AC3E}">
        <p14:creationId xmlns:p14="http://schemas.microsoft.com/office/powerpoint/2010/main" val="2993698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3</a:t>
            </a:fld>
            <a:endParaRPr lang="en-US"/>
          </a:p>
        </p:txBody>
      </p:sp>
    </p:spTree>
    <p:extLst>
      <p:ext uri="{BB962C8B-B14F-4D97-AF65-F5344CB8AC3E}">
        <p14:creationId xmlns:p14="http://schemas.microsoft.com/office/powerpoint/2010/main" val="167536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4</a:t>
            </a:fld>
            <a:endParaRPr lang="en-US"/>
          </a:p>
        </p:txBody>
      </p:sp>
    </p:spTree>
    <p:extLst>
      <p:ext uri="{BB962C8B-B14F-4D97-AF65-F5344CB8AC3E}">
        <p14:creationId xmlns:p14="http://schemas.microsoft.com/office/powerpoint/2010/main" val="98827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5</a:t>
            </a:fld>
            <a:endParaRPr lang="en-US"/>
          </a:p>
        </p:txBody>
      </p:sp>
    </p:spTree>
    <p:extLst>
      <p:ext uri="{BB962C8B-B14F-4D97-AF65-F5344CB8AC3E}">
        <p14:creationId xmlns:p14="http://schemas.microsoft.com/office/powerpoint/2010/main" val="104347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6</a:t>
            </a:fld>
            <a:endParaRPr lang="en-US"/>
          </a:p>
        </p:txBody>
      </p:sp>
    </p:spTree>
    <p:extLst>
      <p:ext uri="{BB962C8B-B14F-4D97-AF65-F5344CB8AC3E}">
        <p14:creationId xmlns:p14="http://schemas.microsoft.com/office/powerpoint/2010/main" val="372825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7</a:t>
            </a:fld>
            <a:endParaRPr lang="en-US"/>
          </a:p>
        </p:txBody>
      </p:sp>
    </p:spTree>
    <p:extLst>
      <p:ext uri="{BB962C8B-B14F-4D97-AF65-F5344CB8AC3E}">
        <p14:creationId xmlns:p14="http://schemas.microsoft.com/office/powerpoint/2010/main" val="22257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8</a:t>
            </a:fld>
            <a:endParaRPr lang="en-US"/>
          </a:p>
        </p:txBody>
      </p:sp>
    </p:spTree>
    <p:extLst>
      <p:ext uri="{BB962C8B-B14F-4D97-AF65-F5344CB8AC3E}">
        <p14:creationId xmlns:p14="http://schemas.microsoft.com/office/powerpoint/2010/main" val="79614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A2CB5-9AF8-435A-A09D-4A62311190C7}" type="slidenum">
              <a:rPr lang="en-US" smtClean="0"/>
              <a:t>9</a:t>
            </a:fld>
            <a:endParaRPr lang="en-US"/>
          </a:p>
        </p:txBody>
      </p:sp>
    </p:spTree>
    <p:extLst>
      <p:ext uri="{BB962C8B-B14F-4D97-AF65-F5344CB8AC3E}">
        <p14:creationId xmlns:p14="http://schemas.microsoft.com/office/powerpoint/2010/main" val="418672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9FD8-C8EF-4E59-BC46-C3D776D263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207D90F-0976-4005-8DD8-29970E0BC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4E6C9D-F0A9-4024-B113-01FD482F58B2}"/>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5" name="Footer Placeholder 4">
            <a:extLst>
              <a:ext uri="{FF2B5EF4-FFF2-40B4-BE49-F238E27FC236}">
                <a16:creationId xmlns:a16="http://schemas.microsoft.com/office/drawing/2014/main" xmlns="" id="{518B86CA-0F0D-4841-9F45-9B16F7848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F2906A-9D73-4FDC-9FC9-7AF214390633}"/>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209125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1C647-4E5B-42A2-A447-90C2915DBA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DE57ED2-DCC6-4006-B901-00164C501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2A5A0B-AD51-4379-A812-E972906E0FE0}"/>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5" name="Footer Placeholder 4">
            <a:extLst>
              <a:ext uri="{FF2B5EF4-FFF2-40B4-BE49-F238E27FC236}">
                <a16:creationId xmlns:a16="http://schemas.microsoft.com/office/drawing/2014/main" xmlns="" id="{22BF4F5B-F73B-44FF-937F-5CFC3CB9D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990798-74EC-4AE0-A1B0-F2849BC52F74}"/>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161230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CEF0CF6-B41A-4DDA-80EA-BB5162AD6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ED3DA64-BCE5-4A2B-BE4A-291B1DC6FE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D1AF02-7AD4-49CA-8234-081B85A29CE0}"/>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5" name="Footer Placeholder 4">
            <a:extLst>
              <a:ext uri="{FF2B5EF4-FFF2-40B4-BE49-F238E27FC236}">
                <a16:creationId xmlns:a16="http://schemas.microsoft.com/office/drawing/2014/main" xmlns="" id="{157C725C-E217-4C9A-9EEC-621B81569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FE06D7-B89C-45B1-A97C-4E6B6EC69053}"/>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126439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A0FC4-37B0-45AC-9CDF-53EE38172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EDCD41-5ECB-46B7-8DF7-3581FB6AA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85645D-61D3-4139-8C38-0D13783F8DDB}"/>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5" name="Footer Placeholder 4">
            <a:extLst>
              <a:ext uri="{FF2B5EF4-FFF2-40B4-BE49-F238E27FC236}">
                <a16:creationId xmlns:a16="http://schemas.microsoft.com/office/drawing/2014/main" xmlns="" id="{DC2A0433-507B-4871-A2D4-08401823C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755FB6-1E8A-4FCA-A1B3-5F2A604AFBB9}"/>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12358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D1B54-B027-4C5E-999F-0D9E4E267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1BEB980-0516-49AD-B0FB-303B34655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7F0DCDD-EEAB-4411-90BA-9A49560CF2BF}"/>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5" name="Footer Placeholder 4">
            <a:extLst>
              <a:ext uri="{FF2B5EF4-FFF2-40B4-BE49-F238E27FC236}">
                <a16:creationId xmlns:a16="http://schemas.microsoft.com/office/drawing/2014/main" xmlns="" id="{01826428-45D1-4BE3-9B25-AEB46DBBE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674CE34-15EB-4086-B126-DF58935F89D2}"/>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282368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CBADA-0EC2-4480-A4B8-0EBC942A5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9E2D1EC-20B1-438D-9E25-0552DF707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CE93176-84BE-4F06-B6A1-6F769CB2E6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C0B247C-1B53-406E-8C42-49EEA919272E}"/>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6" name="Footer Placeholder 5">
            <a:extLst>
              <a:ext uri="{FF2B5EF4-FFF2-40B4-BE49-F238E27FC236}">
                <a16:creationId xmlns:a16="http://schemas.microsoft.com/office/drawing/2014/main" xmlns="" id="{D13AEFA6-AA83-4D61-A863-8FF685D05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7D490D6-991F-4582-B93D-5D6C725EAFAC}"/>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410526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8B621-D527-41C2-9070-175821CC5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9A67147-C8C0-4524-870C-33E723186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2489DC2-B441-42D6-9768-D6ADF7EA5C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DE1A05F-A46B-4D3E-BFF0-16C17E10F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445322-F990-4AA0-87E7-98426E6CEB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4DC177D-8F49-4211-AFE3-5D1B0C79D197}"/>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8" name="Footer Placeholder 7">
            <a:extLst>
              <a:ext uri="{FF2B5EF4-FFF2-40B4-BE49-F238E27FC236}">
                <a16:creationId xmlns:a16="http://schemas.microsoft.com/office/drawing/2014/main" xmlns="" id="{F91BA88E-3EB2-4FED-907B-054702F560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A5F446C-155A-4F14-ABC7-5801DE618163}"/>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339865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FF824-4FC7-449F-B728-1C501CC68C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975F2C9-6700-4785-B82B-AAEDE7D3BBC4}"/>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4" name="Footer Placeholder 3">
            <a:extLst>
              <a:ext uri="{FF2B5EF4-FFF2-40B4-BE49-F238E27FC236}">
                <a16:creationId xmlns:a16="http://schemas.microsoft.com/office/drawing/2014/main" xmlns="" id="{6D844408-C195-4E6E-979E-3A704FD2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D544D5A-1E2E-44A8-92D7-C810EE01BB67}"/>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29919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B71ED8-816E-445A-B637-DA74FCAB3542}"/>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3" name="Footer Placeholder 2">
            <a:extLst>
              <a:ext uri="{FF2B5EF4-FFF2-40B4-BE49-F238E27FC236}">
                <a16:creationId xmlns:a16="http://schemas.microsoft.com/office/drawing/2014/main" xmlns="" id="{B2399A09-B790-4CCB-9449-D6F0E15DA1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93D2EF-761F-4B06-B902-AFB21F096777}"/>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7629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AB5EBC-3C64-4F7A-BB98-3D21084DB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B6789D0-6A24-4B88-91B2-05662E157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B02BDBA-0323-4563-852F-20E1E0A6D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0B3FD64-B07E-42C8-BEBC-3C31849E0E49}"/>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6" name="Footer Placeholder 5">
            <a:extLst>
              <a:ext uri="{FF2B5EF4-FFF2-40B4-BE49-F238E27FC236}">
                <a16:creationId xmlns:a16="http://schemas.microsoft.com/office/drawing/2014/main" xmlns="" id="{BDCB7F98-70C7-490B-876C-C992A5090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C6C8A5B-96BC-40BB-B4CE-9694CA22A621}"/>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359605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7D7D6-77F8-4CA0-BDE8-B0CF5F4F5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2C9E5C5-1812-4CD8-9760-FEF0B6795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643E544-B40E-4CC3-BFA6-1691783AA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B574ED-AA24-4197-804E-16E5C30A39F8}"/>
              </a:ext>
            </a:extLst>
          </p:cNvPr>
          <p:cNvSpPr>
            <a:spLocks noGrp="1"/>
          </p:cNvSpPr>
          <p:nvPr>
            <p:ph type="dt" sz="half" idx="10"/>
          </p:nvPr>
        </p:nvSpPr>
        <p:spPr/>
        <p:txBody>
          <a:bodyPr/>
          <a:lstStyle/>
          <a:p>
            <a:fld id="{12E1BA6D-35A5-4853-891F-21B3D580D7BB}" type="datetimeFigureOut">
              <a:rPr lang="en-US" smtClean="0"/>
              <a:t>9/18/2020</a:t>
            </a:fld>
            <a:endParaRPr lang="en-US"/>
          </a:p>
        </p:txBody>
      </p:sp>
      <p:sp>
        <p:nvSpPr>
          <p:cNvPr id="6" name="Footer Placeholder 5">
            <a:extLst>
              <a:ext uri="{FF2B5EF4-FFF2-40B4-BE49-F238E27FC236}">
                <a16:creationId xmlns:a16="http://schemas.microsoft.com/office/drawing/2014/main" xmlns="" id="{E8BA7D85-D157-40BA-ABAD-A3728DB26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4293CEB-9EF9-4520-90D7-D0B96B3E166E}"/>
              </a:ext>
            </a:extLst>
          </p:cNvPr>
          <p:cNvSpPr>
            <a:spLocks noGrp="1"/>
          </p:cNvSpPr>
          <p:nvPr>
            <p:ph type="sldNum" sz="quarter" idx="12"/>
          </p:nvPr>
        </p:nvSpPr>
        <p:spPr/>
        <p:txBody>
          <a:bodyPr/>
          <a:lstStyle/>
          <a:p>
            <a:fld id="{8476D4BE-4113-456A-8963-C7D812634463}" type="slidenum">
              <a:rPr lang="en-US" smtClean="0"/>
              <a:t>‹#›</a:t>
            </a:fld>
            <a:endParaRPr lang="en-US"/>
          </a:p>
        </p:txBody>
      </p:sp>
    </p:spTree>
    <p:extLst>
      <p:ext uri="{BB962C8B-B14F-4D97-AF65-F5344CB8AC3E}">
        <p14:creationId xmlns:p14="http://schemas.microsoft.com/office/powerpoint/2010/main" val="140954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01DD522-C620-4CC4-9AFA-D53192495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C9A6701-589E-4132-B424-0CC203550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3FDDDC6-91A5-478E-A00E-B1E77C7FF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1BA6D-35A5-4853-891F-21B3D580D7BB}" type="datetimeFigureOut">
              <a:rPr lang="en-US" smtClean="0"/>
              <a:t>9/18/2020</a:t>
            </a:fld>
            <a:endParaRPr lang="en-US"/>
          </a:p>
        </p:txBody>
      </p:sp>
      <p:sp>
        <p:nvSpPr>
          <p:cNvPr id="5" name="Footer Placeholder 4">
            <a:extLst>
              <a:ext uri="{FF2B5EF4-FFF2-40B4-BE49-F238E27FC236}">
                <a16:creationId xmlns:a16="http://schemas.microsoft.com/office/drawing/2014/main" xmlns="" id="{3D42B2AA-1C7D-4A63-A0B3-0FDACD404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F9B8520-5A8F-419D-B44F-7100556F9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6D4BE-4113-456A-8963-C7D812634463}" type="slidenum">
              <a:rPr lang="en-US" smtClean="0"/>
              <a:t>‹#›</a:t>
            </a:fld>
            <a:endParaRPr lang="en-US"/>
          </a:p>
        </p:txBody>
      </p:sp>
    </p:spTree>
    <p:extLst>
      <p:ext uri="{BB962C8B-B14F-4D97-AF65-F5344CB8AC3E}">
        <p14:creationId xmlns:p14="http://schemas.microsoft.com/office/powerpoint/2010/main" val="3852401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FDF10A4-AFBB-45C6-A425-F9ED8F7B0702}"/>
              </a:ext>
            </a:extLst>
          </p:cNvPr>
          <p:cNvSpPr txBox="1"/>
          <p:nvPr/>
        </p:nvSpPr>
        <p:spPr>
          <a:xfrm>
            <a:off x="225286" y="92764"/>
            <a:ext cx="11648661" cy="2416046"/>
          </a:xfrm>
          <a:prstGeom prst="rect">
            <a:avLst/>
          </a:prstGeom>
          <a:noFill/>
        </p:spPr>
        <p:txBody>
          <a:bodyPr wrap="square" rtlCol="0">
            <a:spAutoFit/>
          </a:bodyPr>
          <a:lstStyle/>
          <a:p>
            <a:pPr>
              <a:spcAft>
                <a:spcPts val="600"/>
              </a:spcAft>
            </a:pPr>
            <a:r>
              <a:rPr lang="en-US" dirty="0">
                <a:cs typeface="Arial" panose="020B0604020202020204" pitchFamily="34" charset="0"/>
              </a:rPr>
              <a:t>Psychotherapy 1.0</a:t>
            </a:r>
          </a:p>
          <a:p>
            <a:pPr>
              <a:spcAft>
                <a:spcPts val="600"/>
              </a:spcAft>
            </a:pPr>
            <a:r>
              <a:rPr lang="en-US" dirty="0">
                <a:cs typeface="Arial" panose="020B0604020202020204" pitchFamily="34" charset="0"/>
              </a:rPr>
              <a:t>PSYCHOTHERAPY PROVIDER TOOLS - DOCUMENTATION</a:t>
            </a:r>
          </a:p>
          <a:p>
            <a:pPr>
              <a:spcAft>
                <a:spcPts val="600"/>
              </a:spcAft>
            </a:pPr>
            <a:r>
              <a:rPr lang="en-US" dirty="0">
                <a:cs typeface="Arial" panose="020B0604020202020204" pitchFamily="34" charset="0"/>
              </a:rPr>
              <a:t>PURPOSE: Assist providers administering psychotherapy services. This template to be used in conjunction with [PGD Tool] and [Clinical Decision Support Tool].</a:t>
            </a:r>
          </a:p>
          <a:p>
            <a:pPr>
              <a:spcAft>
                <a:spcPts val="600"/>
              </a:spcAft>
            </a:pPr>
            <a:r>
              <a:rPr lang="en-US" dirty="0">
                <a:cs typeface="Arial" panose="020B0604020202020204" pitchFamily="34" charset="0"/>
              </a:rPr>
              <a:t>PATIENT REPORTED OUTCOME MEASURES: </a:t>
            </a:r>
            <a:r>
              <a:rPr lang="en-US" dirty="0">
                <a:cs typeface="Arial" panose="020B0604020202020204" pitchFamily="34" charset="0"/>
                <a:hlinkClick r:id="" action="ppaction://noaction"/>
              </a:rPr>
              <a:t>Clinical Decision Support Tool</a:t>
            </a:r>
            <a:r>
              <a:rPr lang="en-US" dirty="0">
                <a:cs typeface="Arial" panose="020B0604020202020204" pitchFamily="34" charset="0"/>
              </a:rPr>
              <a:t>  </a:t>
            </a:r>
          </a:p>
          <a:p>
            <a:pPr>
              <a:spcAft>
                <a:spcPts val="600"/>
              </a:spcAft>
            </a:pPr>
            <a:endParaRPr lang="en-US" dirty="0">
              <a:cs typeface="Arial" panose="020B0604020202020204" pitchFamily="34" charset="0"/>
            </a:endParaRPr>
          </a:p>
          <a:p>
            <a:pPr>
              <a:spcAft>
                <a:spcPts val="600"/>
              </a:spcAft>
            </a:pPr>
            <a:endParaRPr lang="en-US" dirty="0">
              <a:cs typeface="Arial" panose="020B0604020202020204" pitchFamily="34" charset="0"/>
            </a:endParaRPr>
          </a:p>
        </p:txBody>
      </p:sp>
      <p:sp>
        <p:nvSpPr>
          <p:cNvPr id="11" name="TextBox 10">
            <a:extLst>
              <a:ext uri="{FF2B5EF4-FFF2-40B4-BE49-F238E27FC236}">
                <a16:creationId xmlns:a16="http://schemas.microsoft.com/office/drawing/2014/main" xmlns="" id="{9F378029-3F37-4EE3-AACA-953B8D6820A5}"/>
              </a:ext>
            </a:extLst>
          </p:cNvPr>
          <p:cNvSpPr txBox="1"/>
          <p:nvPr/>
        </p:nvSpPr>
        <p:spPr>
          <a:xfrm>
            <a:off x="349569" y="1935232"/>
            <a:ext cx="9337769" cy="1077218"/>
          </a:xfrm>
          <a:prstGeom prst="rect">
            <a:avLst/>
          </a:prstGeom>
          <a:noFill/>
        </p:spPr>
        <p:txBody>
          <a:bodyPr wrap="square" rtlCol="0">
            <a:spAutoFit/>
          </a:bodyPr>
          <a:lstStyle/>
          <a:p>
            <a:r>
              <a:rPr lang="en-US" dirty="0"/>
              <a:t>*STEP 1: Is this a psychotherapy session?</a:t>
            </a:r>
          </a:p>
          <a:p>
            <a:r>
              <a:rPr lang="en-US" sz="1400" i="1" dirty="0"/>
              <a:t>As used here, psychotherapy refers to a series of connected sessions aimed at treating one or more mental health conditions.</a:t>
            </a:r>
            <a:r>
              <a:rPr lang="en-US" sz="1400" i="1" dirty="0">
                <a:highlight>
                  <a:srgbClr val="FFFF00"/>
                </a:highlight>
              </a:rPr>
              <a:t> </a:t>
            </a:r>
          </a:p>
          <a:p>
            <a:pPr marL="285750" indent="-285750">
              <a:buFont typeface="Courier New" panose="02070309020205020404" pitchFamily="49" charset="0"/>
              <a:buChar char="o"/>
            </a:pPr>
            <a:r>
              <a:rPr lang="en-US" sz="1600" dirty="0"/>
              <a:t>Yes    ○ No </a:t>
            </a:r>
          </a:p>
          <a:p>
            <a:pPr>
              <a:spcAft>
                <a:spcPts val="600"/>
              </a:spcAft>
            </a:pPr>
            <a:r>
              <a:rPr lang="en-US" sz="1600" i="1" dirty="0"/>
              <a:t> </a:t>
            </a:r>
          </a:p>
        </p:txBody>
      </p:sp>
      <p:sp>
        <p:nvSpPr>
          <p:cNvPr id="6" name="TextBox 5">
            <a:extLst>
              <a:ext uri="{FF2B5EF4-FFF2-40B4-BE49-F238E27FC236}">
                <a16:creationId xmlns:a16="http://schemas.microsoft.com/office/drawing/2014/main" xmlns="" id="{3DD5F047-3E62-46CA-ABDE-F05B16B4DA2D}"/>
              </a:ext>
            </a:extLst>
          </p:cNvPr>
          <p:cNvSpPr txBox="1"/>
          <p:nvPr/>
        </p:nvSpPr>
        <p:spPr>
          <a:xfrm>
            <a:off x="225286" y="2997530"/>
            <a:ext cx="9462052" cy="2416046"/>
          </a:xfrm>
          <a:prstGeom prst="rect">
            <a:avLst/>
          </a:prstGeom>
          <a:noFill/>
        </p:spPr>
        <p:txBody>
          <a:bodyPr wrap="square" rtlCol="0">
            <a:spAutoFit/>
          </a:bodyPr>
          <a:lstStyle/>
          <a:p>
            <a:pPr>
              <a:spcAft>
                <a:spcPts val="600"/>
              </a:spcAft>
            </a:pPr>
            <a:r>
              <a:rPr lang="en-US" dirty="0"/>
              <a:t>Select the option that best describes how you used today’s session. </a:t>
            </a:r>
          </a:p>
          <a:p>
            <a:pPr marL="285750" indent="-285750">
              <a:buFont typeface="Courier New" panose="02070309020205020404" pitchFamily="49" charset="0"/>
              <a:buChar char="o"/>
            </a:pPr>
            <a:r>
              <a:rPr lang="en-US" sz="1600" dirty="0"/>
              <a:t>Therapy directed at targeted mental health diagnosis/condition </a:t>
            </a:r>
            <a:r>
              <a:rPr lang="en-US" sz="1400" dirty="0">
                <a:highlight>
                  <a:srgbClr val="FFFF00"/>
                </a:highlight>
                <a:sym typeface="Wingdings" panose="05000000000000000000" pitchFamily="2" charset="2"/>
              </a:rPr>
              <a:t> If they strike NO on step 1, this goes away</a:t>
            </a:r>
            <a:endParaRPr lang="en-US" sz="1400" dirty="0">
              <a:highlight>
                <a:srgbClr val="FFFF00"/>
              </a:highlight>
            </a:endParaRPr>
          </a:p>
          <a:p>
            <a:pPr marL="285750" indent="-285750">
              <a:buFont typeface="Courier New" panose="02070309020205020404" pitchFamily="49" charset="0"/>
              <a:buChar char="o"/>
            </a:pPr>
            <a:r>
              <a:rPr lang="en-US" sz="1600" dirty="0"/>
              <a:t>Crisis management</a:t>
            </a:r>
          </a:p>
          <a:p>
            <a:pPr marL="285750" indent="-285750">
              <a:buFont typeface="Courier New" panose="02070309020205020404" pitchFamily="49" charset="0"/>
              <a:buChar char="o"/>
            </a:pPr>
            <a:r>
              <a:rPr lang="en-US" sz="1600" dirty="0"/>
              <a:t>Psycho education</a:t>
            </a:r>
          </a:p>
          <a:p>
            <a:pPr marL="285750" indent="-285750">
              <a:buFont typeface="Courier New" panose="02070309020205020404" pitchFamily="49" charset="0"/>
              <a:buChar char="o"/>
            </a:pPr>
            <a:r>
              <a:rPr lang="en-US" sz="1600" dirty="0"/>
              <a:t>Case Management </a:t>
            </a:r>
          </a:p>
          <a:p>
            <a:pPr marL="285750" indent="-285750">
              <a:buFont typeface="Courier New" panose="02070309020205020404" pitchFamily="49" charset="0"/>
              <a:buChar char="o"/>
            </a:pPr>
            <a:r>
              <a:rPr lang="en-US" sz="1600" dirty="0"/>
              <a:t>Care Management</a:t>
            </a:r>
            <a:r>
              <a:rPr lang="en-US" sz="1600" dirty="0">
                <a:highlight>
                  <a:srgbClr val="FFFF00"/>
                </a:highlight>
              </a:rPr>
              <a:t> </a:t>
            </a:r>
          </a:p>
          <a:p>
            <a:pPr marL="285750" indent="-285750">
              <a:buFont typeface="Courier New" panose="02070309020205020404" pitchFamily="49" charset="0"/>
              <a:buChar char="o"/>
            </a:pPr>
            <a:r>
              <a:rPr lang="en-US" sz="1600" dirty="0"/>
              <a:t>Other</a:t>
            </a:r>
          </a:p>
          <a:p>
            <a:endParaRPr lang="en-US" sz="1600" dirty="0"/>
          </a:p>
          <a:p>
            <a:endParaRPr lang="en-US" sz="1600" dirty="0"/>
          </a:p>
        </p:txBody>
      </p:sp>
      <p:sp>
        <p:nvSpPr>
          <p:cNvPr id="7" name="TextBox 6">
            <a:extLst>
              <a:ext uri="{FF2B5EF4-FFF2-40B4-BE49-F238E27FC236}">
                <a16:creationId xmlns:a16="http://schemas.microsoft.com/office/drawing/2014/main" xmlns="" id="{79C82305-CA66-4989-B1B5-AADC34430449}"/>
              </a:ext>
            </a:extLst>
          </p:cNvPr>
          <p:cNvSpPr txBox="1"/>
          <p:nvPr/>
        </p:nvSpPr>
        <p:spPr>
          <a:xfrm>
            <a:off x="349570" y="5026331"/>
            <a:ext cx="9261253" cy="369332"/>
          </a:xfrm>
          <a:prstGeom prst="rect">
            <a:avLst/>
          </a:prstGeom>
          <a:noFill/>
        </p:spPr>
        <p:txBody>
          <a:bodyPr wrap="none" rtlCol="0">
            <a:spAutoFit/>
          </a:bodyPr>
          <a:lstStyle/>
          <a:p>
            <a:pPr marL="285750" indent="-285750">
              <a:buFont typeface="Wingdings" panose="05000000000000000000" pitchFamily="2" charset="2"/>
              <a:buChar char="q"/>
            </a:pPr>
            <a:r>
              <a:rPr lang="en-US" dirty="0"/>
              <a:t>Click here to import most recent patient reported outcome measure (PROM) scores into note.</a:t>
            </a:r>
          </a:p>
        </p:txBody>
      </p:sp>
    </p:spTree>
    <p:extLst>
      <p:ext uri="{BB962C8B-B14F-4D97-AF65-F5344CB8AC3E}">
        <p14:creationId xmlns:p14="http://schemas.microsoft.com/office/powerpoint/2010/main" val="282079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B47E017B-E8AE-4888-8FF4-DCC685ED9183}"/>
              </a:ext>
            </a:extLst>
          </p:cNvPr>
          <p:cNvGrpSpPr/>
          <p:nvPr/>
        </p:nvGrpSpPr>
        <p:grpSpPr>
          <a:xfrm>
            <a:off x="0" y="5148775"/>
            <a:ext cx="12192000" cy="1709225"/>
            <a:chOff x="0" y="5666936"/>
            <a:chExt cx="12192000" cy="1191064"/>
          </a:xfrm>
        </p:grpSpPr>
        <p:pic>
          <p:nvPicPr>
            <p:cNvPr id="14" name="Picture 13">
              <a:extLst>
                <a:ext uri="{FF2B5EF4-FFF2-40B4-BE49-F238E27FC236}">
                  <a16:creationId xmlns:a16="http://schemas.microsoft.com/office/drawing/2014/main" xmlns="" id="{74F54491-87CD-442E-A698-247CEDCACE19}"/>
                </a:ext>
              </a:extLst>
            </p:cNvPr>
            <p:cNvPicPr>
              <a:picLocks noChangeAspect="1"/>
            </p:cNvPicPr>
            <p:nvPr/>
          </p:nvPicPr>
          <p:blipFill>
            <a:blip r:embed="rId3"/>
            <a:stretch>
              <a:fillRect/>
            </a:stretch>
          </p:blipFill>
          <p:spPr>
            <a:xfrm>
              <a:off x="0" y="5895975"/>
              <a:ext cx="12192000" cy="962025"/>
            </a:xfrm>
            <a:prstGeom prst="rect">
              <a:avLst/>
            </a:prstGeom>
          </p:spPr>
        </p:pic>
        <p:pic>
          <p:nvPicPr>
            <p:cNvPr id="15" name="Picture 14">
              <a:extLst>
                <a:ext uri="{FF2B5EF4-FFF2-40B4-BE49-F238E27FC236}">
                  <a16:creationId xmlns:a16="http://schemas.microsoft.com/office/drawing/2014/main" xmlns="" id="{848696B2-830D-4B49-AD02-8830E6B28612}"/>
                </a:ext>
              </a:extLst>
            </p:cNvPr>
            <p:cNvPicPr>
              <a:picLocks noChangeAspect="1"/>
            </p:cNvPicPr>
            <p:nvPr/>
          </p:nvPicPr>
          <p:blipFill>
            <a:blip r:embed="rId4"/>
            <a:stretch>
              <a:fillRect/>
            </a:stretch>
          </p:blipFill>
          <p:spPr>
            <a:xfrm>
              <a:off x="5086350" y="5666936"/>
              <a:ext cx="7105650" cy="257175"/>
            </a:xfrm>
            <a:prstGeom prst="rect">
              <a:avLst/>
            </a:prstGeom>
          </p:spPr>
        </p:pic>
      </p:grpSp>
      <p:grpSp>
        <p:nvGrpSpPr>
          <p:cNvPr id="24" name="Group 23">
            <a:extLst>
              <a:ext uri="{FF2B5EF4-FFF2-40B4-BE49-F238E27FC236}">
                <a16:creationId xmlns:a16="http://schemas.microsoft.com/office/drawing/2014/main" xmlns="" id="{45B50A28-2F3A-4D5B-9835-926F2A785E06}"/>
              </a:ext>
            </a:extLst>
          </p:cNvPr>
          <p:cNvGrpSpPr/>
          <p:nvPr/>
        </p:nvGrpSpPr>
        <p:grpSpPr>
          <a:xfrm>
            <a:off x="79891" y="402884"/>
            <a:ext cx="11648661" cy="746212"/>
            <a:chOff x="154232" y="3421928"/>
            <a:chExt cx="11648661" cy="746212"/>
          </a:xfrm>
        </p:grpSpPr>
        <p:sp>
          <p:nvSpPr>
            <p:cNvPr id="25" name="TextBox 24">
              <a:extLst>
                <a:ext uri="{FF2B5EF4-FFF2-40B4-BE49-F238E27FC236}">
                  <a16:creationId xmlns:a16="http://schemas.microsoft.com/office/drawing/2014/main" xmlns="" id="{6AEC9DD5-5CB9-4CCC-84A1-0D691CAC678E}"/>
                </a:ext>
              </a:extLst>
            </p:cNvPr>
            <p:cNvSpPr txBox="1"/>
            <p:nvPr/>
          </p:nvSpPr>
          <p:spPr>
            <a:xfrm>
              <a:off x="154232" y="3421928"/>
              <a:ext cx="11648661" cy="723275"/>
            </a:xfrm>
            <a:prstGeom prst="rect">
              <a:avLst/>
            </a:prstGeom>
            <a:noFill/>
          </p:spPr>
          <p:txBody>
            <a:bodyPr wrap="square" rtlCol="0">
              <a:spAutoFit/>
            </a:bodyPr>
            <a:lstStyle/>
            <a:p>
              <a:pPr>
                <a:spcAft>
                  <a:spcPts val="600"/>
                </a:spcAft>
              </a:pPr>
              <a:r>
                <a:rPr lang="en-US" dirty="0"/>
                <a:t>*STEP 9: Plan and Return to Clinic Date</a:t>
              </a:r>
            </a:p>
            <a:p>
              <a:endParaRPr lang="en-US" dirty="0"/>
            </a:p>
          </p:txBody>
        </p:sp>
        <p:sp>
          <p:nvSpPr>
            <p:cNvPr id="26" name="TextBox 25">
              <a:extLst>
                <a:ext uri="{FF2B5EF4-FFF2-40B4-BE49-F238E27FC236}">
                  <a16:creationId xmlns:a16="http://schemas.microsoft.com/office/drawing/2014/main" xmlns="" id="{99B2BA48-AD20-4762-9D0D-6C8A3D2A31F0}"/>
                </a:ext>
              </a:extLst>
            </p:cNvPr>
            <p:cNvSpPr txBox="1"/>
            <p:nvPr/>
          </p:nvSpPr>
          <p:spPr>
            <a:xfrm>
              <a:off x="397861" y="3829586"/>
              <a:ext cx="7772167" cy="338554"/>
            </a:xfrm>
            <a:prstGeom prst="rect">
              <a:avLst/>
            </a:prstGeom>
            <a:noFill/>
            <a:ln w="3175">
              <a:solidFill>
                <a:schemeClr val="tx1"/>
              </a:solidFill>
            </a:ln>
          </p:spPr>
          <p:txBody>
            <a:bodyPr wrap="square" rtlCol="0">
              <a:spAutoFit/>
            </a:bodyPr>
            <a:lstStyle/>
            <a:p>
              <a:r>
                <a:rPr lang="en-US" sz="1600" dirty="0"/>
                <a:t>Free text</a:t>
              </a:r>
            </a:p>
          </p:txBody>
        </p:sp>
      </p:grpSp>
      <p:sp>
        <p:nvSpPr>
          <p:cNvPr id="2" name="TextBox 1">
            <a:extLst>
              <a:ext uri="{FF2B5EF4-FFF2-40B4-BE49-F238E27FC236}">
                <a16:creationId xmlns:a16="http://schemas.microsoft.com/office/drawing/2014/main" xmlns="" id="{706D0A5E-5E41-4185-856E-E95483C8F623}"/>
              </a:ext>
            </a:extLst>
          </p:cNvPr>
          <p:cNvSpPr txBox="1"/>
          <p:nvPr/>
        </p:nvSpPr>
        <p:spPr>
          <a:xfrm>
            <a:off x="323520" y="2040835"/>
            <a:ext cx="9780104" cy="338554"/>
          </a:xfrm>
          <a:prstGeom prst="rect">
            <a:avLst/>
          </a:prstGeom>
          <a:noFill/>
        </p:spPr>
        <p:txBody>
          <a:bodyPr wrap="square" rtlCol="0">
            <a:spAutoFit/>
          </a:bodyPr>
          <a:lstStyle/>
          <a:p>
            <a:r>
              <a:rPr lang="en-US" sz="1600" dirty="0">
                <a:highlight>
                  <a:srgbClr val="FFFF00"/>
                </a:highlight>
              </a:rPr>
              <a:t>- </a:t>
            </a:r>
            <a:r>
              <a:rPr lang="en-US" sz="1600" i="1" dirty="0">
                <a:highlight>
                  <a:srgbClr val="FFFF00"/>
                </a:highlight>
              </a:rPr>
              <a:t> If available, select your own note template to complete documenting your assessment.</a:t>
            </a:r>
            <a:endParaRPr lang="en-US" sz="1600" dirty="0"/>
          </a:p>
        </p:txBody>
      </p:sp>
    </p:spTree>
    <p:extLst>
      <p:ext uri="{BB962C8B-B14F-4D97-AF65-F5344CB8AC3E}">
        <p14:creationId xmlns:p14="http://schemas.microsoft.com/office/powerpoint/2010/main" val="52772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6D0A5E-5E41-4185-856E-E95483C8F623}"/>
              </a:ext>
            </a:extLst>
          </p:cNvPr>
          <p:cNvSpPr txBox="1"/>
          <p:nvPr/>
        </p:nvSpPr>
        <p:spPr>
          <a:xfrm>
            <a:off x="3148800" y="2898965"/>
            <a:ext cx="5894400" cy="400110"/>
          </a:xfrm>
          <a:prstGeom prst="rect">
            <a:avLst/>
          </a:prstGeom>
          <a:noFill/>
        </p:spPr>
        <p:txBody>
          <a:bodyPr wrap="square" rtlCol="0">
            <a:spAutoFit/>
          </a:bodyPr>
          <a:lstStyle/>
          <a:p>
            <a:r>
              <a:rPr lang="en-US" sz="2000" dirty="0">
                <a:highlight>
                  <a:srgbClr val="FFFF00"/>
                </a:highlight>
              </a:rPr>
              <a:t>Extra Slides Beyond (v14 designs and design questions)</a:t>
            </a:r>
            <a:endParaRPr lang="en-US" sz="2400" dirty="0"/>
          </a:p>
        </p:txBody>
      </p:sp>
    </p:spTree>
    <p:extLst>
      <p:ext uri="{BB962C8B-B14F-4D97-AF65-F5344CB8AC3E}">
        <p14:creationId xmlns:p14="http://schemas.microsoft.com/office/powerpoint/2010/main" val="418964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FDF10A4-AFBB-45C6-A425-F9ED8F7B0702}"/>
              </a:ext>
            </a:extLst>
          </p:cNvPr>
          <p:cNvSpPr txBox="1"/>
          <p:nvPr/>
        </p:nvSpPr>
        <p:spPr>
          <a:xfrm>
            <a:off x="225286" y="106017"/>
            <a:ext cx="11648661" cy="2416046"/>
          </a:xfrm>
          <a:prstGeom prst="rect">
            <a:avLst/>
          </a:prstGeom>
          <a:noFill/>
        </p:spPr>
        <p:txBody>
          <a:bodyPr wrap="square" rtlCol="0">
            <a:spAutoFit/>
          </a:bodyPr>
          <a:lstStyle/>
          <a:p>
            <a:pPr>
              <a:spcAft>
                <a:spcPts val="600"/>
              </a:spcAft>
            </a:pPr>
            <a:r>
              <a:rPr lang="en-US" dirty="0">
                <a:cs typeface="Arial" panose="020B0604020202020204" pitchFamily="34" charset="0"/>
              </a:rPr>
              <a:t>Psychotherapy Version 1.0</a:t>
            </a:r>
          </a:p>
          <a:p>
            <a:pPr>
              <a:spcAft>
                <a:spcPts val="600"/>
              </a:spcAft>
            </a:pPr>
            <a:r>
              <a:rPr lang="en-US" dirty="0">
                <a:cs typeface="Arial" panose="020B0604020202020204" pitchFamily="34" charset="0"/>
              </a:rPr>
              <a:t>PSYCHOTHERAPY PROVIDER TOOLS - DOCUMENTATION</a:t>
            </a:r>
          </a:p>
          <a:p>
            <a:pPr>
              <a:spcAft>
                <a:spcPts val="600"/>
              </a:spcAft>
            </a:pPr>
            <a:r>
              <a:rPr lang="en-US" dirty="0">
                <a:cs typeface="Arial" panose="020B0604020202020204" pitchFamily="34" charset="0"/>
              </a:rPr>
              <a:t>PURPOSE: Assist providers administering psychotherapy services. This template to be used in conjunction with [PGD Tool] and [Clinical Decision Support Tool].</a:t>
            </a:r>
          </a:p>
          <a:p>
            <a:pPr>
              <a:spcAft>
                <a:spcPts val="600"/>
              </a:spcAft>
            </a:pPr>
            <a:r>
              <a:rPr lang="en-US" dirty="0">
                <a:cs typeface="Arial" panose="020B0604020202020204" pitchFamily="34" charset="0"/>
              </a:rPr>
              <a:t>PATIENT REPORTED OUTCOME MEASURES: </a:t>
            </a:r>
            <a:r>
              <a:rPr lang="en-US" dirty="0">
                <a:cs typeface="Arial" panose="020B0604020202020204" pitchFamily="34" charset="0"/>
                <a:hlinkClick r:id="" action="ppaction://noaction"/>
              </a:rPr>
              <a:t>Clinical Decision Support Tool</a:t>
            </a:r>
            <a:r>
              <a:rPr lang="en-US" dirty="0">
                <a:cs typeface="Arial" panose="020B0604020202020204" pitchFamily="34" charset="0"/>
              </a:rPr>
              <a:t>  </a:t>
            </a:r>
          </a:p>
          <a:p>
            <a:pPr>
              <a:spcAft>
                <a:spcPts val="600"/>
              </a:spcAft>
            </a:pPr>
            <a:endParaRPr lang="en-US" dirty="0">
              <a:cs typeface="Arial" panose="020B0604020202020204" pitchFamily="34" charset="0"/>
            </a:endParaRPr>
          </a:p>
          <a:p>
            <a:pPr>
              <a:spcAft>
                <a:spcPts val="600"/>
              </a:spcAft>
            </a:pPr>
            <a:endParaRPr lang="en-US" dirty="0">
              <a:cs typeface="Arial" panose="020B0604020202020204" pitchFamily="34" charset="0"/>
            </a:endParaRPr>
          </a:p>
        </p:txBody>
      </p:sp>
      <p:sp>
        <p:nvSpPr>
          <p:cNvPr id="11" name="TextBox 10">
            <a:extLst>
              <a:ext uri="{FF2B5EF4-FFF2-40B4-BE49-F238E27FC236}">
                <a16:creationId xmlns:a16="http://schemas.microsoft.com/office/drawing/2014/main" xmlns="" id="{9F378029-3F37-4EE3-AACA-953B8D6820A5}"/>
              </a:ext>
            </a:extLst>
          </p:cNvPr>
          <p:cNvSpPr txBox="1"/>
          <p:nvPr/>
        </p:nvSpPr>
        <p:spPr>
          <a:xfrm>
            <a:off x="349570" y="1935232"/>
            <a:ext cx="7869142" cy="1000274"/>
          </a:xfrm>
          <a:prstGeom prst="rect">
            <a:avLst/>
          </a:prstGeom>
          <a:noFill/>
        </p:spPr>
        <p:txBody>
          <a:bodyPr wrap="square" rtlCol="0">
            <a:spAutoFit/>
          </a:bodyPr>
          <a:lstStyle/>
          <a:p>
            <a:r>
              <a:rPr lang="en-US" sz="1600" dirty="0"/>
              <a:t>*STEP 1: Is this a psychotherapy session?</a:t>
            </a:r>
          </a:p>
          <a:p>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100" dirty="0">
                <a:highlight>
                  <a:srgbClr val="FFFF00"/>
                </a:highlight>
              </a:rPr>
              <a:t>A psychotherapy session is ….. </a:t>
            </a:r>
          </a:p>
          <a:p>
            <a:pPr marL="285750" indent="-285750">
              <a:buFont typeface="Courier New" panose="02070309020205020404" pitchFamily="49" charset="0"/>
              <a:buChar char="o"/>
            </a:pPr>
            <a:r>
              <a:rPr lang="en-US" sz="1600" dirty="0"/>
              <a:t>Yes    ○ No </a:t>
            </a:r>
          </a:p>
          <a:p>
            <a:pPr>
              <a:spcAft>
                <a:spcPts val="600"/>
              </a:spcAft>
            </a:pPr>
            <a:r>
              <a:rPr lang="en-US" sz="1600" i="1" dirty="0"/>
              <a:t> </a:t>
            </a:r>
          </a:p>
        </p:txBody>
      </p:sp>
      <p:sp>
        <p:nvSpPr>
          <p:cNvPr id="2" name="TextBox 1">
            <a:extLst>
              <a:ext uri="{FF2B5EF4-FFF2-40B4-BE49-F238E27FC236}">
                <a16:creationId xmlns:a16="http://schemas.microsoft.com/office/drawing/2014/main" xmlns="" id="{6151051C-1B7B-4F74-B01C-FBC44AA42B57}"/>
              </a:ext>
            </a:extLst>
          </p:cNvPr>
          <p:cNvSpPr txBox="1"/>
          <p:nvPr/>
        </p:nvSpPr>
        <p:spPr>
          <a:xfrm>
            <a:off x="5128925" y="2235314"/>
            <a:ext cx="6179574" cy="415498"/>
          </a:xfrm>
          <a:prstGeom prst="rect">
            <a:avLst/>
          </a:prstGeom>
          <a:solidFill>
            <a:schemeClr val="accent4">
              <a:lumMod val="40000"/>
              <a:lumOff val="60000"/>
            </a:schemeClr>
          </a:solidFill>
        </p:spPr>
        <p:txBody>
          <a:bodyPr wrap="square">
            <a:spAutoFit/>
          </a:bodyPr>
          <a:lstStyle/>
          <a:p>
            <a:pPr marL="228600" indent="-228600">
              <a:buFont typeface="+mj-lt"/>
              <a:buAutoNum type="arabicPeriod"/>
            </a:pPr>
            <a:r>
              <a:rPr lang="en-US" sz="1100" dirty="0"/>
              <a:t>Define psychotherapy session – Dr. Crowe will have working definition</a:t>
            </a:r>
          </a:p>
          <a:p>
            <a:pPr marL="228600" indent="-228600">
              <a:buFont typeface="+mj-lt"/>
              <a:buAutoNum type="arabicPeriod"/>
            </a:pPr>
            <a:endParaRPr lang="en-US" sz="1000" dirty="0"/>
          </a:p>
        </p:txBody>
      </p:sp>
      <p:sp>
        <p:nvSpPr>
          <p:cNvPr id="3" name="TextBox 2">
            <a:extLst>
              <a:ext uri="{FF2B5EF4-FFF2-40B4-BE49-F238E27FC236}">
                <a16:creationId xmlns:a16="http://schemas.microsoft.com/office/drawing/2014/main" xmlns="" id="{752B7806-CDA3-4132-A536-0D139E34B8F5}"/>
              </a:ext>
            </a:extLst>
          </p:cNvPr>
          <p:cNvSpPr txBox="1"/>
          <p:nvPr/>
        </p:nvSpPr>
        <p:spPr>
          <a:xfrm>
            <a:off x="5087312" y="2934940"/>
            <a:ext cx="6179574" cy="430887"/>
          </a:xfrm>
          <a:prstGeom prst="rect">
            <a:avLst/>
          </a:prstGeom>
          <a:solidFill>
            <a:schemeClr val="accent4">
              <a:lumMod val="40000"/>
              <a:lumOff val="60000"/>
            </a:schemeClr>
          </a:solidFill>
        </p:spPr>
        <p:txBody>
          <a:bodyPr wrap="square">
            <a:spAutoFit/>
          </a:bodyPr>
          <a:lstStyle/>
          <a:p>
            <a:r>
              <a:rPr lang="en-US" sz="1100" dirty="0"/>
              <a:t>Yes – gets all slides</a:t>
            </a:r>
          </a:p>
          <a:p>
            <a:r>
              <a:rPr lang="en-US" sz="1100" dirty="0"/>
              <a:t>No – do not include slide 8 &amp; 9/step 7</a:t>
            </a:r>
          </a:p>
        </p:txBody>
      </p:sp>
      <p:sp>
        <p:nvSpPr>
          <p:cNvPr id="6" name="TextBox 5">
            <a:extLst>
              <a:ext uri="{FF2B5EF4-FFF2-40B4-BE49-F238E27FC236}">
                <a16:creationId xmlns:a16="http://schemas.microsoft.com/office/drawing/2014/main" xmlns="" id="{6AAB510F-1705-4F45-9B8B-C57DDC6425EE}"/>
              </a:ext>
            </a:extLst>
          </p:cNvPr>
          <p:cNvSpPr txBox="1"/>
          <p:nvPr/>
        </p:nvSpPr>
        <p:spPr>
          <a:xfrm>
            <a:off x="5087312" y="3649955"/>
            <a:ext cx="6179574" cy="477054"/>
          </a:xfrm>
          <a:prstGeom prst="rect">
            <a:avLst/>
          </a:prstGeom>
          <a:solidFill>
            <a:schemeClr val="accent4">
              <a:lumMod val="40000"/>
              <a:lumOff val="60000"/>
            </a:schemeClr>
          </a:solidFill>
        </p:spPr>
        <p:txBody>
          <a:bodyPr wrap="square">
            <a:spAutoFit/>
          </a:bodyPr>
          <a:lstStyle/>
          <a:p>
            <a:r>
              <a:rPr lang="en-US" sz="1400" dirty="0">
                <a:highlight>
                  <a:srgbClr val="FFFF00"/>
                </a:highlight>
              </a:rPr>
              <a:t>*Combined with slide 13 and 14 to make new design (current slide 1)</a:t>
            </a:r>
            <a:endParaRPr lang="en-US" sz="1600" dirty="0">
              <a:highlight>
                <a:srgbClr val="FFFF00"/>
              </a:highlight>
            </a:endParaRPr>
          </a:p>
          <a:p>
            <a:endParaRPr lang="en-US" sz="1100" dirty="0"/>
          </a:p>
        </p:txBody>
      </p:sp>
    </p:spTree>
    <p:extLst>
      <p:ext uri="{BB962C8B-B14F-4D97-AF65-F5344CB8AC3E}">
        <p14:creationId xmlns:p14="http://schemas.microsoft.com/office/powerpoint/2010/main" val="341264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3029149-9706-4951-A372-22AA1ED8AE33}"/>
              </a:ext>
            </a:extLst>
          </p:cNvPr>
          <p:cNvSpPr txBox="1"/>
          <p:nvPr/>
        </p:nvSpPr>
        <p:spPr>
          <a:xfrm>
            <a:off x="271669" y="448011"/>
            <a:ext cx="11648661" cy="3431709"/>
          </a:xfrm>
          <a:prstGeom prst="rect">
            <a:avLst/>
          </a:prstGeom>
          <a:noFill/>
        </p:spPr>
        <p:txBody>
          <a:bodyPr wrap="square" rtlCol="0">
            <a:spAutoFit/>
          </a:bodyPr>
          <a:lstStyle/>
          <a:p>
            <a:pPr>
              <a:spcAft>
                <a:spcPts val="600"/>
              </a:spcAft>
            </a:pPr>
            <a:r>
              <a:rPr lang="en-US" dirty="0"/>
              <a:t>*STEP 2: Within this Episode of Care, this session is:</a:t>
            </a:r>
          </a:p>
          <a:p>
            <a:pPr>
              <a:spcAft>
                <a:spcPts val="600"/>
              </a:spcAft>
            </a:pPr>
            <a:r>
              <a:rPr lang="en-US" sz="1600" i="1" dirty="0"/>
              <a:t>An Episode of Care is an Intervention used to address treatment plan goals and objectives.</a:t>
            </a:r>
          </a:p>
          <a:p>
            <a:pPr marL="285750" indent="-285750">
              <a:buFont typeface="Courier New" panose="02070309020205020404" pitchFamily="49" charset="0"/>
              <a:buChar char="o"/>
            </a:pPr>
            <a:r>
              <a:rPr lang="en-US" sz="1600" dirty="0"/>
              <a:t>Initial Session in New Episode of Care</a:t>
            </a:r>
          </a:p>
          <a:p>
            <a:pPr marL="285750" indent="-285750">
              <a:buFont typeface="Courier New" panose="02070309020205020404" pitchFamily="49" charset="0"/>
              <a:buChar char="o"/>
            </a:pPr>
            <a:r>
              <a:rPr lang="en-US" sz="1600" dirty="0"/>
              <a:t>Continuing Session in Current Episode of Care</a:t>
            </a:r>
          </a:p>
          <a:p>
            <a:pPr marL="285750" indent="-285750">
              <a:buFont typeface="Courier New" panose="02070309020205020404" pitchFamily="49" charset="0"/>
              <a:buChar char="o"/>
            </a:pPr>
            <a:r>
              <a:rPr lang="en-US" sz="1600" dirty="0"/>
              <a:t>Final Session in Current Episode of Care</a:t>
            </a:r>
          </a:p>
          <a:p>
            <a:pPr marL="285750" indent="-285750">
              <a:buFont typeface="Courier New" panose="02070309020205020404" pitchFamily="49" charset="0"/>
              <a:buChar char="o"/>
            </a:pPr>
            <a:r>
              <a:rPr lang="en-US" sz="1600" dirty="0"/>
              <a:t>Follow-up Session After Completed Episode of Care</a:t>
            </a:r>
          </a:p>
          <a:p>
            <a:pPr>
              <a:spcAft>
                <a:spcPts val="600"/>
              </a:spcAft>
            </a:pPr>
            <a:r>
              <a:rPr lang="en-US" dirty="0"/>
              <a:t>  </a:t>
            </a:r>
            <a:r>
              <a:rPr lang="en-US" dirty="0">
                <a:solidFill>
                  <a:srgbClr val="FF0000"/>
                </a:solidFill>
              </a:rPr>
              <a:t> </a:t>
            </a:r>
          </a:p>
          <a:p>
            <a:r>
              <a:rPr lang="en-US" dirty="0"/>
              <a:t>The currently selected Targeted Condition is: </a:t>
            </a:r>
            <a:r>
              <a:rPr lang="en-US" b="1" dirty="0"/>
              <a:t>Depression</a:t>
            </a:r>
          </a:p>
          <a:p>
            <a:r>
              <a:rPr lang="en-US" sz="1600" i="1" dirty="0">
                <a:solidFill>
                  <a:prstClr val="black"/>
                </a:solidFill>
                <a:highlight>
                  <a:srgbClr val="FFFF00"/>
                </a:highlight>
              </a:rPr>
              <a:t>Targeted Condition (Focus of Treatment)</a:t>
            </a:r>
          </a:p>
          <a:p>
            <a:pPr marL="742950" lvl="1" indent="-285750">
              <a:buFont typeface="Calibri" panose="020F0502020204030204" pitchFamily="34" charset="0"/>
              <a:buChar char="‒"/>
            </a:pPr>
            <a:endParaRPr lang="en-US" dirty="0"/>
          </a:p>
          <a:p>
            <a:r>
              <a:rPr lang="en-US" dirty="0"/>
              <a:t>Select to change the targeted condition</a:t>
            </a:r>
          </a:p>
          <a:p>
            <a:endParaRPr lang="en-US" dirty="0"/>
          </a:p>
        </p:txBody>
      </p:sp>
      <p:sp>
        <p:nvSpPr>
          <p:cNvPr id="5" name="Rectangle: Rounded Corners 4">
            <a:extLst>
              <a:ext uri="{FF2B5EF4-FFF2-40B4-BE49-F238E27FC236}">
                <a16:creationId xmlns:a16="http://schemas.microsoft.com/office/drawing/2014/main" xmlns="" id="{7111DD4E-9DBC-4944-B3CD-1CF7496CE615}"/>
              </a:ext>
            </a:extLst>
          </p:cNvPr>
          <p:cNvSpPr/>
          <p:nvPr/>
        </p:nvSpPr>
        <p:spPr>
          <a:xfrm>
            <a:off x="662688" y="3598683"/>
            <a:ext cx="2875641" cy="29428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Change Targeted Condition</a:t>
            </a:r>
          </a:p>
        </p:txBody>
      </p:sp>
      <p:sp>
        <p:nvSpPr>
          <p:cNvPr id="6" name="TextBox 5">
            <a:extLst>
              <a:ext uri="{FF2B5EF4-FFF2-40B4-BE49-F238E27FC236}">
                <a16:creationId xmlns:a16="http://schemas.microsoft.com/office/drawing/2014/main" xmlns="" id="{33321524-75DA-4158-826E-EABBAA84B86D}"/>
              </a:ext>
            </a:extLst>
          </p:cNvPr>
          <p:cNvSpPr txBox="1"/>
          <p:nvPr/>
        </p:nvSpPr>
        <p:spPr>
          <a:xfrm>
            <a:off x="2903371" y="5757314"/>
            <a:ext cx="2224074" cy="307777"/>
          </a:xfrm>
          <a:prstGeom prst="rect">
            <a:avLst/>
          </a:prstGeom>
          <a:solidFill>
            <a:schemeClr val="accent4">
              <a:lumMod val="40000"/>
              <a:lumOff val="60000"/>
            </a:schemeClr>
          </a:solidFill>
        </p:spPr>
        <p:txBody>
          <a:bodyPr wrap="square">
            <a:spAutoFit/>
          </a:bodyPr>
          <a:lstStyle/>
          <a:p>
            <a:r>
              <a:rPr lang="en-US" sz="1400" b="1" dirty="0">
                <a:highlight>
                  <a:srgbClr val="FFFF00"/>
                </a:highlight>
              </a:rPr>
              <a:t>*STEP 2 DESIGN OPTION A*</a:t>
            </a:r>
            <a:endParaRPr lang="en-US" sz="1400" dirty="0">
              <a:highlight>
                <a:srgbClr val="FFFF00"/>
              </a:highlight>
            </a:endParaRPr>
          </a:p>
        </p:txBody>
      </p:sp>
      <p:sp>
        <p:nvSpPr>
          <p:cNvPr id="7" name="Star: 5 Points 6">
            <a:extLst>
              <a:ext uri="{FF2B5EF4-FFF2-40B4-BE49-F238E27FC236}">
                <a16:creationId xmlns:a16="http://schemas.microsoft.com/office/drawing/2014/main" xmlns="" id="{9923E7C3-B18F-45B3-81F3-E54404B06E90}"/>
              </a:ext>
            </a:extLst>
          </p:cNvPr>
          <p:cNvSpPr/>
          <p:nvPr/>
        </p:nvSpPr>
        <p:spPr>
          <a:xfrm>
            <a:off x="9777631" y="2783342"/>
            <a:ext cx="2142699" cy="16306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12AB2EB0-A91A-4FA4-9B5B-8D4050034719}"/>
              </a:ext>
            </a:extLst>
          </p:cNvPr>
          <p:cNvSpPr txBox="1"/>
          <p:nvPr/>
        </p:nvSpPr>
        <p:spPr>
          <a:xfrm>
            <a:off x="5340626" y="3598683"/>
            <a:ext cx="6852722" cy="2693045"/>
          </a:xfrm>
          <a:prstGeom prst="rect">
            <a:avLst/>
          </a:prstGeom>
          <a:solidFill>
            <a:schemeClr val="accent4">
              <a:lumMod val="40000"/>
              <a:lumOff val="60000"/>
            </a:schemeClr>
          </a:solidFill>
        </p:spPr>
        <p:txBody>
          <a:bodyPr wrap="square">
            <a:spAutoFit/>
          </a:bodyPr>
          <a:lstStyle/>
          <a:p>
            <a:r>
              <a:rPr lang="en-US" sz="1100" dirty="0"/>
              <a:t>Provide description for Targeted Condition i.e.,  “same problem with a twist”</a:t>
            </a:r>
          </a:p>
          <a:p>
            <a:endParaRPr lang="en-US" sz="1100" dirty="0"/>
          </a:p>
          <a:p>
            <a:r>
              <a:rPr lang="en-US" sz="1600" b="1" u="sng" dirty="0"/>
              <a:t>GOAL</a:t>
            </a:r>
            <a:r>
              <a:rPr lang="en-US" sz="1600" dirty="0"/>
              <a:t>: What we want to capture is provider behavior especially if it is flip-flopping between targeting one condition to others.  Given that, the episode of care would be the Veteran and the provider with consecutive sessions not broken by 3 months.</a:t>
            </a:r>
          </a:p>
          <a:p>
            <a:endParaRPr lang="en-US" sz="1200" dirty="0"/>
          </a:p>
          <a:p>
            <a:r>
              <a:rPr lang="en-US" sz="1200" dirty="0"/>
              <a:t>*determine CPG specific care, severity</a:t>
            </a:r>
          </a:p>
          <a:p>
            <a:r>
              <a:rPr lang="en-US" sz="1200" dirty="0"/>
              <a:t>* </a:t>
            </a:r>
            <a:r>
              <a:rPr lang="en-US" sz="1200" b="1" dirty="0"/>
              <a:t>Tie session CRDT to encounter documentation?</a:t>
            </a:r>
          </a:p>
          <a:p>
            <a:endParaRPr lang="en-US" sz="1200" dirty="0"/>
          </a:p>
          <a:p>
            <a:r>
              <a:rPr lang="en-US" sz="1200" b="1" dirty="0"/>
              <a:t>Design display on initial selection &gt; confirmation/session*</a:t>
            </a:r>
          </a:p>
          <a:p>
            <a:r>
              <a:rPr lang="en-US" sz="1200" b="1" dirty="0"/>
              <a:t>Count number of sessions in EOC (on click)*</a:t>
            </a:r>
          </a:p>
          <a:p>
            <a:endParaRPr lang="en-US" sz="1100" dirty="0"/>
          </a:p>
        </p:txBody>
      </p:sp>
    </p:spTree>
    <p:extLst>
      <p:ext uri="{BB962C8B-B14F-4D97-AF65-F5344CB8AC3E}">
        <p14:creationId xmlns:p14="http://schemas.microsoft.com/office/powerpoint/2010/main" val="195761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9BD5828C-C619-4DFF-8179-7E1264C2C06F}"/>
              </a:ext>
            </a:extLst>
          </p:cNvPr>
          <p:cNvSpPr txBox="1"/>
          <p:nvPr/>
        </p:nvSpPr>
        <p:spPr>
          <a:xfrm>
            <a:off x="5427406" y="3608502"/>
            <a:ext cx="6105832" cy="1585049"/>
          </a:xfrm>
          <a:prstGeom prst="rect">
            <a:avLst/>
          </a:prstGeom>
          <a:solidFill>
            <a:schemeClr val="accent4">
              <a:lumMod val="40000"/>
              <a:lumOff val="60000"/>
            </a:schemeClr>
          </a:solidFill>
        </p:spPr>
        <p:txBody>
          <a:bodyPr wrap="square" rtlCol="0">
            <a:spAutoFit/>
          </a:bodyPr>
          <a:lstStyle/>
          <a:p>
            <a:r>
              <a:rPr lang="en-US" sz="1100" dirty="0"/>
              <a:t>For the near term, is it still MHA? </a:t>
            </a:r>
          </a:p>
          <a:p>
            <a:r>
              <a:rPr lang="en-US" sz="1100" dirty="0"/>
              <a:t>Response: </a:t>
            </a:r>
          </a:p>
          <a:p>
            <a:pPr marL="171450" indent="-171450">
              <a:buFont typeface="Arial" panose="020B0604020202020204" pitchFamily="34" charset="0"/>
              <a:buChar char="•"/>
            </a:pPr>
            <a:r>
              <a:rPr lang="en-US" sz="1100" dirty="0"/>
              <a:t>CHRIS decision pending … some facilities more comfortable with BHL … hoping to work with Connected Care and others to get it into the chart and not an external tool … maybe get it to Veteran pre-session … might not needed to get to MVP. It is key to the ICC work as well so perhaps Dave Massaro should be brought in to help problem solve.</a:t>
            </a:r>
          </a:p>
          <a:p>
            <a:r>
              <a:rPr lang="en-US" sz="1100" dirty="0"/>
              <a:t>•         STEVE top of his list … sooner the better, will change the flavor of this if we can present this to providers testing this </a:t>
            </a:r>
          </a:p>
          <a:p>
            <a:endParaRPr lang="en-US" sz="900" dirty="0"/>
          </a:p>
        </p:txBody>
      </p:sp>
      <p:sp>
        <p:nvSpPr>
          <p:cNvPr id="17" name="TextBox 16">
            <a:extLst>
              <a:ext uri="{FF2B5EF4-FFF2-40B4-BE49-F238E27FC236}">
                <a16:creationId xmlns:a16="http://schemas.microsoft.com/office/drawing/2014/main" xmlns="" id="{77BE286F-326A-4408-B042-E574D49E0A01}"/>
              </a:ext>
            </a:extLst>
          </p:cNvPr>
          <p:cNvSpPr txBox="1"/>
          <p:nvPr/>
        </p:nvSpPr>
        <p:spPr>
          <a:xfrm>
            <a:off x="5437238" y="5275074"/>
            <a:ext cx="6096000" cy="938719"/>
          </a:xfrm>
          <a:prstGeom prst="rect">
            <a:avLst/>
          </a:prstGeom>
          <a:solidFill>
            <a:schemeClr val="accent2"/>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Right now we don’t pull this into the note until later step. Do we need to move “Assessment step” to Step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CHRIS: yes we do, it’s the first thing we want attended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JEANNE will send a sample to KERRY – send email reminder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STEVE might have another example with quick turnaround in BHL -  send email reminder</a:t>
            </a: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FBBDF15D-DB37-4240-AA54-1663540D1281}"/>
              </a:ext>
            </a:extLst>
          </p:cNvPr>
          <p:cNvSpPr txBox="1"/>
          <p:nvPr/>
        </p:nvSpPr>
        <p:spPr>
          <a:xfrm>
            <a:off x="445016" y="403734"/>
            <a:ext cx="4735527" cy="369332"/>
          </a:xfrm>
          <a:prstGeom prst="rect">
            <a:avLst/>
          </a:prstGeom>
          <a:noFill/>
        </p:spPr>
        <p:txBody>
          <a:bodyPr wrap="none" rtlCol="0">
            <a:spAutoFit/>
          </a:bodyPr>
          <a:lstStyle/>
          <a:p>
            <a:r>
              <a:rPr lang="en-US" dirty="0"/>
              <a:t>Would like to pull in PROM data at end of step 1.</a:t>
            </a:r>
          </a:p>
        </p:txBody>
      </p:sp>
      <p:sp>
        <p:nvSpPr>
          <p:cNvPr id="14" name="TextBox 13">
            <a:extLst>
              <a:ext uri="{FF2B5EF4-FFF2-40B4-BE49-F238E27FC236}">
                <a16:creationId xmlns:a16="http://schemas.microsoft.com/office/drawing/2014/main" xmlns="" id="{138BD905-C640-4749-BFE6-71A79F68385D}"/>
              </a:ext>
            </a:extLst>
          </p:cNvPr>
          <p:cNvSpPr txBox="1"/>
          <p:nvPr/>
        </p:nvSpPr>
        <p:spPr>
          <a:xfrm>
            <a:off x="5437238" y="2699713"/>
            <a:ext cx="6096000" cy="769441"/>
          </a:xfrm>
          <a:prstGeom prst="rect">
            <a:avLst/>
          </a:prstGeom>
          <a:solidFill>
            <a:schemeClr val="accent4">
              <a:lumMod val="40000"/>
              <a:lumOff val="60000"/>
            </a:schemeClr>
          </a:solidFill>
        </p:spPr>
        <p:txBody>
          <a:bodyPr wrap="square">
            <a:spAutoFit/>
          </a:bodyPr>
          <a:lstStyle/>
          <a:p>
            <a:r>
              <a:rPr lang="en-US" sz="1100" dirty="0"/>
              <a:t>CRDT workflow: Some time before the appointment system sends out a link to the patient &gt; patient completed PHQ9 &gt; patient arrives at appointment &gt; provider accesses the PHQ9 during prep &gt; provider imports the scores (copy / paste graph) &gt; session happens &gt; provider completes encounter documentation (signs note?)</a:t>
            </a:r>
          </a:p>
        </p:txBody>
      </p:sp>
      <p:sp>
        <p:nvSpPr>
          <p:cNvPr id="7" name="TextBox 6">
            <a:extLst>
              <a:ext uri="{FF2B5EF4-FFF2-40B4-BE49-F238E27FC236}">
                <a16:creationId xmlns:a16="http://schemas.microsoft.com/office/drawing/2014/main" xmlns="" id="{8F641561-1677-4617-90B0-4780C29098A7}"/>
              </a:ext>
            </a:extLst>
          </p:cNvPr>
          <p:cNvSpPr txBox="1"/>
          <p:nvPr/>
        </p:nvSpPr>
        <p:spPr>
          <a:xfrm>
            <a:off x="830764" y="1295117"/>
            <a:ext cx="9190721" cy="369332"/>
          </a:xfrm>
          <a:prstGeom prst="rect">
            <a:avLst/>
          </a:prstGeom>
          <a:noFill/>
        </p:spPr>
        <p:txBody>
          <a:bodyPr wrap="none" rtlCol="0">
            <a:spAutoFit/>
          </a:bodyPr>
          <a:lstStyle/>
          <a:p>
            <a:pPr marL="285750" indent="-285750">
              <a:buFont typeface="Wingdings" panose="05000000000000000000" pitchFamily="2" charset="2"/>
              <a:buChar char="q"/>
            </a:pPr>
            <a:r>
              <a:rPr lang="en-US" dirty="0">
                <a:highlight>
                  <a:srgbClr val="FFFF00"/>
                </a:highlight>
              </a:rPr>
              <a:t>Click here to import most recent patient reported outcome measure (PROM) scores into note.</a:t>
            </a:r>
          </a:p>
        </p:txBody>
      </p:sp>
      <p:sp>
        <p:nvSpPr>
          <p:cNvPr id="9" name="TextBox 8">
            <a:extLst>
              <a:ext uri="{FF2B5EF4-FFF2-40B4-BE49-F238E27FC236}">
                <a16:creationId xmlns:a16="http://schemas.microsoft.com/office/drawing/2014/main" xmlns="" id="{D8BC2206-6161-4F70-AB63-7CE14CED6C8C}"/>
              </a:ext>
            </a:extLst>
          </p:cNvPr>
          <p:cNvSpPr txBox="1"/>
          <p:nvPr/>
        </p:nvSpPr>
        <p:spPr>
          <a:xfrm>
            <a:off x="349961" y="2699713"/>
            <a:ext cx="4830582" cy="477054"/>
          </a:xfrm>
          <a:prstGeom prst="rect">
            <a:avLst/>
          </a:prstGeom>
          <a:solidFill>
            <a:schemeClr val="accent4">
              <a:lumMod val="40000"/>
              <a:lumOff val="60000"/>
            </a:schemeClr>
          </a:solidFill>
        </p:spPr>
        <p:txBody>
          <a:bodyPr wrap="square">
            <a:spAutoFit/>
          </a:bodyPr>
          <a:lstStyle/>
          <a:p>
            <a:r>
              <a:rPr lang="en-US" sz="1400" dirty="0">
                <a:highlight>
                  <a:srgbClr val="FFFF00"/>
                </a:highlight>
              </a:rPr>
              <a:t>*Combined with slide 12 to make new design (current slide 1)</a:t>
            </a:r>
            <a:endParaRPr lang="en-US" sz="1600" dirty="0">
              <a:highlight>
                <a:srgbClr val="FFFF00"/>
              </a:highlight>
            </a:endParaRPr>
          </a:p>
          <a:p>
            <a:endParaRPr lang="en-US" sz="1100" dirty="0"/>
          </a:p>
        </p:txBody>
      </p:sp>
    </p:spTree>
    <p:extLst>
      <p:ext uri="{BB962C8B-B14F-4D97-AF65-F5344CB8AC3E}">
        <p14:creationId xmlns:p14="http://schemas.microsoft.com/office/powerpoint/2010/main" val="156115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9F378029-3F37-4EE3-AACA-953B8D6820A5}"/>
              </a:ext>
            </a:extLst>
          </p:cNvPr>
          <p:cNvSpPr txBox="1"/>
          <p:nvPr/>
        </p:nvSpPr>
        <p:spPr>
          <a:xfrm>
            <a:off x="143093" y="249806"/>
            <a:ext cx="8444748" cy="3816429"/>
          </a:xfrm>
          <a:prstGeom prst="rect">
            <a:avLst/>
          </a:prstGeom>
          <a:noFill/>
        </p:spPr>
        <p:txBody>
          <a:bodyPr wrap="square" rtlCol="0">
            <a:spAutoFit/>
          </a:bodyPr>
          <a:lstStyle/>
          <a:p>
            <a:r>
              <a:rPr lang="en-US" dirty="0"/>
              <a:t>*STEP 2: Within this Episode of Care, this session is:  </a:t>
            </a:r>
            <a:r>
              <a:rPr lang="en-US" dirty="0">
                <a:solidFill>
                  <a:srgbClr val="FF0000"/>
                </a:solidFill>
              </a:rPr>
              <a:t> </a:t>
            </a:r>
          </a:p>
          <a:p>
            <a:r>
              <a:rPr lang="en-US" sz="1200" dirty="0">
                <a:solidFill>
                  <a:prstClr val="black"/>
                </a:solidFill>
              </a:rPr>
              <a:t>- </a:t>
            </a:r>
            <a:r>
              <a:rPr lang="en-US" sz="1600" i="1" dirty="0"/>
              <a:t>An Episode of Care is an Intervention used to address treatment plan goals and objectives</a:t>
            </a:r>
            <a:r>
              <a:rPr lang="en-US" sz="1600" dirty="0">
                <a:highlight>
                  <a:srgbClr val="FFFF00"/>
                </a:highlight>
              </a:rPr>
              <a:t> </a:t>
            </a:r>
          </a:p>
          <a:p>
            <a:pPr marL="285750" indent="-285750">
              <a:buFont typeface="Courier New" panose="02070309020205020404" pitchFamily="49" charset="0"/>
              <a:buChar char="o"/>
            </a:pPr>
            <a:r>
              <a:rPr lang="en-US" sz="1600" dirty="0"/>
              <a:t>Initial Session in New Episode of Care</a:t>
            </a:r>
          </a:p>
          <a:p>
            <a:pPr lvl="1"/>
            <a:r>
              <a:rPr lang="en-US" sz="1600" dirty="0"/>
              <a:t>-</a:t>
            </a:r>
            <a:r>
              <a:rPr lang="en-US" sz="1600" dirty="0">
                <a:solidFill>
                  <a:prstClr val="black"/>
                </a:solidFill>
                <a:highlight>
                  <a:srgbClr val="FFFF00"/>
                </a:highlight>
                <a:latin typeface="Calibri" panose="020F0502020204030204"/>
              </a:rPr>
              <a:t>Select Targeted Condition (Focus of Treatment)</a:t>
            </a:r>
          </a:p>
          <a:p>
            <a:pPr marL="1200150" lvl="2" indent="-285750">
              <a:buFont typeface="Courier New" panose="02070309020205020404" pitchFamily="49" charset="0"/>
              <a:buChar char="o"/>
            </a:pPr>
            <a:r>
              <a:rPr lang="en-US" sz="1600" dirty="0">
                <a:highlight>
                  <a:srgbClr val="FFFF00"/>
                </a:highlight>
              </a:rPr>
              <a:t>Targeted Condition A</a:t>
            </a:r>
          </a:p>
          <a:p>
            <a:pPr marL="1200150" lvl="2" indent="-285750">
              <a:buFont typeface="Courier New" panose="02070309020205020404" pitchFamily="49" charset="0"/>
              <a:buChar char="o"/>
            </a:pPr>
            <a:r>
              <a:rPr lang="en-US" sz="1600" dirty="0">
                <a:highlight>
                  <a:srgbClr val="FFFF00"/>
                </a:highlight>
              </a:rPr>
              <a:t>Targeted Condition B</a:t>
            </a:r>
          </a:p>
          <a:p>
            <a:pPr marL="1200150" lvl="2" indent="-285750">
              <a:buFont typeface="Courier New" panose="02070309020205020404" pitchFamily="49" charset="0"/>
              <a:buChar char="o"/>
            </a:pPr>
            <a:r>
              <a:rPr lang="en-US" sz="1600" dirty="0">
                <a:highlight>
                  <a:srgbClr val="FFFF00"/>
                </a:highlight>
              </a:rPr>
              <a:t>Targeted Condition C</a:t>
            </a:r>
          </a:p>
          <a:p>
            <a:pPr marL="285750" indent="-285750">
              <a:buFont typeface="Courier New" panose="02070309020205020404" pitchFamily="49" charset="0"/>
              <a:buChar char="o"/>
            </a:pPr>
            <a:r>
              <a:rPr lang="en-US" sz="1600" dirty="0"/>
              <a:t>Continuing Session in Current Episode of Care</a:t>
            </a:r>
          </a:p>
          <a:p>
            <a:pPr lvl="1"/>
            <a:r>
              <a:rPr lang="en-US" sz="1600" dirty="0">
                <a:solidFill>
                  <a:prstClr val="black"/>
                </a:solidFill>
                <a:highlight>
                  <a:srgbClr val="FFFF00"/>
                </a:highlight>
                <a:latin typeface="Calibri" panose="020F0502020204030204"/>
              </a:rPr>
              <a:t>Current Targeted Condition (Focus of Treatment): Targeted Condition B</a:t>
            </a:r>
          </a:p>
          <a:p>
            <a:pPr lvl="2"/>
            <a:r>
              <a:rPr lang="en-US" sz="1600" dirty="0">
                <a:solidFill>
                  <a:prstClr val="black"/>
                </a:solidFill>
                <a:highlight>
                  <a:srgbClr val="FFFF00"/>
                </a:highlight>
                <a:latin typeface="Calibri" panose="020F0502020204030204"/>
              </a:rPr>
              <a:t>-Change Targeted Condition</a:t>
            </a:r>
          </a:p>
          <a:p>
            <a:pPr marL="1657350" lvl="3" indent="-285750">
              <a:buFont typeface="Courier New" panose="02070309020205020404" pitchFamily="49" charset="0"/>
              <a:buChar char="o"/>
            </a:pPr>
            <a:r>
              <a:rPr lang="en-US" sz="1600" dirty="0"/>
              <a:t>Targeted Condition A</a:t>
            </a:r>
          </a:p>
          <a:p>
            <a:pPr marL="1657350" lvl="3" indent="-285750">
              <a:buFont typeface="Courier New" panose="02070309020205020404" pitchFamily="49" charset="0"/>
              <a:buChar char="o"/>
            </a:pPr>
            <a:r>
              <a:rPr lang="en-US" sz="1600" dirty="0">
                <a:solidFill>
                  <a:schemeClr val="bg1">
                    <a:lumMod val="50000"/>
                  </a:schemeClr>
                </a:solidFill>
              </a:rPr>
              <a:t>Targeted Condition  B</a:t>
            </a:r>
          </a:p>
          <a:p>
            <a:pPr marL="1657350" lvl="3" indent="-285750">
              <a:buFont typeface="Courier New" panose="02070309020205020404" pitchFamily="49" charset="0"/>
              <a:buChar char="o"/>
            </a:pPr>
            <a:r>
              <a:rPr lang="en-US" sz="1600" dirty="0"/>
              <a:t>Targeted Condition C</a:t>
            </a:r>
          </a:p>
          <a:p>
            <a:pPr marL="285750" indent="-285750">
              <a:buFont typeface="Courier New" panose="02070309020205020404" pitchFamily="49" charset="0"/>
              <a:buChar char="o"/>
            </a:pPr>
            <a:r>
              <a:rPr lang="en-US" sz="1600" dirty="0"/>
              <a:t>Final Session in Current Episode of Care</a:t>
            </a:r>
          </a:p>
          <a:p>
            <a:pPr marL="285750" indent="-285750">
              <a:buFont typeface="Courier New" panose="02070309020205020404" pitchFamily="49" charset="0"/>
              <a:buChar char="o"/>
            </a:pPr>
            <a:r>
              <a:rPr lang="en-US" sz="1600" dirty="0"/>
              <a:t>Follow-up Session After Completed Episode of Care</a:t>
            </a:r>
          </a:p>
        </p:txBody>
      </p:sp>
      <p:sp>
        <p:nvSpPr>
          <p:cNvPr id="13" name="TextBox 12">
            <a:extLst>
              <a:ext uri="{FF2B5EF4-FFF2-40B4-BE49-F238E27FC236}">
                <a16:creationId xmlns:a16="http://schemas.microsoft.com/office/drawing/2014/main" xmlns="" id="{4B081589-E5C3-4991-A108-A4B342BE537F}"/>
              </a:ext>
            </a:extLst>
          </p:cNvPr>
          <p:cNvSpPr txBox="1"/>
          <p:nvPr/>
        </p:nvSpPr>
        <p:spPr>
          <a:xfrm>
            <a:off x="6096000" y="4589456"/>
            <a:ext cx="6097348" cy="2262158"/>
          </a:xfrm>
          <a:prstGeom prst="rect">
            <a:avLst/>
          </a:prstGeom>
          <a:solidFill>
            <a:schemeClr val="accent4">
              <a:lumMod val="40000"/>
              <a:lumOff val="60000"/>
            </a:schemeClr>
          </a:solidFill>
        </p:spPr>
        <p:txBody>
          <a:bodyPr wrap="square">
            <a:spAutoFit/>
          </a:bodyPr>
          <a:lstStyle/>
          <a:p>
            <a:r>
              <a:rPr lang="en-US" sz="1100" dirty="0"/>
              <a:t>Provide description for Targeted Condition i.e.,  “same problem with a twist”</a:t>
            </a:r>
          </a:p>
          <a:p>
            <a:endParaRPr lang="en-US" sz="1100" dirty="0"/>
          </a:p>
          <a:p>
            <a:r>
              <a:rPr lang="en-US" sz="1200" b="1" u="sng" dirty="0"/>
              <a:t>GOAL</a:t>
            </a:r>
            <a:r>
              <a:rPr lang="en-US" sz="1200" dirty="0"/>
              <a:t>: What we want to capture is provider behavior especially if it is flip-flopping between targeting one condition to others.  Given that, the episode of care would be the Veteran and the provider with consecutive sessions not broken by 3 months.</a:t>
            </a:r>
          </a:p>
          <a:p>
            <a:endParaRPr lang="en-US" sz="1200" dirty="0"/>
          </a:p>
          <a:p>
            <a:r>
              <a:rPr lang="en-US" sz="1200" dirty="0"/>
              <a:t>*determine CPG specific care, severity</a:t>
            </a:r>
          </a:p>
          <a:p>
            <a:r>
              <a:rPr lang="en-US" sz="1200" dirty="0"/>
              <a:t>* </a:t>
            </a:r>
            <a:r>
              <a:rPr lang="en-US" sz="1200" b="1" dirty="0"/>
              <a:t>Tie session CRDT to encounter documentation?</a:t>
            </a:r>
          </a:p>
          <a:p>
            <a:endParaRPr lang="en-US" sz="1200" dirty="0"/>
          </a:p>
          <a:p>
            <a:r>
              <a:rPr lang="en-US" sz="1200" b="1" dirty="0"/>
              <a:t>Design display on initial selection &gt; confirmation/session*</a:t>
            </a:r>
          </a:p>
          <a:p>
            <a:r>
              <a:rPr lang="en-US" sz="1200" b="1" dirty="0"/>
              <a:t>Count number of sessions in EOC (on click)*</a:t>
            </a:r>
          </a:p>
          <a:p>
            <a:endParaRPr lang="en-US" sz="1100" dirty="0"/>
          </a:p>
        </p:txBody>
      </p:sp>
      <p:sp>
        <p:nvSpPr>
          <p:cNvPr id="4" name="Star: 5 Points 3">
            <a:extLst>
              <a:ext uri="{FF2B5EF4-FFF2-40B4-BE49-F238E27FC236}">
                <a16:creationId xmlns:a16="http://schemas.microsoft.com/office/drawing/2014/main" xmlns="" id="{3B5C81ED-DFFB-459F-8109-76A335C5302D}"/>
              </a:ext>
            </a:extLst>
          </p:cNvPr>
          <p:cNvSpPr/>
          <p:nvPr/>
        </p:nvSpPr>
        <p:spPr>
          <a:xfrm>
            <a:off x="9571036" y="2613659"/>
            <a:ext cx="2142699" cy="163068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11FE2DF9-B146-45F7-9EE4-E801743E0B06}"/>
              </a:ext>
            </a:extLst>
          </p:cNvPr>
          <p:cNvSpPr txBox="1"/>
          <p:nvPr/>
        </p:nvSpPr>
        <p:spPr>
          <a:xfrm>
            <a:off x="3871927" y="5566646"/>
            <a:ext cx="2224073" cy="307777"/>
          </a:xfrm>
          <a:prstGeom prst="rect">
            <a:avLst/>
          </a:prstGeom>
          <a:solidFill>
            <a:schemeClr val="accent4">
              <a:lumMod val="40000"/>
              <a:lumOff val="60000"/>
            </a:schemeClr>
          </a:solidFill>
        </p:spPr>
        <p:txBody>
          <a:bodyPr wrap="square">
            <a:spAutoFit/>
          </a:bodyPr>
          <a:lstStyle/>
          <a:p>
            <a:r>
              <a:rPr lang="en-US" sz="1400" b="1" dirty="0">
                <a:highlight>
                  <a:srgbClr val="FFFF00"/>
                </a:highlight>
              </a:rPr>
              <a:t>*STEP 2 DESIGN OPTION C*</a:t>
            </a:r>
            <a:endParaRPr lang="en-US" sz="1400" dirty="0">
              <a:highlight>
                <a:srgbClr val="FFFF00"/>
              </a:highlight>
            </a:endParaRPr>
          </a:p>
        </p:txBody>
      </p:sp>
    </p:spTree>
    <p:extLst>
      <p:ext uri="{BB962C8B-B14F-4D97-AF65-F5344CB8AC3E}">
        <p14:creationId xmlns:p14="http://schemas.microsoft.com/office/powerpoint/2010/main" val="368685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9F378029-3F37-4EE3-AACA-953B8D6820A5}"/>
              </a:ext>
            </a:extLst>
          </p:cNvPr>
          <p:cNvSpPr txBox="1"/>
          <p:nvPr/>
        </p:nvSpPr>
        <p:spPr>
          <a:xfrm>
            <a:off x="317935" y="276707"/>
            <a:ext cx="7869142" cy="2385268"/>
          </a:xfrm>
          <a:prstGeom prst="rect">
            <a:avLst/>
          </a:prstGeom>
          <a:noFill/>
        </p:spPr>
        <p:txBody>
          <a:bodyPr wrap="square" rtlCol="0">
            <a:spAutoFit/>
          </a:bodyPr>
          <a:lstStyle/>
          <a:p>
            <a:pPr>
              <a:spcAft>
                <a:spcPts val="600"/>
              </a:spcAft>
            </a:pPr>
            <a:r>
              <a:rPr lang="en-US" sz="1600" dirty="0"/>
              <a:t>* STEP 3: Select the option that best describes how you used today’s session. </a:t>
            </a:r>
          </a:p>
          <a:p>
            <a:pPr marL="285750" indent="-285750">
              <a:buFont typeface="Courier New" panose="02070309020205020404" pitchFamily="49" charset="0"/>
              <a:buChar char="o"/>
            </a:pPr>
            <a:r>
              <a:rPr lang="en-US" sz="1600" dirty="0"/>
              <a:t>Therapy directed at targeted condition </a:t>
            </a:r>
            <a:r>
              <a:rPr lang="en-US" sz="1600" dirty="0">
                <a:highlight>
                  <a:srgbClr val="FFFF00"/>
                </a:highlight>
                <a:sym typeface="Wingdings" panose="05000000000000000000" pitchFamily="2" charset="2"/>
              </a:rPr>
              <a:t> If they strike NO on step 1, this goes away</a:t>
            </a:r>
            <a:endParaRPr lang="en-US" sz="1600" dirty="0">
              <a:highlight>
                <a:srgbClr val="FFFF00"/>
              </a:highlight>
            </a:endParaRPr>
          </a:p>
          <a:p>
            <a:pPr marL="285750" indent="-285750">
              <a:buFont typeface="Courier New" panose="02070309020205020404" pitchFamily="49" charset="0"/>
              <a:buChar char="o"/>
            </a:pPr>
            <a:r>
              <a:rPr lang="en-US" sz="1600" dirty="0"/>
              <a:t>Crisis management</a:t>
            </a:r>
          </a:p>
          <a:p>
            <a:pPr marL="285750" indent="-285750">
              <a:buFont typeface="Courier New" panose="02070309020205020404" pitchFamily="49" charset="0"/>
              <a:buChar char="o"/>
            </a:pPr>
            <a:r>
              <a:rPr lang="en-US" sz="1600" dirty="0"/>
              <a:t>Psycho education</a:t>
            </a:r>
          </a:p>
          <a:p>
            <a:pPr marL="285750" indent="-285750">
              <a:buFont typeface="Courier New" panose="02070309020205020404" pitchFamily="49" charset="0"/>
              <a:buChar char="o"/>
            </a:pPr>
            <a:r>
              <a:rPr lang="en-US" sz="1600" dirty="0"/>
              <a:t>Case Management </a:t>
            </a:r>
          </a:p>
          <a:p>
            <a:pPr marL="285750" indent="-285750">
              <a:buFont typeface="Courier New" panose="02070309020205020404" pitchFamily="49" charset="0"/>
              <a:buChar char="o"/>
            </a:pPr>
            <a:r>
              <a:rPr lang="en-US" sz="1600" dirty="0"/>
              <a:t>Care Management</a:t>
            </a:r>
            <a:r>
              <a:rPr lang="en-US" sz="1600" dirty="0">
                <a:highlight>
                  <a:srgbClr val="FFFF00"/>
                </a:highlight>
              </a:rPr>
              <a:t> </a:t>
            </a:r>
          </a:p>
          <a:p>
            <a:pPr marL="285750" indent="-285750">
              <a:buFont typeface="Courier New" panose="02070309020205020404" pitchFamily="49" charset="0"/>
              <a:buChar char="o"/>
            </a:pPr>
            <a:r>
              <a:rPr lang="en-US" sz="1600" dirty="0"/>
              <a:t>Other</a:t>
            </a:r>
          </a:p>
          <a:p>
            <a:endParaRPr lang="en-US" sz="1600" dirty="0"/>
          </a:p>
          <a:p>
            <a:endParaRPr lang="en-US" sz="1600" dirty="0"/>
          </a:p>
        </p:txBody>
      </p:sp>
      <p:sp>
        <p:nvSpPr>
          <p:cNvPr id="5" name="TextBox 4">
            <a:extLst>
              <a:ext uri="{FF2B5EF4-FFF2-40B4-BE49-F238E27FC236}">
                <a16:creationId xmlns:a16="http://schemas.microsoft.com/office/drawing/2014/main" xmlns="" id="{A1ECC797-B803-4B1F-80FA-CFFD6FDF8AD3}"/>
              </a:ext>
            </a:extLst>
          </p:cNvPr>
          <p:cNvSpPr txBox="1"/>
          <p:nvPr/>
        </p:nvSpPr>
        <p:spPr>
          <a:xfrm>
            <a:off x="5882734" y="2180090"/>
            <a:ext cx="6097348" cy="1585049"/>
          </a:xfrm>
          <a:prstGeom prst="rect">
            <a:avLst/>
          </a:prstGeom>
          <a:solidFill>
            <a:schemeClr val="accent4">
              <a:lumMod val="40000"/>
              <a:lumOff val="60000"/>
            </a:schemeClr>
          </a:solidFill>
        </p:spPr>
        <p:txBody>
          <a:bodyPr wrap="square">
            <a:spAutoFit/>
          </a:bodyPr>
          <a:lstStyle/>
          <a:p>
            <a:r>
              <a:rPr lang="en-US" sz="1400" dirty="0">
                <a:highlight>
                  <a:srgbClr val="FFFF00"/>
                </a:highlight>
              </a:rPr>
              <a:t>*Should this be below step 1?</a:t>
            </a:r>
          </a:p>
          <a:p>
            <a:endParaRPr lang="en-US" sz="1400" dirty="0">
              <a:highlight>
                <a:srgbClr val="FFFF00"/>
              </a:highlight>
            </a:endParaRPr>
          </a:p>
          <a:p>
            <a:r>
              <a:rPr lang="en-US" sz="1400" dirty="0">
                <a:highlight>
                  <a:srgbClr val="FFFF00"/>
                </a:highlight>
              </a:rPr>
              <a:t>*If I strike Yes at step 1, do I need this step (I’ve already indicated I’m using the session for psychotherapy)</a:t>
            </a:r>
          </a:p>
          <a:p>
            <a:endParaRPr lang="en-US" sz="1400" dirty="0">
              <a:highlight>
                <a:srgbClr val="FFFF00"/>
              </a:highlight>
            </a:endParaRPr>
          </a:p>
          <a:p>
            <a:r>
              <a:rPr lang="en-US" sz="1400" dirty="0">
                <a:highlight>
                  <a:srgbClr val="FFFF00"/>
                </a:highlight>
              </a:rPr>
              <a:t>*Difference between Case and Care Management?</a:t>
            </a:r>
            <a:endParaRPr lang="en-US" sz="1600" dirty="0">
              <a:highlight>
                <a:srgbClr val="FFFF00"/>
              </a:highlight>
            </a:endParaRPr>
          </a:p>
          <a:p>
            <a:endParaRPr lang="en-US" sz="1100" dirty="0"/>
          </a:p>
        </p:txBody>
      </p:sp>
      <p:sp>
        <p:nvSpPr>
          <p:cNvPr id="6" name="TextBox 5">
            <a:extLst>
              <a:ext uri="{FF2B5EF4-FFF2-40B4-BE49-F238E27FC236}">
                <a16:creationId xmlns:a16="http://schemas.microsoft.com/office/drawing/2014/main" xmlns="" id="{8898746B-FFCE-49BE-9005-798226D70435}"/>
              </a:ext>
            </a:extLst>
          </p:cNvPr>
          <p:cNvSpPr txBox="1"/>
          <p:nvPr/>
        </p:nvSpPr>
        <p:spPr>
          <a:xfrm>
            <a:off x="3047326" y="4196026"/>
            <a:ext cx="4830582" cy="477054"/>
          </a:xfrm>
          <a:prstGeom prst="rect">
            <a:avLst/>
          </a:prstGeom>
          <a:solidFill>
            <a:schemeClr val="accent4">
              <a:lumMod val="40000"/>
              <a:lumOff val="60000"/>
            </a:schemeClr>
          </a:solidFill>
        </p:spPr>
        <p:txBody>
          <a:bodyPr wrap="square">
            <a:spAutoFit/>
          </a:bodyPr>
          <a:lstStyle/>
          <a:p>
            <a:r>
              <a:rPr lang="en-US" sz="1400" dirty="0">
                <a:highlight>
                  <a:srgbClr val="FFFF00"/>
                </a:highlight>
              </a:rPr>
              <a:t>*Combined with slide 12 to make new design (current slide 1)</a:t>
            </a:r>
            <a:endParaRPr lang="en-US" sz="1600" dirty="0">
              <a:highlight>
                <a:srgbClr val="FFFF00"/>
              </a:highlight>
            </a:endParaRPr>
          </a:p>
          <a:p>
            <a:endParaRPr lang="en-US" sz="1100" dirty="0"/>
          </a:p>
        </p:txBody>
      </p:sp>
    </p:spTree>
    <p:extLst>
      <p:ext uri="{BB962C8B-B14F-4D97-AF65-F5344CB8AC3E}">
        <p14:creationId xmlns:p14="http://schemas.microsoft.com/office/powerpoint/2010/main" val="200735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C6FA93E7-A05A-4220-BF7E-0F5923F7D1A8}"/>
              </a:ext>
            </a:extLst>
          </p:cNvPr>
          <p:cNvSpPr txBox="1"/>
          <p:nvPr/>
        </p:nvSpPr>
        <p:spPr>
          <a:xfrm>
            <a:off x="124714" y="246524"/>
            <a:ext cx="11648661" cy="723275"/>
          </a:xfrm>
          <a:prstGeom prst="rect">
            <a:avLst/>
          </a:prstGeom>
          <a:noFill/>
        </p:spPr>
        <p:txBody>
          <a:bodyPr wrap="square" rtlCol="0">
            <a:spAutoFit/>
          </a:bodyPr>
          <a:lstStyle/>
          <a:p>
            <a:pPr>
              <a:spcAft>
                <a:spcPts val="600"/>
              </a:spcAft>
            </a:pPr>
            <a:r>
              <a:rPr lang="en-US" dirty="0"/>
              <a:t>*STEP 8: Safety Planning</a:t>
            </a:r>
          </a:p>
          <a:p>
            <a:r>
              <a:rPr lang="en-US" dirty="0"/>
              <a:t>- Select the option that best describes how you used today’s session specific to Safety Planning.</a:t>
            </a:r>
          </a:p>
        </p:txBody>
      </p:sp>
      <p:sp>
        <p:nvSpPr>
          <p:cNvPr id="2" name="Rectangle 1">
            <a:extLst>
              <a:ext uri="{FF2B5EF4-FFF2-40B4-BE49-F238E27FC236}">
                <a16:creationId xmlns:a16="http://schemas.microsoft.com/office/drawing/2014/main" xmlns="" id="{17809D24-BE88-4F53-A17F-8E0D027A16A8}"/>
              </a:ext>
            </a:extLst>
          </p:cNvPr>
          <p:cNvSpPr/>
          <p:nvPr/>
        </p:nvSpPr>
        <p:spPr>
          <a:xfrm>
            <a:off x="268150" y="969799"/>
            <a:ext cx="11648661" cy="3416320"/>
          </a:xfrm>
          <a:prstGeom prst="rect">
            <a:avLst/>
          </a:prstGeom>
        </p:spPr>
        <p:txBody>
          <a:bodyPr wrap="square">
            <a:spAutoFit/>
          </a:bodyPr>
          <a:lstStyle/>
          <a:p>
            <a:pPr marL="285750" indent="-285750">
              <a:buFont typeface="Courier New" panose="02070309020205020404" pitchFamily="49" charset="0"/>
              <a:buChar char="o"/>
            </a:pPr>
            <a:r>
              <a:rPr lang="en-US" dirty="0"/>
              <a:t>Created a Safety Plan</a:t>
            </a:r>
          </a:p>
          <a:p>
            <a:pPr marL="285750" indent="-285750">
              <a:buFont typeface="Courier New" panose="02070309020205020404" pitchFamily="49" charset="0"/>
              <a:buChar char="o"/>
            </a:pPr>
            <a:r>
              <a:rPr lang="en-US" strike="sngStrike" dirty="0"/>
              <a:t>Revised </a:t>
            </a:r>
            <a:r>
              <a:rPr lang="en-US" dirty="0"/>
              <a:t> Reviewed the Safety Plan</a:t>
            </a:r>
          </a:p>
          <a:p>
            <a:pPr marL="742950" lvl="1" indent="-285750">
              <a:buFont typeface="Courier New" panose="02070309020205020404" pitchFamily="49" charset="0"/>
              <a:buChar char="o"/>
            </a:pPr>
            <a:r>
              <a:rPr lang="en-US" dirty="0"/>
              <a:t>The current VA Safety Plan is </a:t>
            </a:r>
            <a:r>
              <a:rPr lang="en-US" dirty="0">
                <a:solidFill>
                  <a:srgbClr val="FF0000"/>
                </a:solidFill>
              </a:rPr>
              <a:t>&lt;link to current plan/pull the current  plan into this Note and Revise- how will this work&gt;</a:t>
            </a:r>
          </a:p>
          <a:p>
            <a:pPr marL="285750" indent="-285750">
              <a:buFont typeface="Courier New" panose="02070309020205020404" pitchFamily="49" charset="0"/>
              <a:buChar char="o"/>
            </a:pPr>
            <a:r>
              <a:rPr lang="en-US" dirty="0">
                <a:highlight>
                  <a:srgbClr val="FFFF00"/>
                </a:highlight>
              </a:rPr>
              <a:t>Implemented the Safety Plan </a:t>
            </a:r>
            <a:r>
              <a:rPr lang="en-US" dirty="0">
                <a:highlight>
                  <a:srgbClr val="FFFF00"/>
                </a:highlight>
                <a:sym typeface="Wingdings" panose="05000000000000000000" pitchFamily="2" charset="2"/>
              </a:rPr>
              <a:t></a:t>
            </a:r>
            <a:r>
              <a:rPr lang="en-US" b="1" dirty="0">
                <a:highlight>
                  <a:srgbClr val="FFFF00"/>
                </a:highlight>
                <a:sym typeface="Wingdings" panose="05000000000000000000" pitchFamily="2" charset="2"/>
              </a:rPr>
              <a:t> Reviewed Safety Plan?</a:t>
            </a:r>
            <a:endParaRPr lang="en-US" b="1" dirty="0">
              <a:highlight>
                <a:srgbClr val="FFFF00"/>
              </a:highlight>
            </a:endParaRPr>
          </a:p>
          <a:p>
            <a:pPr marL="742950" lvl="1" indent="-285750">
              <a:buFont typeface="Courier New" panose="02070309020205020404" pitchFamily="49" charset="0"/>
              <a:buChar char="o"/>
            </a:pPr>
            <a:r>
              <a:rPr lang="en-US" dirty="0"/>
              <a:t>The current VA Safety Plan is </a:t>
            </a:r>
            <a:r>
              <a:rPr lang="en-US" dirty="0">
                <a:solidFill>
                  <a:srgbClr val="FF0000"/>
                </a:solidFill>
              </a:rPr>
              <a:t>&lt;link to current plan/pull the current  plan into this Note and reference in note. How will this work&gt;</a:t>
            </a:r>
          </a:p>
          <a:p>
            <a:pPr marL="285750" indent="-285750">
              <a:buFont typeface="Courier New" panose="02070309020205020404" pitchFamily="49" charset="0"/>
              <a:buChar char="o"/>
            </a:pPr>
            <a:r>
              <a:rPr lang="en-US" dirty="0"/>
              <a:t>No changes needed at this time</a:t>
            </a:r>
          </a:p>
          <a:p>
            <a:pPr marL="742950" lvl="1" indent="-285750">
              <a:buFont typeface="Courier New" panose="02070309020205020404" pitchFamily="49" charset="0"/>
              <a:buChar char="o"/>
            </a:pPr>
            <a:r>
              <a:rPr lang="en-US" dirty="0">
                <a:solidFill>
                  <a:srgbClr val="FF0000"/>
                </a:solidFill>
              </a:rPr>
              <a:t>&lt;Add reference to current VA Safety Plan into this Note and Revise with appropriate language – No changes needed at this time.  how will this work&gt;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Other</a:t>
            </a:r>
          </a:p>
        </p:txBody>
      </p:sp>
      <p:sp>
        <p:nvSpPr>
          <p:cNvPr id="20" name="TextBox 19">
            <a:extLst>
              <a:ext uri="{FF2B5EF4-FFF2-40B4-BE49-F238E27FC236}">
                <a16:creationId xmlns:a16="http://schemas.microsoft.com/office/drawing/2014/main" xmlns="" id="{2F26997A-3A56-4BA0-90A9-05BA53642116}"/>
              </a:ext>
            </a:extLst>
          </p:cNvPr>
          <p:cNvSpPr txBox="1"/>
          <p:nvPr/>
        </p:nvSpPr>
        <p:spPr>
          <a:xfrm>
            <a:off x="1376346" y="4047565"/>
            <a:ext cx="5473775" cy="338554"/>
          </a:xfrm>
          <a:prstGeom prst="rect">
            <a:avLst/>
          </a:prstGeom>
          <a:noFill/>
          <a:ln w="3175">
            <a:solidFill>
              <a:schemeClr val="tx1"/>
            </a:solidFill>
          </a:ln>
        </p:spPr>
        <p:txBody>
          <a:bodyPr wrap="square" rtlCol="0">
            <a:spAutoFit/>
          </a:bodyPr>
          <a:lstStyle/>
          <a:p>
            <a:r>
              <a:rPr lang="en-US" sz="1600" dirty="0"/>
              <a:t>Free text</a:t>
            </a:r>
          </a:p>
        </p:txBody>
      </p:sp>
      <p:sp>
        <p:nvSpPr>
          <p:cNvPr id="3" name="TextBox 2">
            <a:extLst>
              <a:ext uri="{FF2B5EF4-FFF2-40B4-BE49-F238E27FC236}">
                <a16:creationId xmlns:a16="http://schemas.microsoft.com/office/drawing/2014/main" xmlns="" id="{66610B16-90F8-448C-A626-2B920395FD73}"/>
              </a:ext>
            </a:extLst>
          </p:cNvPr>
          <p:cNvSpPr txBox="1"/>
          <p:nvPr/>
        </p:nvSpPr>
        <p:spPr>
          <a:xfrm>
            <a:off x="6939286" y="3718679"/>
            <a:ext cx="5252714" cy="3139321"/>
          </a:xfrm>
          <a:prstGeom prst="rect">
            <a:avLst/>
          </a:prstGeom>
          <a:solidFill>
            <a:schemeClr val="accent4">
              <a:lumMod val="40000"/>
              <a:lumOff val="60000"/>
            </a:schemeClr>
          </a:solidFill>
        </p:spPr>
        <p:txBody>
          <a:bodyPr wrap="square" rtlCol="0">
            <a:spAutoFit/>
          </a:bodyPr>
          <a:lstStyle/>
          <a:p>
            <a:r>
              <a:rPr lang="en-US" dirty="0"/>
              <a:t>OPEN QUESTIONS:</a:t>
            </a:r>
          </a:p>
          <a:p>
            <a:r>
              <a:rPr lang="en-US" dirty="0"/>
              <a:t>For Clinical: Link to VA Safety Plan:  What do you want pulled into the note related to the Safety Plan?</a:t>
            </a:r>
          </a:p>
          <a:p>
            <a:endParaRPr lang="en-US" dirty="0"/>
          </a:p>
          <a:p>
            <a:r>
              <a:rPr lang="en-US" dirty="0"/>
              <a:t>For Clinical: see red text.</a:t>
            </a:r>
          </a:p>
          <a:p>
            <a:endParaRPr lang="en-US" dirty="0"/>
          </a:p>
          <a:p>
            <a:r>
              <a:rPr lang="en-US" dirty="0"/>
              <a:t>For CACs: can we implement what the clinical people are asking for?</a:t>
            </a:r>
          </a:p>
          <a:p>
            <a:endParaRPr lang="en-US" dirty="0"/>
          </a:p>
          <a:p>
            <a:r>
              <a:rPr lang="en-US" dirty="0"/>
              <a:t>Add: Reviewed Existing Plan </a:t>
            </a:r>
          </a:p>
          <a:p>
            <a:r>
              <a:rPr lang="en-US" dirty="0"/>
              <a:t>Remove: Implemented Safety Plan </a:t>
            </a:r>
          </a:p>
        </p:txBody>
      </p:sp>
      <p:sp>
        <p:nvSpPr>
          <p:cNvPr id="7" name="TextBox 6">
            <a:extLst>
              <a:ext uri="{FF2B5EF4-FFF2-40B4-BE49-F238E27FC236}">
                <a16:creationId xmlns:a16="http://schemas.microsoft.com/office/drawing/2014/main" xmlns="" id="{762F13C1-0BA6-4192-B569-8CBE8A386F7E}"/>
              </a:ext>
            </a:extLst>
          </p:cNvPr>
          <p:cNvSpPr txBox="1"/>
          <p:nvPr/>
        </p:nvSpPr>
        <p:spPr>
          <a:xfrm>
            <a:off x="299580" y="4870867"/>
            <a:ext cx="4830582" cy="1338828"/>
          </a:xfrm>
          <a:prstGeom prst="rect">
            <a:avLst/>
          </a:prstGeom>
          <a:solidFill>
            <a:schemeClr val="accent4">
              <a:lumMod val="40000"/>
              <a:lumOff val="60000"/>
            </a:schemeClr>
          </a:solidFill>
        </p:spPr>
        <p:txBody>
          <a:bodyPr wrap="square">
            <a:spAutoFit/>
          </a:bodyPr>
          <a:lstStyle/>
          <a:p>
            <a:r>
              <a:rPr lang="en-US" sz="1400" dirty="0">
                <a:highlight>
                  <a:srgbClr val="FFFF00"/>
                </a:highlight>
              </a:rPr>
              <a:t>*Changed design to current slide 7; there is already a safety planning template providers must use, we don’t need to duplicate documentation, but rather pull in relevant info to help the user (i.e. use accelerator by including direct links, saving clicks, etc.)</a:t>
            </a:r>
            <a:endParaRPr lang="en-US" sz="1600" dirty="0">
              <a:highlight>
                <a:srgbClr val="FFFF00"/>
              </a:highlight>
            </a:endParaRPr>
          </a:p>
          <a:p>
            <a:endParaRPr lang="en-US" sz="1100" dirty="0"/>
          </a:p>
        </p:txBody>
      </p:sp>
    </p:spTree>
    <p:extLst>
      <p:ext uri="{BB962C8B-B14F-4D97-AF65-F5344CB8AC3E}">
        <p14:creationId xmlns:p14="http://schemas.microsoft.com/office/powerpoint/2010/main" val="264167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79355E7-E9D8-454E-9B0A-D598D5BBE2A9}"/>
              </a:ext>
            </a:extLst>
          </p:cNvPr>
          <p:cNvSpPr txBox="1"/>
          <p:nvPr/>
        </p:nvSpPr>
        <p:spPr>
          <a:xfrm>
            <a:off x="271669" y="574372"/>
            <a:ext cx="11648661" cy="5632311"/>
          </a:xfrm>
          <a:prstGeom prst="rect">
            <a:avLst/>
          </a:prstGeom>
          <a:noFill/>
        </p:spPr>
        <p:txBody>
          <a:bodyPr wrap="square" rtlCol="0">
            <a:spAutoFit/>
          </a:bodyPr>
          <a:lstStyle/>
          <a:p>
            <a:pPr>
              <a:spcAft>
                <a:spcPts val="600"/>
              </a:spcAft>
            </a:pPr>
            <a:r>
              <a:rPr lang="en-US" dirty="0"/>
              <a:t>*STEP 2: Within this Episode of Care, this session is:</a:t>
            </a:r>
          </a:p>
          <a:p>
            <a:pPr>
              <a:spcAft>
                <a:spcPts val="600"/>
              </a:spcAft>
            </a:pPr>
            <a:r>
              <a:rPr lang="en-US" dirty="0"/>
              <a:t> </a:t>
            </a:r>
            <a:r>
              <a:rPr lang="en-US" sz="1600" i="1" dirty="0"/>
              <a:t>An Episode of Care is an Intervention used to address treatment plan goals and objectives.</a:t>
            </a:r>
            <a:r>
              <a:rPr lang="en-US" dirty="0">
                <a:highlight>
                  <a:srgbClr val="FFFF00"/>
                </a:highlight>
              </a:rPr>
              <a:t> </a:t>
            </a:r>
          </a:p>
          <a:p>
            <a:pPr marL="285750" indent="-285750">
              <a:buFont typeface="Courier New" panose="02070309020205020404" pitchFamily="49" charset="0"/>
              <a:buChar char="o"/>
            </a:pPr>
            <a:r>
              <a:rPr lang="en-US" dirty="0"/>
              <a:t>Initial Session in New Episode of Care</a:t>
            </a:r>
          </a:p>
          <a:p>
            <a:pPr marL="285750" indent="-285750">
              <a:buFont typeface="Courier New" panose="02070309020205020404" pitchFamily="49" charset="0"/>
              <a:buChar char="o"/>
            </a:pPr>
            <a:r>
              <a:rPr lang="en-US" dirty="0"/>
              <a:t>Continuing Session in Current Episode of Care</a:t>
            </a:r>
          </a:p>
          <a:p>
            <a:pPr marL="285750" indent="-285750">
              <a:buFont typeface="Courier New" panose="02070309020205020404" pitchFamily="49" charset="0"/>
              <a:buChar char="o"/>
            </a:pPr>
            <a:r>
              <a:rPr lang="en-US" dirty="0"/>
              <a:t>Final Session in Current Episode of Care</a:t>
            </a:r>
          </a:p>
          <a:p>
            <a:pPr marL="285750" indent="-285750">
              <a:buFont typeface="Courier New" panose="02070309020205020404" pitchFamily="49" charset="0"/>
              <a:buChar char="o"/>
            </a:pPr>
            <a:r>
              <a:rPr lang="en-US" dirty="0"/>
              <a:t>Follow-up Session After Completed Episode of Care</a:t>
            </a:r>
          </a:p>
          <a:p>
            <a:r>
              <a:rPr lang="en-US" dirty="0"/>
              <a:t> </a:t>
            </a:r>
          </a:p>
          <a:p>
            <a:r>
              <a:rPr lang="en-US" dirty="0"/>
              <a:t>The currently selected Targeted Condition is: </a:t>
            </a:r>
            <a:r>
              <a:rPr lang="en-US" b="1" dirty="0"/>
              <a:t>Depression</a:t>
            </a:r>
          </a:p>
          <a:p>
            <a:r>
              <a:rPr lang="en-US" sz="1600" i="1" dirty="0">
                <a:solidFill>
                  <a:prstClr val="black"/>
                </a:solidFill>
              </a:rPr>
              <a:t>Targeted Condition (Focus of Treatment)</a:t>
            </a:r>
          </a:p>
          <a:p>
            <a:endParaRPr lang="en-US" dirty="0"/>
          </a:p>
          <a:p>
            <a:r>
              <a:rPr lang="en-US" dirty="0"/>
              <a:t>Select to change targeted condition</a:t>
            </a:r>
          </a:p>
          <a:p>
            <a:pPr marL="285750" indent="-285750">
              <a:spcAft>
                <a:spcPts val="600"/>
              </a:spcAft>
              <a:buFont typeface="Wingdings" panose="05000000000000000000" pitchFamily="2" charset="2"/>
              <a:buChar char="q"/>
            </a:pPr>
            <a:r>
              <a:rPr lang="en-US" dirty="0"/>
              <a:t>A – B</a:t>
            </a:r>
          </a:p>
          <a:p>
            <a:pPr marL="285750" indent="-285750">
              <a:spcAft>
                <a:spcPts val="600"/>
              </a:spcAft>
              <a:buFont typeface="Wingdings" panose="05000000000000000000" pitchFamily="2" charset="2"/>
              <a:buChar char="q"/>
            </a:pPr>
            <a:r>
              <a:rPr lang="en-US" dirty="0"/>
              <a:t>C</a:t>
            </a:r>
          </a:p>
          <a:p>
            <a:pPr marL="285750" indent="-285750">
              <a:spcAft>
                <a:spcPts val="600"/>
              </a:spcAft>
              <a:buFont typeface="Wingdings" panose="05000000000000000000" pitchFamily="2" charset="2"/>
              <a:buChar char="q"/>
            </a:pPr>
            <a:r>
              <a:rPr lang="en-US" dirty="0"/>
              <a:t>D – H</a:t>
            </a:r>
          </a:p>
          <a:p>
            <a:pPr marL="285750" indent="-285750">
              <a:spcAft>
                <a:spcPts val="600"/>
              </a:spcAft>
              <a:buFont typeface="Wingdings" panose="05000000000000000000" pitchFamily="2" charset="2"/>
              <a:buChar char="q"/>
            </a:pPr>
            <a:r>
              <a:rPr lang="en-US" dirty="0"/>
              <a:t>I – O</a:t>
            </a:r>
          </a:p>
          <a:p>
            <a:pPr marL="285750" indent="-285750">
              <a:spcAft>
                <a:spcPts val="600"/>
              </a:spcAft>
              <a:buFont typeface="Wingdings" panose="05000000000000000000" pitchFamily="2" charset="2"/>
              <a:buChar char="q"/>
            </a:pPr>
            <a:r>
              <a:rPr lang="en-US" dirty="0"/>
              <a:t>P – R</a:t>
            </a:r>
          </a:p>
          <a:p>
            <a:pPr marL="285750" indent="-285750">
              <a:spcAft>
                <a:spcPts val="600"/>
              </a:spcAft>
              <a:buFont typeface="Wingdings" panose="05000000000000000000" pitchFamily="2" charset="2"/>
              <a:buChar char="q"/>
            </a:pPr>
            <a:r>
              <a:rPr lang="en-US" dirty="0"/>
              <a:t>S – Z </a:t>
            </a:r>
          </a:p>
          <a:p>
            <a:r>
              <a:rPr lang="en-US" dirty="0"/>
              <a:t>Other:</a:t>
            </a:r>
          </a:p>
        </p:txBody>
      </p:sp>
      <p:sp>
        <p:nvSpPr>
          <p:cNvPr id="8" name="TextBox 7">
            <a:extLst>
              <a:ext uri="{FF2B5EF4-FFF2-40B4-BE49-F238E27FC236}">
                <a16:creationId xmlns:a16="http://schemas.microsoft.com/office/drawing/2014/main" xmlns="" id="{73A81D1F-85CF-4F2E-AA8A-2DFB6F6B7236}"/>
              </a:ext>
            </a:extLst>
          </p:cNvPr>
          <p:cNvSpPr txBox="1"/>
          <p:nvPr/>
        </p:nvSpPr>
        <p:spPr>
          <a:xfrm>
            <a:off x="6096000" y="4589456"/>
            <a:ext cx="6097348" cy="1923604"/>
          </a:xfrm>
          <a:prstGeom prst="rect">
            <a:avLst/>
          </a:prstGeom>
          <a:solidFill>
            <a:schemeClr val="accent4">
              <a:lumMod val="40000"/>
              <a:lumOff val="60000"/>
            </a:schemeClr>
          </a:solidFill>
        </p:spPr>
        <p:txBody>
          <a:bodyPr wrap="square">
            <a:spAutoFit/>
          </a:bodyPr>
          <a:lstStyle/>
          <a:p>
            <a:r>
              <a:rPr lang="en-US" sz="1200" dirty="0"/>
              <a:t>Targeted Condition = Problem list on Psychotherapy Tools Item spreadsheet</a:t>
            </a:r>
          </a:p>
          <a:p>
            <a:endParaRPr lang="en-US" sz="1200" dirty="0"/>
          </a:p>
          <a:p>
            <a:r>
              <a:rPr lang="en-US" sz="1200" b="1" u="sng" dirty="0"/>
              <a:t>GOAL</a:t>
            </a:r>
            <a:r>
              <a:rPr lang="en-US" sz="1200" dirty="0"/>
              <a:t>: What we want to capture is provider behavior especially if it is flip-flopping between targeting one condition to others.  Given that, the episode of care would be the Veteran and the provider with consecutive sessions not broken by 3 months.</a:t>
            </a:r>
          </a:p>
          <a:p>
            <a:endParaRPr lang="en-US" sz="1200" dirty="0"/>
          </a:p>
          <a:p>
            <a:r>
              <a:rPr lang="en-US" sz="1200" b="1" dirty="0"/>
              <a:t>Design display on initial selection &gt; confirmation/session*</a:t>
            </a:r>
          </a:p>
          <a:p>
            <a:endParaRPr lang="en-US" sz="1200" b="1" dirty="0"/>
          </a:p>
          <a:p>
            <a:r>
              <a:rPr lang="en-US" sz="1200" b="1" dirty="0"/>
              <a:t>Count number of sessions in EOC (on click)*</a:t>
            </a:r>
          </a:p>
          <a:p>
            <a:endParaRPr lang="en-US" sz="1100" dirty="0"/>
          </a:p>
        </p:txBody>
      </p:sp>
    </p:spTree>
    <p:extLst>
      <p:ext uri="{BB962C8B-B14F-4D97-AF65-F5344CB8AC3E}">
        <p14:creationId xmlns:p14="http://schemas.microsoft.com/office/powerpoint/2010/main" val="117277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1E5C414-4A23-402F-B673-44A44C9AC87F}"/>
              </a:ext>
            </a:extLst>
          </p:cNvPr>
          <p:cNvSpPr/>
          <p:nvPr/>
        </p:nvSpPr>
        <p:spPr>
          <a:xfrm>
            <a:off x="369841" y="498653"/>
            <a:ext cx="6096000" cy="1415772"/>
          </a:xfrm>
          <a:prstGeom prst="rect">
            <a:avLst/>
          </a:prstGeom>
        </p:spPr>
        <p:txBody>
          <a:bodyPr>
            <a:spAutoFit/>
          </a:bodyPr>
          <a:lstStyle/>
          <a:p>
            <a:r>
              <a:rPr lang="en-US" dirty="0"/>
              <a:t>*STEP 3: Session Format</a:t>
            </a:r>
          </a:p>
          <a:p>
            <a:pPr marL="285750" indent="-285750">
              <a:buFont typeface="Courier New" panose="02070309020205020404" pitchFamily="49" charset="0"/>
              <a:buChar char="o"/>
            </a:pPr>
            <a:r>
              <a:rPr lang="en-US" sz="1600" dirty="0"/>
              <a:t>Face-to-face session</a:t>
            </a:r>
          </a:p>
          <a:p>
            <a:pPr marL="285750" indent="-285750">
              <a:buFont typeface="Courier New" panose="02070309020205020404" pitchFamily="49" charset="0"/>
              <a:buChar char="o"/>
            </a:pPr>
            <a:r>
              <a:rPr lang="en-US" sz="1600" dirty="0"/>
              <a:t>Video telehealth session</a:t>
            </a:r>
          </a:p>
          <a:p>
            <a:pPr marL="285750" indent="-285750">
              <a:buFont typeface="Courier New" panose="02070309020205020404" pitchFamily="49" charset="0"/>
              <a:buChar char="o"/>
            </a:pPr>
            <a:r>
              <a:rPr lang="en-US" sz="1600" dirty="0"/>
              <a:t>Telephone session</a:t>
            </a:r>
          </a:p>
          <a:p>
            <a:pPr marL="285750" indent="-285750">
              <a:buFont typeface="Courier New" panose="02070309020205020404" pitchFamily="49" charset="0"/>
              <a:buChar char="o"/>
            </a:pPr>
            <a:endParaRPr lang="en-US" dirty="0">
              <a:highlight>
                <a:srgbClr val="FFFF00"/>
              </a:highlight>
            </a:endParaRPr>
          </a:p>
        </p:txBody>
      </p:sp>
    </p:spTree>
    <p:extLst>
      <p:ext uri="{BB962C8B-B14F-4D97-AF65-F5344CB8AC3E}">
        <p14:creationId xmlns:p14="http://schemas.microsoft.com/office/powerpoint/2010/main" val="12778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4A04137-19F2-451B-920C-07257A0025D0}"/>
              </a:ext>
            </a:extLst>
          </p:cNvPr>
          <p:cNvSpPr/>
          <p:nvPr/>
        </p:nvSpPr>
        <p:spPr>
          <a:xfrm>
            <a:off x="198391" y="472255"/>
            <a:ext cx="6096000" cy="5078313"/>
          </a:xfrm>
          <a:prstGeom prst="rect">
            <a:avLst/>
          </a:prstGeom>
        </p:spPr>
        <p:txBody>
          <a:bodyPr>
            <a:spAutoFit/>
          </a:bodyPr>
          <a:lstStyle/>
          <a:p>
            <a:r>
              <a:rPr lang="en-US" dirty="0"/>
              <a:t>*STEP 4: Type of Session</a:t>
            </a:r>
          </a:p>
          <a:p>
            <a:pPr marL="285750" indent="-285750">
              <a:buFont typeface="Courier New" panose="02070309020205020404" pitchFamily="49" charset="0"/>
              <a:buChar char="o"/>
            </a:pPr>
            <a:r>
              <a:rPr lang="en-US" sz="1600" dirty="0"/>
              <a:t>Individual</a:t>
            </a:r>
          </a:p>
          <a:p>
            <a:pPr marL="285750" indent="-285750">
              <a:buFont typeface="Courier New" panose="02070309020205020404" pitchFamily="49" charset="0"/>
              <a:buChar char="o"/>
            </a:pPr>
            <a:r>
              <a:rPr lang="en-US" sz="1600" dirty="0"/>
              <a:t>Group</a:t>
            </a:r>
          </a:p>
          <a:p>
            <a:pPr lvl="1"/>
            <a:r>
              <a:rPr lang="en-US" sz="1600" dirty="0"/>
              <a:t>Number of patients in session:</a:t>
            </a:r>
          </a:p>
          <a:p>
            <a:pPr marL="1200150" lvl="2" indent="-285750">
              <a:buFont typeface="Courier New" panose="02070309020205020404" pitchFamily="49" charset="0"/>
              <a:buChar char="o"/>
            </a:pPr>
            <a:r>
              <a:rPr lang="en-US" sz="1600" dirty="0"/>
              <a:t>1</a:t>
            </a:r>
          </a:p>
          <a:p>
            <a:pPr marL="1200150" lvl="2" indent="-285750">
              <a:buFont typeface="Courier New" panose="02070309020205020404" pitchFamily="49" charset="0"/>
              <a:buChar char="o"/>
            </a:pPr>
            <a:r>
              <a:rPr lang="en-US" sz="1600" dirty="0"/>
              <a:t>2</a:t>
            </a:r>
          </a:p>
          <a:p>
            <a:pPr marL="1200150" lvl="2" indent="-285750">
              <a:buFont typeface="Courier New" panose="02070309020205020404" pitchFamily="49" charset="0"/>
              <a:buChar char="o"/>
            </a:pPr>
            <a:r>
              <a:rPr lang="en-US" sz="1600" dirty="0"/>
              <a:t>3</a:t>
            </a:r>
          </a:p>
          <a:p>
            <a:pPr marL="1200150" lvl="2" indent="-285750">
              <a:buFont typeface="Courier New" panose="02070309020205020404" pitchFamily="49" charset="0"/>
              <a:buChar char="o"/>
            </a:pPr>
            <a:r>
              <a:rPr lang="en-US" sz="1600" dirty="0"/>
              <a:t>4</a:t>
            </a:r>
          </a:p>
          <a:p>
            <a:pPr marL="1200150" lvl="2" indent="-285750">
              <a:buFont typeface="Courier New" panose="02070309020205020404" pitchFamily="49" charset="0"/>
              <a:buChar char="o"/>
            </a:pPr>
            <a:r>
              <a:rPr lang="en-US" sz="1600" dirty="0"/>
              <a:t>5</a:t>
            </a:r>
          </a:p>
          <a:p>
            <a:pPr marL="1200150" lvl="2" indent="-285750">
              <a:buFont typeface="Courier New" panose="02070309020205020404" pitchFamily="49" charset="0"/>
              <a:buChar char="o"/>
            </a:pPr>
            <a:r>
              <a:rPr lang="en-US" sz="1600" dirty="0"/>
              <a:t>6</a:t>
            </a:r>
          </a:p>
          <a:p>
            <a:pPr marL="1200150" lvl="2" indent="-285750">
              <a:buFont typeface="Courier New" panose="02070309020205020404" pitchFamily="49" charset="0"/>
              <a:buChar char="o"/>
            </a:pPr>
            <a:r>
              <a:rPr lang="en-US" sz="1600" dirty="0"/>
              <a:t>7</a:t>
            </a:r>
          </a:p>
          <a:p>
            <a:pPr marL="1200150" lvl="2" indent="-285750">
              <a:buFont typeface="Courier New" panose="02070309020205020404" pitchFamily="49" charset="0"/>
              <a:buChar char="o"/>
            </a:pPr>
            <a:r>
              <a:rPr lang="en-US" sz="1600" dirty="0"/>
              <a:t>8</a:t>
            </a:r>
          </a:p>
          <a:p>
            <a:pPr marL="1200150" lvl="2" indent="-285750">
              <a:buFont typeface="Courier New" panose="02070309020205020404" pitchFamily="49" charset="0"/>
              <a:buChar char="o"/>
            </a:pPr>
            <a:r>
              <a:rPr lang="en-US" sz="1600" dirty="0"/>
              <a:t>9</a:t>
            </a:r>
          </a:p>
          <a:p>
            <a:pPr marL="1200150" lvl="2" indent="-285750">
              <a:buFont typeface="Courier New" panose="02070309020205020404" pitchFamily="49" charset="0"/>
              <a:buChar char="o"/>
            </a:pPr>
            <a:r>
              <a:rPr lang="en-US" sz="1600" dirty="0"/>
              <a:t>10</a:t>
            </a:r>
          </a:p>
          <a:p>
            <a:pPr marL="1200150" lvl="2" indent="-285750">
              <a:buFont typeface="Courier New" panose="02070309020205020404" pitchFamily="49" charset="0"/>
              <a:buChar char="o"/>
            </a:pPr>
            <a:r>
              <a:rPr lang="en-US" sz="1600" dirty="0"/>
              <a:t>11</a:t>
            </a:r>
          </a:p>
          <a:p>
            <a:pPr marL="1200150" lvl="2" indent="-285750">
              <a:buFont typeface="Courier New" panose="02070309020205020404" pitchFamily="49" charset="0"/>
              <a:buChar char="o"/>
            </a:pPr>
            <a:r>
              <a:rPr lang="en-US" sz="1600" dirty="0"/>
              <a:t>12</a:t>
            </a:r>
          </a:p>
          <a:p>
            <a:pPr marL="1200150" lvl="2" indent="-285750">
              <a:buFont typeface="Courier New" panose="02070309020205020404" pitchFamily="49" charset="0"/>
              <a:buChar char="o"/>
            </a:pPr>
            <a:r>
              <a:rPr lang="en-US" sz="1600" dirty="0"/>
              <a:t>More than 12</a:t>
            </a:r>
          </a:p>
          <a:p>
            <a:pPr marL="285750" indent="-285750">
              <a:buFont typeface="Courier New" panose="02070309020205020404" pitchFamily="49" charset="0"/>
              <a:buChar char="o"/>
            </a:pPr>
            <a:r>
              <a:rPr lang="en-US" sz="1600" dirty="0">
                <a:solidFill>
                  <a:prstClr val="black"/>
                </a:solidFill>
                <a:latin typeface="Calibri" panose="020F0502020204030204"/>
              </a:rPr>
              <a:t>Couple</a:t>
            </a:r>
          </a:p>
          <a:p>
            <a:pPr marL="285750" indent="-285750">
              <a:buFont typeface="Courier New" panose="02070309020205020404" pitchFamily="49" charset="0"/>
              <a:buChar char="o"/>
            </a:pPr>
            <a:r>
              <a:rPr lang="en-US" sz="1600" dirty="0">
                <a:solidFill>
                  <a:prstClr val="black"/>
                </a:solidFill>
                <a:latin typeface="Calibri" panose="020F0502020204030204"/>
              </a:rPr>
              <a:t>Family</a:t>
            </a:r>
          </a:p>
          <a:p>
            <a:pPr marL="285750" indent="-285750">
              <a:buFont typeface="Courier New" panose="02070309020205020404" pitchFamily="49" charset="0"/>
              <a:buChar char="o"/>
            </a:pPr>
            <a:endParaRPr lang="en-US" dirty="0">
              <a:solidFill>
                <a:srgbClr val="FF0000"/>
              </a:solidFill>
            </a:endParaRPr>
          </a:p>
        </p:txBody>
      </p:sp>
    </p:spTree>
    <p:extLst>
      <p:ext uri="{BB962C8B-B14F-4D97-AF65-F5344CB8AC3E}">
        <p14:creationId xmlns:p14="http://schemas.microsoft.com/office/powerpoint/2010/main" val="191220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E139F6F5-D319-4954-82AB-27D709B579F3}"/>
              </a:ext>
            </a:extLst>
          </p:cNvPr>
          <p:cNvSpPr/>
          <p:nvPr/>
        </p:nvSpPr>
        <p:spPr>
          <a:xfrm>
            <a:off x="286869" y="409341"/>
            <a:ext cx="6096000" cy="1354217"/>
          </a:xfrm>
          <a:prstGeom prst="rect">
            <a:avLst/>
          </a:prstGeom>
        </p:spPr>
        <p:txBody>
          <a:bodyPr>
            <a:spAutoFit/>
          </a:bodyPr>
          <a:lstStyle/>
          <a:p>
            <a:r>
              <a:rPr lang="en-US" dirty="0"/>
              <a:t>*STEP 5: Status of Previous Sessions Practice Assignment</a:t>
            </a:r>
          </a:p>
          <a:p>
            <a:pPr marL="285750" indent="-285750">
              <a:buFont typeface="Courier New" panose="02070309020205020404" pitchFamily="49" charset="0"/>
              <a:buChar char="o"/>
            </a:pPr>
            <a:r>
              <a:rPr lang="en-US" sz="1600" dirty="0"/>
              <a:t>Completed</a:t>
            </a:r>
          </a:p>
          <a:p>
            <a:pPr marL="285750" indent="-285750">
              <a:buFont typeface="Courier New" panose="02070309020205020404" pitchFamily="49" charset="0"/>
              <a:buChar char="o"/>
            </a:pPr>
            <a:r>
              <a:rPr lang="en-US" sz="1600" dirty="0"/>
              <a:t>Partially Completed</a:t>
            </a:r>
          </a:p>
          <a:p>
            <a:pPr marL="285750" indent="-285750">
              <a:buFont typeface="Courier New" panose="02070309020205020404" pitchFamily="49" charset="0"/>
              <a:buChar char="o"/>
            </a:pPr>
            <a:r>
              <a:rPr lang="en-US" sz="1600" dirty="0">
                <a:solidFill>
                  <a:prstClr val="black"/>
                </a:solidFill>
                <a:latin typeface="Calibri" panose="020F0502020204030204"/>
              </a:rPr>
              <a:t>Not attempted</a:t>
            </a:r>
          </a:p>
          <a:p>
            <a:pPr marL="285750" indent="-285750">
              <a:buFont typeface="Courier New" panose="02070309020205020404" pitchFamily="49" charset="0"/>
              <a:buChar char="o"/>
            </a:pPr>
            <a:r>
              <a:rPr lang="en-US" sz="1600" dirty="0"/>
              <a:t>No Practice Assignment Assigned</a:t>
            </a:r>
            <a:endParaRPr lang="en-US" dirty="0"/>
          </a:p>
        </p:txBody>
      </p:sp>
      <p:sp>
        <p:nvSpPr>
          <p:cNvPr id="4" name="TextBox 3">
            <a:extLst>
              <a:ext uri="{FF2B5EF4-FFF2-40B4-BE49-F238E27FC236}">
                <a16:creationId xmlns:a16="http://schemas.microsoft.com/office/drawing/2014/main" xmlns="" id="{AA402543-B900-45E8-9F4D-1E75706F1236}"/>
              </a:ext>
            </a:extLst>
          </p:cNvPr>
          <p:cNvSpPr txBox="1"/>
          <p:nvPr/>
        </p:nvSpPr>
        <p:spPr>
          <a:xfrm>
            <a:off x="5685351" y="999016"/>
            <a:ext cx="4448145" cy="523220"/>
          </a:xfrm>
          <a:prstGeom prst="rect">
            <a:avLst/>
          </a:prstGeom>
          <a:solidFill>
            <a:schemeClr val="accent4">
              <a:lumMod val="40000"/>
              <a:lumOff val="60000"/>
            </a:schemeClr>
          </a:solidFill>
        </p:spPr>
        <p:txBody>
          <a:bodyPr wrap="square">
            <a:spAutoFit/>
          </a:bodyPr>
          <a:lstStyle/>
          <a:p>
            <a:r>
              <a:rPr lang="en-US" sz="1400" b="1" dirty="0">
                <a:highlight>
                  <a:srgbClr val="FFFF00"/>
                </a:highlight>
              </a:rPr>
              <a:t>Not required when user selects ‘Initial session in an episode of care’ at Step 2</a:t>
            </a:r>
            <a:endParaRPr lang="en-US" sz="1400" dirty="0">
              <a:highlight>
                <a:srgbClr val="FFFF00"/>
              </a:highlight>
            </a:endParaRPr>
          </a:p>
        </p:txBody>
      </p:sp>
    </p:spTree>
    <p:extLst>
      <p:ext uri="{BB962C8B-B14F-4D97-AF65-F5344CB8AC3E}">
        <p14:creationId xmlns:p14="http://schemas.microsoft.com/office/powerpoint/2010/main" val="133358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79355E7-E9D8-454E-9B0A-D598D5BBE2A9}"/>
              </a:ext>
            </a:extLst>
          </p:cNvPr>
          <p:cNvSpPr txBox="1"/>
          <p:nvPr/>
        </p:nvSpPr>
        <p:spPr>
          <a:xfrm>
            <a:off x="271669" y="574372"/>
            <a:ext cx="11648661" cy="5709255"/>
          </a:xfrm>
          <a:prstGeom prst="rect">
            <a:avLst/>
          </a:prstGeom>
          <a:noFill/>
        </p:spPr>
        <p:txBody>
          <a:bodyPr wrap="square" rtlCol="0">
            <a:spAutoFit/>
          </a:bodyPr>
          <a:lstStyle/>
          <a:p>
            <a:r>
              <a:rPr lang="en-US" dirty="0"/>
              <a:t>*STEP 6: Psychotherapy Intervention/Strategy Used This Session</a:t>
            </a:r>
          </a:p>
          <a:p>
            <a:r>
              <a:rPr lang="en-US" dirty="0"/>
              <a:t> - Choose all that apply:</a:t>
            </a:r>
          </a:p>
          <a:p>
            <a:pPr marL="285750" indent="-285750">
              <a:spcAft>
                <a:spcPts val="600"/>
              </a:spcAft>
              <a:buFont typeface="Wingdings" panose="05000000000000000000" pitchFamily="2" charset="2"/>
              <a:buChar char="q"/>
            </a:pPr>
            <a:r>
              <a:rPr lang="en-US" dirty="0"/>
              <a:t>A - B</a:t>
            </a:r>
          </a:p>
          <a:p>
            <a:pPr marL="742950" lvl="1" indent="-285750" fontAlgn="t">
              <a:buFont typeface="Wingdings" panose="05000000000000000000" pitchFamily="2" charset="2"/>
              <a:buChar char="q"/>
            </a:pPr>
            <a:r>
              <a:rPr lang="en-US" dirty="0">
                <a:hlinkClick r:id="" action="ppaction://noaction"/>
              </a:rPr>
              <a:t>Acceptance and Commitment Therapy - Depression</a:t>
            </a:r>
            <a:endParaRPr lang="en-US" dirty="0"/>
          </a:p>
          <a:p>
            <a:pPr marL="742950" lvl="1" indent="-285750" fontAlgn="b">
              <a:buFont typeface="Wingdings" panose="05000000000000000000" pitchFamily="2" charset="2"/>
              <a:buChar char="q"/>
            </a:pPr>
            <a:r>
              <a:rPr lang="en-US" dirty="0">
                <a:hlinkClick r:id="" action="ppaction://noaction"/>
              </a:rPr>
              <a:t>Acceptance and Commitment Therapy - General</a:t>
            </a:r>
            <a:endParaRPr lang="en-US" dirty="0"/>
          </a:p>
          <a:p>
            <a:pPr marL="742950" lvl="1" indent="-285750" fontAlgn="b">
              <a:buFont typeface="Wingdings" panose="05000000000000000000" pitchFamily="2" charset="2"/>
              <a:buChar char="q"/>
            </a:pPr>
            <a:r>
              <a:rPr lang="en-US" dirty="0"/>
              <a:t>Anger Management</a:t>
            </a:r>
          </a:p>
          <a:p>
            <a:pPr marL="742950" lvl="1" indent="-285750" fontAlgn="b">
              <a:buFont typeface="Wingdings" panose="05000000000000000000" pitchFamily="2" charset="2"/>
              <a:buChar char="q"/>
            </a:pPr>
            <a:r>
              <a:rPr lang="en-US" dirty="0"/>
              <a:t>Assertiveness Training</a:t>
            </a:r>
          </a:p>
          <a:p>
            <a:pPr marL="742950" lvl="1" indent="-285750" fontAlgn="b">
              <a:buFont typeface="Wingdings" panose="05000000000000000000" pitchFamily="2" charset="2"/>
              <a:buChar char="q"/>
            </a:pPr>
            <a:r>
              <a:rPr lang="en-US" dirty="0"/>
              <a:t>Behavior Therapy - General Strategies</a:t>
            </a:r>
          </a:p>
          <a:p>
            <a:pPr marL="742950" lvl="1" indent="-285750" fontAlgn="t">
              <a:buFont typeface="Wingdings" panose="05000000000000000000" pitchFamily="2" charset="2"/>
              <a:buChar char="q"/>
            </a:pPr>
            <a:r>
              <a:rPr lang="en-US" dirty="0">
                <a:hlinkClick r:id="" action="ppaction://noaction"/>
              </a:rPr>
              <a:t>Behavioral Activation for Depression</a:t>
            </a:r>
            <a:endParaRPr lang="en-US" dirty="0"/>
          </a:p>
          <a:p>
            <a:pPr marL="742950" lvl="1" indent="-285750" fontAlgn="t">
              <a:buFont typeface="Wingdings" panose="05000000000000000000" pitchFamily="2" charset="2"/>
              <a:buChar char="q"/>
            </a:pPr>
            <a:r>
              <a:rPr lang="en-US" dirty="0">
                <a:hlinkClick r:id="" action="ppaction://noaction"/>
              </a:rPr>
              <a:t>Behavioral Couples Therapy - Substance Use Disorders </a:t>
            </a:r>
            <a:endParaRPr lang="en-US" dirty="0"/>
          </a:p>
          <a:p>
            <a:pPr marL="742950" lvl="1" indent="-285750" fontAlgn="b">
              <a:buFont typeface="Wingdings" panose="05000000000000000000" pitchFamily="2" charset="2"/>
              <a:buChar char="q"/>
            </a:pPr>
            <a:r>
              <a:rPr lang="en-US" dirty="0"/>
              <a:t>Biofeedback  </a:t>
            </a:r>
          </a:p>
          <a:p>
            <a:pPr marL="742950" lvl="1" indent="-285750" fontAlgn="b">
              <a:buFont typeface="Wingdings" panose="05000000000000000000" pitchFamily="2" charset="2"/>
              <a:buChar char="q"/>
            </a:pPr>
            <a:r>
              <a:rPr lang="en-US" dirty="0"/>
              <a:t>Breathing Retraining</a:t>
            </a:r>
          </a:p>
          <a:p>
            <a:pPr marL="742950" lvl="1" indent="-285750" fontAlgn="t">
              <a:buFont typeface="Wingdings" panose="05000000000000000000" pitchFamily="2" charset="2"/>
              <a:buChar char="q"/>
            </a:pPr>
            <a:r>
              <a:rPr lang="en-US" dirty="0">
                <a:hlinkClick r:id="" action="ppaction://noaction"/>
              </a:rPr>
              <a:t>Brief Behavioral Therapy - Insomnia</a:t>
            </a:r>
            <a:endParaRPr lang="en-US" dirty="0"/>
          </a:p>
          <a:p>
            <a:pPr marL="742950" lvl="1" indent="-285750" fontAlgn="b">
              <a:buFont typeface="Wingdings" panose="05000000000000000000" pitchFamily="2" charset="2"/>
              <a:buChar char="q"/>
            </a:pPr>
            <a:r>
              <a:rPr lang="en-US" dirty="0">
                <a:hlinkClick r:id="" action="ppaction://noaction"/>
              </a:rPr>
              <a:t>Brief Eclectic Psychotherapy for PTSD </a:t>
            </a:r>
            <a:endParaRPr lang="en-US" dirty="0"/>
          </a:p>
          <a:p>
            <a:pPr marL="285750" indent="-285750">
              <a:buFont typeface="Wingdings" panose="05000000000000000000" pitchFamily="2" charset="2"/>
              <a:buChar char="q"/>
            </a:pPr>
            <a:r>
              <a:rPr lang="en-US" dirty="0"/>
              <a:t> </a:t>
            </a:r>
            <a:r>
              <a:rPr lang="en-US" dirty="0">
                <a:hlinkClick r:id="" action="ppaction://noaction"/>
              </a:rPr>
              <a:t>C</a:t>
            </a:r>
            <a:endParaRPr lang="en-US" dirty="0"/>
          </a:p>
          <a:p>
            <a:pPr marL="285750" indent="-285750">
              <a:buFont typeface="Wingdings" panose="05000000000000000000" pitchFamily="2" charset="2"/>
              <a:buChar char="q"/>
            </a:pPr>
            <a:r>
              <a:rPr lang="en-US" dirty="0"/>
              <a:t> </a:t>
            </a:r>
            <a:r>
              <a:rPr lang="en-US" dirty="0">
                <a:hlinkClick r:id="" action="ppaction://noaction"/>
              </a:rPr>
              <a:t>D - H</a:t>
            </a:r>
            <a:endParaRPr lang="en-US" dirty="0"/>
          </a:p>
          <a:p>
            <a:pPr marL="285750" indent="-285750">
              <a:buFont typeface="Wingdings" panose="05000000000000000000" pitchFamily="2" charset="2"/>
              <a:buChar char="q"/>
            </a:pPr>
            <a:r>
              <a:rPr lang="en-US" dirty="0"/>
              <a:t> </a:t>
            </a:r>
            <a:r>
              <a:rPr lang="en-US" dirty="0">
                <a:hlinkClick r:id="" action="ppaction://noaction"/>
              </a:rPr>
              <a:t>I - O</a:t>
            </a:r>
            <a:endParaRPr lang="en-US" dirty="0"/>
          </a:p>
          <a:p>
            <a:pPr marL="285750" indent="-285750">
              <a:buFont typeface="Wingdings" panose="05000000000000000000" pitchFamily="2" charset="2"/>
              <a:buChar char="q"/>
            </a:pPr>
            <a:r>
              <a:rPr lang="en-US" dirty="0"/>
              <a:t> </a:t>
            </a:r>
            <a:r>
              <a:rPr lang="en-US" dirty="0">
                <a:hlinkClick r:id="" action="ppaction://noaction"/>
              </a:rPr>
              <a:t>P – R</a:t>
            </a:r>
            <a:endParaRPr lang="en-US" dirty="0"/>
          </a:p>
          <a:p>
            <a:pPr marL="285750" indent="-285750">
              <a:buFont typeface="Wingdings" panose="05000000000000000000" pitchFamily="2" charset="2"/>
              <a:buChar char="q"/>
            </a:pPr>
            <a:r>
              <a:rPr lang="en-US" dirty="0"/>
              <a:t> </a:t>
            </a:r>
            <a:r>
              <a:rPr lang="en-US" dirty="0">
                <a:hlinkClick r:id="" action="ppaction://noaction"/>
              </a:rPr>
              <a:t>S - Z </a:t>
            </a:r>
            <a:endParaRPr lang="en-US" dirty="0"/>
          </a:p>
          <a:p>
            <a:r>
              <a:rPr lang="en-US" dirty="0"/>
              <a:t>Other:</a:t>
            </a:r>
          </a:p>
        </p:txBody>
      </p:sp>
      <p:sp>
        <p:nvSpPr>
          <p:cNvPr id="4" name="TextBox 3">
            <a:extLst>
              <a:ext uri="{FF2B5EF4-FFF2-40B4-BE49-F238E27FC236}">
                <a16:creationId xmlns:a16="http://schemas.microsoft.com/office/drawing/2014/main" xmlns="" id="{272C8538-6BCC-456E-8717-529BB65120DB}"/>
              </a:ext>
            </a:extLst>
          </p:cNvPr>
          <p:cNvSpPr txBox="1"/>
          <p:nvPr/>
        </p:nvSpPr>
        <p:spPr>
          <a:xfrm>
            <a:off x="6586499" y="1330320"/>
            <a:ext cx="4448145" cy="954107"/>
          </a:xfrm>
          <a:prstGeom prst="rect">
            <a:avLst/>
          </a:prstGeom>
          <a:solidFill>
            <a:schemeClr val="accent4">
              <a:lumMod val="40000"/>
              <a:lumOff val="60000"/>
            </a:schemeClr>
          </a:solidFill>
        </p:spPr>
        <p:txBody>
          <a:bodyPr wrap="square">
            <a:spAutoFit/>
          </a:bodyPr>
          <a:lstStyle/>
          <a:p>
            <a:r>
              <a:rPr lang="en-US" sz="1400" b="1" dirty="0">
                <a:highlight>
                  <a:srgbClr val="FFFF00"/>
                </a:highlight>
              </a:rPr>
              <a:t>Not required when user selects ‘NO’ at Step 1</a:t>
            </a:r>
          </a:p>
          <a:p>
            <a:endParaRPr lang="en-US" sz="1400" b="1" dirty="0">
              <a:highlight>
                <a:srgbClr val="FFFF00"/>
              </a:highlight>
            </a:endParaRPr>
          </a:p>
          <a:p>
            <a:r>
              <a:rPr lang="en-US" sz="1400" b="1" dirty="0">
                <a:highlight>
                  <a:srgbClr val="FFFF00"/>
                </a:highlight>
              </a:rPr>
              <a:t>List of interventions on psychotherapy tool items spreadsheet</a:t>
            </a:r>
            <a:endParaRPr lang="en-US" sz="1400" dirty="0">
              <a:highlight>
                <a:srgbClr val="FFFF00"/>
              </a:highlight>
            </a:endParaRPr>
          </a:p>
        </p:txBody>
      </p:sp>
    </p:spTree>
    <p:extLst>
      <p:ext uri="{BB962C8B-B14F-4D97-AF65-F5344CB8AC3E}">
        <p14:creationId xmlns:p14="http://schemas.microsoft.com/office/powerpoint/2010/main" val="99901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79355E7-E9D8-454E-9B0A-D598D5BBE2A9}"/>
              </a:ext>
            </a:extLst>
          </p:cNvPr>
          <p:cNvSpPr txBox="1"/>
          <p:nvPr/>
        </p:nvSpPr>
        <p:spPr>
          <a:xfrm>
            <a:off x="271669" y="108111"/>
            <a:ext cx="11648661" cy="6971139"/>
          </a:xfrm>
          <a:prstGeom prst="rect">
            <a:avLst/>
          </a:prstGeom>
          <a:noFill/>
        </p:spPr>
        <p:txBody>
          <a:bodyPr wrap="square" rtlCol="0">
            <a:spAutoFit/>
          </a:bodyPr>
          <a:lstStyle/>
          <a:p>
            <a:r>
              <a:rPr lang="en-US" dirty="0"/>
              <a:t>*STEP 6: Psychotherapy Intervention/Strategy Used this Session</a:t>
            </a:r>
          </a:p>
          <a:p>
            <a:endParaRPr lang="en-US" dirty="0"/>
          </a:p>
          <a:p>
            <a:r>
              <a:rPr lang="en-US" dirty="0"/>
              <a:t>- </a:t>
            </a:r>
            <a:r>
              <a:rPr lang="en-US" i="1" dirty="0"/>
              <a:t>Choose all that apply</a:t>
            </a:r>
          </a:p>
          <a:p>
            <a:pPr marL="285750" indent="-285750">
              <a:spcAft>
                <a:spcPts val="600"/>
              </a:spcAft>
              <a:buFont typeface="Wingdings" panose="05000000000000000000" pitchFamily="2" charset="2"/>
              <a:buChar char="q"/>
            </a:pPr>
            <a:r>
              <a:rPr lang="en-US" dirty="0">
                <a:hlinkClick r:id="" action="ppaction://noaction"/>
              </a:rPr>
              <a:t>A - B</a:t>
            </a:r>
            <a:endParaRPr lang="en-US" dirty="0"/>
          </a:p>
          <a:p>
            <a:pPr marL="742950" lvl="1" indent="-285750">
              <a:spcAft>
                <a:spcPts val="600"/>
              </a:spcAft>
              <a:buFont typeface="Wingdings" panose="05000000000000000000" pitchFamily="2" charset="2"/>
              <a:buChar char="q"/>
            </a:pPr>
            <a:r>
              <a:rPr lang="en-US" dirty="0"/>
              <a:t>Acceptance and Commitment Therapy – Depression</a:t>
            </a:r>
          </a:p>
          <a:p>
            <a:pPr marL="1200150" lvl="2" indent="-285750">
              <a:spcAft>
                <a:spcPts val="600"/>
              </a:spcAft>
              <a:buFont typeface="Wingdings" panose="05000000000000000000" pitchFamily="2" charset="2"/>
              <a:buChar char="q"/>
            </a:pPr>
            <a:r>
              <a:rPr lang="en-US" dirty="0"/>
              <a:t>Mindfulness  exercise(s)/Mindful Awareness</a:t>
            </a:r>
          </a:p>
          <a:p>
            <a:pPr marL="1200150" lvl="2" indent="-285750">
              <a:spcAft>
                <a:spcPts val="600"/>
              </a:spcAft>
              <a:buFont typeface="Wingdings" panose="05000000000000000000" pitchFamily="2" charset="2"/>
              <a:buChar char="q"/>
            </a:pPr>
            <a:r>
              <a:rPr lang="en-US" dirty="0"/>
              <a:t>Undermining Excessive and Misapplied Control</a:t>
            </a:r>
          </a:p>
          <a:p>
            <a:pPr marL="1200150" lvl="2" indent="-285750">
              <a:spcAft>
                <a:spcPts val="600"/>
              </a:spcAft>
              <a:buFont typeface="Wingdings" panose="05000000000000000000" pitchFamily="2" charset="2"/>
              <a:buChar char="q"/>
            </a:pPr>
            <a:r>
              <a:rPr lang="en-US" dirty="0"/>
              <a:t>Willingness/Acceptance</a:t>
            </a:r>
          </a:p>
          <a:p>
            <a:pPr marL="1200150" lvl="2" indent="-285750">
              <a:spcAft>
                <a:spcPts val="600"/>
              </a:spcAft>
              <a:buFont typeface="Wingdings" panose="05000000000000000000" pitchFamily="2" charset="2"/>
              <a:buChar char="q"/>
            </a:pPr>
            <a:r>
              <a:rPr lang="en-US" dirty="0"/>
              <a:t>Defusion</a:t>
            </a:r>
          </a:p>
          <a:p>
            <a:pPr marL="1200150" lvl="2" indent="-285750">
              <a:spcAft>
                <a:spcPts val="600"/>
              </a:spcAft>
              <a:buFont typeface="Wingdings" panose="05000000000000000000" pitchFamily="2" charset="2"/>
              <a:buChar char="q"/>
            </a:pPr>
            <a:r>
              <a:rPr lang="en-US" dirty="0"/>
              <a:t>Present Moment Awareness</a:t>
            </a:r>
          </a:p>
          <a:p>
            <a:pPr marL="1200150" lvl="2" indent="-285750">
              <a:spcAft>
                <a:spcPts val="600"/>
              </a:spcAft>
              <a:buFont typeface="Wingdings" panose="05000000000000000000" pitchFamily="2" charset="2"/>
              <a:buChar char="q"/>
            </a:pPr>
            <a:r>
              <a:rPr lang="en-US" dirty="0"/>
              <a:t>Self-as-context</a:t>
            </a:r>
          </a:p>
          <a:p>
            <a:pPr marL="1200150" lvl="2" indent="-285750">
              <a:spcAft>
                <a:spcPts val="600"/>
              </a:spcAft>
              <a:buFont typeface="Wingdings" panose="05000000000000000000" pitchFamily="2" charset="2"/>
              <a:buChar char="q"/>
            </a:pPr>
            <a:r>
              <a:rPr lang="en-US" dirty="0"/>
              <a:t>Perspective Taking</a:t>
            </a:r>
          </a:p>
          <a:p>
            <a:pPr marL="1200150" lvl="2" indent="-285750">
              <a:spcAft>
                <a:spcPts val="600"/>
              </a:spcAft>
              <a:buFont typeface="Wingdings" panose="05000000000000000000" pitchFamily="2" charset="2"/>
              <a:buChar char="q"/>
            </a:pPr>
            <a:r>
              <a:rPr lang="en-US" dirty="0"/>
              <a:t>Values Review/Clarification</a:t>
            </a:r>
          </a:p>
          <a:p>
            <a:pPr lvl="2">
              <a:spcAft>
                <a:spcPts val="600"/>
              </a:spcAft>
            </a:pPr>
            <a:endParaRPr lang="en-US" dirty="0"/>
          </a:p>
          <a:p>
            <a:pPr marL="285750" indent="-285750">
              <a:spcAft>
                <a:spcPts val="600"/>
              </a:spcAft>
              <a:buFont typeface="Wingdings" panose="05000000000000000000" pitchFamily="2" charset="2"/>
              <a:buChar char="q"/>
            </a:pPr>
            <a:r>
              <a:rPr lang="en-US" dirty="0">
                <a:hlinkClick r:id="" action="ppaction://noaction"/>
              </a:rPr>
              <a:t>C</a:t>
            </a:r>
            <a:endParaRPr lang="en-US" dirty="0"/>
          </a:p>
          <a:p>
            <a:pPr marL="285750" indent="-285750">
              <a:buFont typeface="Wingdings" panose="05000000000000000000" pitchFamily="2" charset="2"/>
              <a:buChar char="q"/>
            </a:pPr>
            <a:r>
              <a:rPr lang="en-US" dirty="0"/>
              <a:t> </a:t>
            </a:r>
            <a:r>
              <a:rPr lang="en-US" dirty="0">
                <a:hlinkClick r:id="" action="ppaction://noaction"/>
              </a:rPr>
              <a:t>D - H</a:t>
            </a:r>
            <a:endParaRPr lang="en-US" dirty="0"/>
          </a:p>
          <a:p>
            <a:pPr marL="285750" indent="-285750">
              <a:buFont typeface="Wingdings" panose="05000000000000000000" pitchFamily="2" charset="2"/>
              <a:buChar char="q"/>
            </a:pPr>
            <a:r>
              <a:rPr lang="en-US" dirty="0"/>
              <a:t> </a:t>
            </a:r>
            <a:r>
              <a:rPr lang="en-US" dirty="0">
                <a:hlinkClick r:id="" action="ppaction://noaction"/>
              </a:rPr>
              <a:t>I - O</a:t>
            </a:r>
            <a:endParaRPr lang="en-US" dirty="0"/>
          </a:p>
          <a:p>
            <a:pPr marL="285750" indent="-285750">
              <a:buFont typeface="Wingdings" panose="05000000000000000000" pitchFamily="2" charset="2"/>
              <a:buChar char="q"/>
            </a:pPr>
            <a:r>
              <a:rPr lang="en-US" dirty="0"/>
              <a:t> </a:t>
            </a:r>
            <a:r>
              <a:rPr lang="en-US" dirty="0">
                <a:hlinkClick r:id="" action="ppaction://noaction"/>
              </a:rPr>
              <a:t>P – R</a:t>
            </a:r>
            <a:endParaRPr lang="en-US" dirty="0"/>
          </a:p>
          <a:p>
            <a:pPr marL="285750" indent="-285750">
              <a:buFont typeface="Wingdings" panose="05000000000000000000" pitchFamily="2" charset="2"/>
              <a:buChar char="q"/>
            </a:pPr>
            <a:r>
              <a:rPr lang="en-US" dirty="0"/>
              <a:t> </a:t>
            </a:r>
            <a:r>
              <a:rPr lang="en-US" dirty="0">
                <a:hlinkClick r:id="" action="ppaction://noaction"/>
              </a:rPr>
              <a:t>S - Z </a:t>
            </a:r>
            <a:endParaRPr lang="en-US" dirty="0"/>
          </a:p>
          <a:p>
            <a:r>
              <a:rPr lang="en-US" dirty="0"/>
              <a:t>Other:</a:t>
            </a:r>
          </a:p>
          <a:p>
            <a:pPr>
              <a:spcAft>
                <a:spcPts val="600"/>
              </a:spcAft>
            </a:pPr>
            <a:endParaRPr lang="en-US" sz="1000" dirty="0"/>
          </a:p>
          <a:p>
            <a:pPr>
              <a:spcAft>
                <a:spcPts val="600"/>
              </a:spcAft>
            </a:pPr>
            <a:endParaRPr lang="en-US" sz="1200" b="1" i="1" dirty="0">
              <a:highlight>
                <a:srgbClr val="FFFF00"/>
              </a:highlight>
            </a:endParaRPr>
          </a:p>
        </p:txBody>
      </p:sp>
      <p:sp>
        <p:nvSpPr>
          <p:cNvPr id="7" name="TextBox 6">
            <a:extLst>
              <a:ext uri="{FF2B5EF4-FFF2-40B4-BE49-F238E27FC236}">
                <a16:creationId xmlns:a16="http://schemas.microsoft.com/office/drawing/2014/main" xmlns="" id="{9F42D590-1DF5-4528-B424-230962B6439F}"/>
              </a:ext>
            </a:extLst>
          </p:cNvPr>
          <p:cNvSpPr txBox="1"/>
          <p:nvPr/>
        </p:nvSpPr>
        <p:spPr>
          <a:xfrm>
            <a:off x="6586499" y="1330320"/>
            <a:ext cx="4448145" cy="954107"/>
          </a:xfrm>
          <a:prstGeom prst="rect">
            <a:avLst/>
          </a:prstGeom>
          <a:solidFill>
            <a:schemeClr val="accent4">
              <a:lumMod val="40000"/>
              <a:lumOff val="60000"/>
            </a:schemeClr>
          </a:solidFill>
        </p:spPr>
        <p:txBody>
          <a:bodyPr wrap="square">
            <a:spAutoFit/>
          </a:bodyPr>
          <a:lstStyle/>
          <a:p>
            <a:r>
              <a:rPr lang="en-US" sz="1400" b="1" dirty="0">
                <a:highlight>
                  <a:srgbClr val="FFFF00"/>
                </a:highlight>
              </a:rPr>
              <a:t>Not required when user selects ‘NO’ at Step 1</a:t>
            </a:r>
          </a:p>
          <a:p>
            <a:endParaRPr lang="en-US" sz="1400" b="1" dirty="0">
              <a:highlight>
                <a:srgbClr val="FFFF00"/>
              </a:highlight>
            </a:endParaRPr>
          </a:p>
          <a:p>
            <a:r>
              <a:rPr lang="en-US" sz="1400" b="1" dirty="0">
                <a:highlight>
                  <a:srgbClr val="FFFF00"/>
                </a:highlight>
              </a:rPr>
              <a:t>List of interventions on psychotherapy tool items spreadsheet</a:t>
            </a:r>
            <a:endParaRPr lang="en-US" sz="1400" dirty="0">
              <a:highlight>
                <a:srgbClr val="FFFF00"/>
              </a:highlight>
            </a:endParaRPr>
          </a:p>
        </p:txBody>
      </p:sp>
    </p:spTree>
    <p:extLst>
      <p:ext uri="{BB962C8B-B14F-4D97-AF65-F5344CB8AC3E}">
        <p14:creationId xmlns:p14="http://schemas.microsoft.com/office/powerpoint/2010/main" val="369672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3029149-9706-4951-A372-22AA1ED8AE33}"/>
              </a:ext>
            </a:extLst>
          </p:cNvPr>
          <p:cNvSpPr txBox="1"/>
          <p:nvPr/>
        </p:nvSpPr>
        <p:spPr>
          <a:xfrm>
            <a:off x="271669" y="448011"/>
            <a:ext cx="11648661" cy="1246495"/>
          </a:xfrm>
          <a:prstGeom prst="rect">
            <a:avLst/>
          </a:prstGeom>
          <a:noFill/>
        </p:spPr>
        <p:txBody>
          <a:bodyPr wrap="square" rtlCol="0">
            <a:spAutoFit/>
          </a:bodyPr>
          <a:lstStyle/>
          <a:p>
            <a:pPr>
              <a:spcAft>
                <a:spcPts val="600"/>
              </a:spcAft>
            </a:pPr>
            <a:r>
              <a:rPr lang="en-US" dirty="0"/>
              <a:t>*STEP 7: Safety Planning</a:t>
            </a:r>
          </a:p>
          <a:p>
            <a:pPr marL="285750" indent="-285750">
              <a:buFont typeface="Wingdings" panose="05000000000000000000" pitchFamily="2" charset="2"/>
              <a:buChar char="q"/>
            </a:pPr>
            <a:r>
              <a:rPr lang="en-US" sz="1600" dirty="0"/>
              <a:t>Select to review historic safety plan.</a:t>
            </a:r>
          </a:p>
          <a:p>
            <a:pPr marL="285750" indent="-285750">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145513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780A03D1-122A-4536-BC1E-6EDEFFB080EE}"/>
              </a:ext>
            </a:extLst>
          </p:cNvPr>
          <p:cNvGrpSpPr/>
          <p:nvPr/>
        </p:nvGrpSpPr>
        <p:grpSpPr>
          <a:xfrm>
            <a:off x="123606" y="771568"/>
            <a:ext cx="11648661" cy="746212"/>
            <a:chOff x="154232" y="3421928"/>
            <a:chExt cx="11648661" cy="746212"/>
          </a:xfrm>
        </p:grpSpPr>
        <p:sp>
          <p:nvSpPr>
            <p:cNvPr id="9" name="TextBox 8">
              <a:extLst>
                <a:ext uri="{FF2B5EF4-FFF2-40B4-BE49-F238E27FC236}">
                  <a16:creationId xmlns:a16="http://schemas.microsoft.com/office/drawing/2014/main" xmlns="" id="{C3029149-9706-4951-A372-22AA1ED8AE33}"/>
                </a:ext>
              </a:extLst>
            </p:cNvPr>
            <p:cNvSpPr txBox="1"/>
            <p:nvPr/>
          </p:nvSpPr>
          <p:spPr>
            <a:xfrm>
              <a:off x="154232" y="3421928"/>
              <a:ext cx="11648661" cy="723275"/>
            </a:xfrm>
            <a:prstGeom prst="rect">
              <a:avLst/>
            </a:prstGeom>
            <a:noFill/>
          </p:spPr>
          <p:txBody>
            <a:bodyPr wrap="square" rtlCol="0">
              <a:spAutoFit/>
            </a:bodyPr>
            <a:lstStyle/>
            <a:p>
              <a:pPr>
                <a:spcAft>
                  <a:spcPts val="600"/>
                </a:spcAft>
              </a:pPr>
              <a:r>
                <a:rPr lang="en-US" dirty="0"/>
                <a:t>*STEP 8: Patient Tasks for Next Session</a:t>
              </a:r>
              <a:endParaRPr lang="en-US" dirty="0">
                <a:highlight>
                  <a:srgbClr val="FFFF00"/>
                </a:highlight>
              </a:endParaRPr>
            </a:p>
            <a:p>
              <a:endParaRPr lang="en-US" dirty="0"/>
            </a:p>
          </p:txBody>
        </p:sp>
        <p:sp>
          <p:nvSpPr>
            <p:cNvPr id="10" name="TextBox 9">
              <a:extLst>
                <a:ext uri="{FF2B5EF4-FFF2-40B4-BE49-F238E27FC236}">
                  <a16:creationId xmlns:a16="http://schemas.microsoft.com/office/drawing/2014/main" xmlns="" id="{ED4ECF70-606E-4515-8F2E-CB2ADC164BF9}"/>
                </a:ext>
              </a:extLst>
            </p:cNvPr>
            <p:cNvSpPr txBox="1"/>
            <p:nvPr/>
          </p:nvSpPr>
          <p:spPr>
            <a:xfrm>
              <a:off x="397861" y="3829586"/>
              <a:ext cx="7772167" cy="338554"/>
            </a:xfrm>
            <a:prstGeom prst="rect">
              <a:avLst/>
            </a:prstGeom>
            <a:noFill/>
            <a:ln w="3175">
              <a:solidFill>
                <a:schemeClr val="tx1"/>
              </a:solidFill>
            </a:ln>
          </p:spPr>
          <p:txBody>
            <a:bodyPr wrap="square" rtlCol="0">
              <a:spAutoFit/>
            </a:bodyPr>
            <a:lstStyle/>
            <a:p>
              <a:r>
                <a:rPr lang="en-US" sz="1600" dirty="0"/>
                <a:t>Free text</a:t>
              </a:r>
            </a:p>
          </p:txBody>
        </p:sp>
      </p:grpSp>
    </p:spTree>
    <p:extLst>
      <p:ext uri="{BB962C8B-B14F-4D97-AF65-F5344CB8AC3E}">
        <p14:creationId xmlns:p14="http://schemas.microsoft.com/office/powerpoint/2010/main" val="4159986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15148</TotalTime>
  <Words>1723</Words>
  <Application>Microsoft Office PowerPoint</Application>
  <PresentationFormat>Custom</PresentationFormat>
  <Paragraphs>247</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Maddox, Kyle D.</dc:creator>
  <cp:lastModifiedBy>Aneesa Motiwala</cp:lastModifiedBy>
  <cp:revision>274</cp:revision>
  <dcterms:created xsi:type="dcterms:W3CDTF">2020-02-19T12:43:42Z</dcterms:created>
  <dcterms:modified xsi:type="dcterms:W3CDTF">2020-09-18T19:30:44Z</dcterms:modified>
</cp:coreProperties>
</file>