
<file path=[Content_Types].xml><?xml version="1.0" encoding="utf-8"?>
<Types xmlns="http://schemas.openxmlformats.org/package/2006/content-types">
  <Default Extension="emf" ContentType="image/x-emf"/>
  <Default Extension="gif" ContentType="image/gif"/>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6" r:id="rId2"/>
    <p:sldId id="257" r:id="rId3"/>
    <p:sldId id="263" r:id="rId4"/>
    <p:sldId id="269" r:id="rId5"/>
    <p:sldId id="270" r:id="rId6"/>
    <p:sldId id="274" r:id="rId7"/>
    <p:sldId id="272" r:id="rId8"/>
    <p:sldId id="275" r:id="rId9"/>
    <p:sldId id="281" r:id="rId10"/>
    <p:sldId id="264" r:id="rId11"/>
    <p:sldId id="265" r:id="rId12"/>
    <p:sldId id="266" r:id="rId13"/>
    <p:sldId id="267" r:id="rId14"/>
    <p:sldId id="268" r:id="rId15"/>
    <p:sldId id="286" r:id="rId16"/>
    <p:sldId id="276" r:id="rId17"/>
    <p:sldId id="271" r:id="rId18"/>
    <p:sldId id="277" r:id="rId19"/>
    <p:sldId id="284" r:id="rId20"/>
    <p:sldId id="285" r:id="rId21"/>
    <p:sldId id="280" r:id="rId22"/>
    <p:sldId id="28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3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2E5FEE-8E6E-425C-8959-7C272D737A2D}" v="9" dt="2022-11-25T16:16:31.5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196" autoAdjust="0"/>
  </p:normalViewPr>
  <p:slideViewPr>
    <p:cSldViewPr snapToGrid="0">
      <p:cViewPr varScale="1">
        <p:scale>
          <a:sx n="85" d="100"/>
          <a:sy n="85"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D4A6CE-8A81-484F-8FDD-A40F43567734}" type="datetimeFigureOut">
              <a:rPr lang="en-IN" smtClean="0"/>
              <a:t>24-03-2023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0743E5-DE08-49F4-BEC2-09C967D32371}" type="slidenum">
              <a:rPr lang="en-IN" smtClean="0"/>
              <a:t>‹#›</a:t>
            </a:fld>
            <a:endParaRPr lang="en-IN"/>
          </a:p>
        </p:txBody>
      </p:sp>
    </p:spTree>
    <p:extLst>
      <p:ext uri="{BB962C8B-B14F-4D97-AF65-F5344CB8AC3E}">
        <p14:creationId xmlns:p14="http://schemas.microsoft.com/office/powerpoint/2010/main" val="2419929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BC6E5DC-0822-46A9-8BEF-B2AB59062D7F}"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3EB607-1EDA-46D8-9970-0765F72019E4}" type="slidenum">
              <a:rPr lang="en-IN" smtClean="0"/>
              <a:t>‹#›</a:t>
            </a:fld>
            <a:endParaRPr lang="en-IN"/>
          </a:p>
        </p:txBody>
      </p:sp>
    </p:spTree>
    <p:extLst>
      <p:ext uri="{BB962C8B-B14F-4D97-AF65-F5344CB8AC3E}">
        <p14:creationId xmlns:p14="http://schemas.microsoft.com/office/powerpoint/2010/main" val="911488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C6E5DC-0822-46A9-8BEF-B2AB59062D7F}"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3EB607-1EDA-46D8-9970-0765F72019E4}" type="slidenum">
              <a:rPr lang="en-IN" smtClean="0"/>
              <a:t>‹#›</a:t>
            </a:fld>
            <a:endParaRPr lang="en-IN"/>
          </a:p>
        </p:txBody>
      </p:sp>
    </p:spTree>
    <p:extLst>
      <p:ext uri="{BB962C8B-B14F-4D97-AF65-F5344CB8AC3E}">
        <p14:creationId xmlns:p14="http://schemas.microsoft.com/office/powerpoint/2010/main" val="2207812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C6E5DC-0822-46A9-8BEF-B2AB59062D7F}"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3EB607-1EDA-46D8-9970-0765F72019E4}" type="slidenum">
              <a:rPr lang="en-IN" smtClean="0"/>
              <a:t>‹#›</a:t>
            </a:fld>
            <a:endParaRPr lang="en-IN"/>
          </a:p>
        </p:txBody>
      </p:sp>
    </p:spTree>
    <p:extLst>
      <p:ext uri="{BB962C8B-B14F-4D97-AF65-F5344CB8AC3E}">
        <p14:creationId xmlns:p14="http://schemas.microsoft.com/office/powerpoint/2010/main" val="240854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C6E5DC-0822-46A9-8BEF-B2AB59062D7F}"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3EB607-1EDA-46D8-9970-0765F72019E4}" type="slidenum">
              <a:rPr lang="en-IN" smtClean="0"/>
              <a:t>‹#›</a:t>
            </a:fld>
            <a:endParaRPr lang="en-IN"/>
          </a:p>
        </p:txBody>
      </p:sp>
    </p:spTree>
    <p:extLst>
      <p:ext uri="{BB962C8B-B14F-4D97-AF65-F5344CB8AC3E}">
        <p14:creationId xmlns:p14="http://schemas.microsoft.com/office/powerpoint/2010/main" val="3156912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C6E5DC-0822-46A9-8BEF-B2AB59062D7F}"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3EB607-1EDA-46D8-9970-0765F72019E4}" type="slidenum">
              <a:rPr lang="en-IN" smtClean="0"/>
              <a:t>‹#›</a:t>
            </a:fld>
            <a:endParaRPr lang="en-IN"/>
          </a:p>
        </p:txBody>
      </p:sp>
    </p:spTree>
    <p:extLst>
      <p:ext uri="{BB962C8B-B14F-4D97-AF65-F5344CB8AC3E}">
        <p14:creationId xmlns:p14="http://schemas.microsoft.com/office/powerpoint/2010/main" val="3014385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C6E5DC-0822-46A9-8BEF-B2AB59062D7F}" type="datetimeFigureOut">
              <a:rPr lang="en-IN" smtClean="0"/>
              <a:t>24-03-2023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3EB607-1EDA-46D8-9970-0765F72019E4}" type="slidenum">
              <a:rPr lang="en-IN" smtClean="0"/>
              <a:t>‹#›</a:t>
            </a:fld>
            <a:endParaRPr lang="en-IN"/>
          </a:p>
        </p:txBody>
      </p:sp>
    </p:spTree>
    <p:extLst>
      <p:ext uri="{BB962C8B-B14F-4D97-AF65-F5344CB8AC3E}">
        <p14:creationId xmlns:p14="http://schemas.microsoft.com/office/powerpoint/2010/main" val="2788854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BC6E5DC-0822-46A9-8BEF-B2AB59062D7F}" type="datetimeFigureOut">
              <a:rPr lang="en-IN" smtClean="0"/>
              <a:t>24-03-2023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3EB607-1EDA-46D8-9970-0765F72019E4}" type="slidenum">
              <a:rPr lang="en-IN" smtClean="0"/>
              <a:t>‹#›</a:t>
            </a:fld>
            <a:endParaRPr lang="en-IN"/>
          </a:p>
        </p:txBody>
      </p:sp>
    </p:spTree>
    <p:extLst>
      <p:ext uri="{BB962C8B-B14F-4D97-AF65-F5344CB8AC3E}">
        <p14:creationId xmlns:p14="http://schemas.microsoft.com/office/powerpoint/2010/main" val="1573828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BC6E5DC-0822-46A9-8BEF-B2AB59062D7F}" type="datetimeFigureOut">
              <a:rPr lang="en-IN" smtClean="0"/>
              <a:t>24-03-2023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3EB607-1EDA-46D8-9970-0765F72019E4}" type="slidenum">
              <a:rPr lang="en-IN" smtClean="0"/>
              <a:t>‹#›</a:t>
            </a:fld>
            <a:endParaRPr lang="en-IN"/>
          </a:p>
        </p:txBody>
      </p:sp>
    </p:spTree>
    <p:extLst>
      <p:ext uri="{BB962C8B-B14F-4D97-AF65-F5344CB8AC3E}">
        <p14:creationId xmlns:p14="http://schemas.microsoft.com/office/powerpoint/2010/main" val="971446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6E5DC-0822-46A9-8BEF-B2AB59062D7F}" type="datetimeFigureOut">
              <a:rPr lang="en-IN" smtClean="0"/>
              <a:t>24-03-2023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3EB607-1EDA-46D8-9970-0765F72019E4}" type="slidenum">
              <a:rPr lang="en-IN" smtClean="0"/>
              <a:t>‹#›</a:t>
            </a:fld>
            <a:endParaRPr lang="en-IN"/>
          </a:p>
        </p:txBody>
      </p:sp>
    </p:spTree>
    <p:extLst>
      <p:ext uri="{BB962C8B-B14F-4D97-AF65-F5344CB8AC3E}">
        <p14:creationId xmlns:p14="http://schemas.microsoft.com/office/powerpoint/2010/main" val="330060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C6E5DC-0822-46A9-8BEF-B2AB59062D7F}" type="datetimeFigureOut">
              <a:rPr lang="en-IN" smtClean="0"/>
              <a:t>24-03-2023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3EB607-1EDA-46D8-9970-0765F72019E4}" type="slidenum">
              <a:rPr lang="en-IN" smtClean="0"/>
              <a:t>‹#›</a:t>
            </a:fld>
            <a:endParaRPr lang="en-IN"/>
          </a:p>
        </p:txBody>
      </p:sp>
    </p:spTree>
    <p:extLst>
      <p:ext uri="{BB962C8B-B14F-4D97-AF65-F5344CB8AC3E}">
        <p14:creationId xmlns:p14="http://schemas.microsoft.com/office/powerpoint/2010/main" val="3071251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C6E5DC-0822-46A9-8BEF-B2AB59062D7F}" type="datetimeFigureOut">
              <a:rPr lang="en-IN" smtClean="0"/>
              <a:t>24-03-2023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3EB607-1EDA-46D8-9970-0765F72019E4}" type="slidenum">
              <a:rPr lang="en-IN" smtClean="0"/>
              <a:t>‹#›</a:t>
            </a:fld>
            <a:endParaRPr lang="en-IN"/>
          </a:p>
        </p:txBody>
      </p:sp>
    </p:spTree>
    <p:extLst>
      <p:ext uri="{BB962C8B-B14F-4D97-AF65-F5344CB8AC3E}">
        <p14:creationId xmlns:p14="http://schemas.microsoft.com/office/powerpoint/2010/main" val="3931177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C6E5DC-0822-46A9-8BEF-B2AB59062D7F}" type="datetimeFigureOut">
              <a:rPr lang="en-IN" smtClean="0"/>
              <a:t>24-03-2023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3EB607-1EDA-46D8-9970-0765F72019E4}" type="slidenum">
              <a:rPr lang="en-IN" smtClean="0"/>
              <a:t>‹#›</a:t>
            </a:fld>
            <a:endParaRPr lang="en-IN"/>
          </a:p>
        </p:txBody>
      </p:sp>
    </p:spTree>
    <p:extLst>
      <p:ext uri="{BB962C8B-B14F-4D97-AF65-F5344CB8AC3E}">
        <p14:creationId xmlns:p14="http://schemas.microsoft.com/office/powerpoint/2010/main" val="35111886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aftengine.or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ijser.org/researchpaper/WordPress-A-Versatile-Tool-for-Managing-Contents.pdf" TargetMode="External"/><Relationship Id="rId2" Type="http://schemas.openxmlformats.org/officeDocument/2006/relationships/hyperlink" Target="https://www.ijert.org/research/performance-optimization-using-mern-stack-on-web-application-IJERTV10IS060239.pdf"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3techs.com/technologies/details/cm-wordpress/all/all"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E3B66-5213-CA53-5ADE-9FF681A47D6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B254A80F-C8C7-9A7D-52CD-6FEA334B8513}"/>
              </a:ext>
            </a:extLst>
          </p:cNvPr>
          <p:cNvSpPr>
            <a:spLocks noGrp="1"/>
          </p:cNvSpPr>
          <p:nvPr>
            <p:ph type="subTitle" idx="1"/>
          </p:nvPr>
        </p:nvSpPr>
        <p:spPr/>
        <p:txBody>
          <a:bodyPr/>
          <a:lstStyle/>
          <a:p>
            <a:endParaRPr lang="en-IN"/>
          </a:p>
        </p:txBody>
      </p:sp>
      <p:pic>
        <p:nvPicPr>
          <p:cNvPr id="4" name="Black &amp; Blue Modern Geometric Technology Youtube Intro">
            <a:hlinkClick r:id="" action="ppaction://media"/>
            <a:extLst>
              <a:ext uri="{FF2B5EF4-FFF2-40B4-BE49-F238E27FC236}">
                <a16:creationId xmlns:a16="http://schemas.microsoft.com/office/drawing/2014/main" id="{F306A92B-AA0E-211F-1BBC-89ADDE553092}"/>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3923975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0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1232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F5108-68A7-29DE-AC5B-9D317469DD63}"/>
              </a:ext>
            </a:extLst>
          </p:cNvPr>
          <p:cNvSpPr>
            <a:spLocks noGrp="1"/>
          </p:cNvSpPr>
          <p:nvPr>
            <p:ph type="title"/>
          </p:nvPr>
        </p:nvSpPr>
        <p:spPr>
          <a:xfrm>
            <a:off x="756004" y="1115139"/>
            <a:ext cx="10515600" cy="1325563"/>
          </a:xfrm>
        </p:spPr>
        <p:txBody>
          <a:bodyPr/>
          <a:lstStyle/>
          <a:p>
            <a:r>
              <a:rPr lang="en-IN" u="sng" dirty="0">
                <a:solidFill>
                  <a:schemeClr val="bg1"/>
                </a:solidFill>
              </a:rPr>
              <a:t>Proposed Methodology</a:t>
            </a:r>
          </a:p>
        </p:txBody>
      </p:sp>
      <p:sp>
        <p:nvSpPr>
          <p:cNvPr id="3" name="TextBox 2">
            <a:extLst>
              <a:ext uri="{FF2B5EF4-FFF2-40B4-BE49-F238E27FC236}">
                <a16:creationId xmlns:a16="http://schemas.microsoft.com/office/drawing/2014/main" id="{2EC68368-2EDE-AD88-15CE-0593E440058C}"/>
              </a:ext>
            </a:extLst>
          </p:cNvPr>
          <p:cNvSpPr txBox="1"/>
          <p:nvPr/>
        </p:nvSpPr>
        <p:spPr>
          <a:xfrm>
            <a:off x="1100179" y="3498941"/>
            <a:ext cx="9200561" cy="1708160"/>
          </a:xfrm>
          <a:prstGeom prst="rect">
            <a:avLst/>
          </a:prstGeom>
          <a:noFill/>
        </p:spPr>
        <p:txBody>
          <a:bodyPr wrap="square" rtlCol="0">
            <a:spAutoFit/>
          </a:bodyPr>
          <a:lstStyle/>
          <a:p>
            <a:pPr algn="l"/>
            <a:r>
              <a:rPr lang="en-IN" sz="3500" b="0" i="0" u="none" strike="noStrike" baseline="0" dirty="0">
                <a:solidFill>
                  <a:schemeClr val="bg1"/>
                </a:solidFill>
                <a:latin typeface="SFRM1440"/>
              </a:rPr>
              <a:t>• </a:t>
            </a:r>
            <a:r>
              <a:rPr lang="en-IN" sz="3500" b="0" i="0" u="none" strike="noStrike" baseline="0" dirty="0">
                <a:solidFill>
                  <a:schemeClr val="bg1"/>
                </a:solidFill>
                <a:latin typeface="CMR12"/>
              </a:rPr>
              <a:t>React JS – Front End</a:t>
            </a:r>
          </a:p>
          <a:p>
            <a:pPr algn="l"/>
            <a:r>
              <a:rPr lang="en-IN" sz="3500" b="0" i="0" u="none" strike="noStrike" baseline="0" dirty="0">
                <a:solidFill>
                  <a:schemeClr val="bg1"/>
                </a:solidFill>
                <a:latin typeface="SFRM1440"/>
              </a:rPr>
              <a:t>• </a:t>
            </a:r>
            <a:r>
              <a:rPr lang="en-IN" sz="3500" b="0" i="0" u="none" strike="noStrike" baseline="0" dirty="0">
                <a:solidFill>
                  <a:schemeClr val="bg1"/>
                </a:solidFill>
                <a:latin typeface="CMR12"/>
              </a:rPr>
              <a:t>Node JS – Backend</a:t>
            </a:r>
          </a:p>
          <a:p>
            <a:pPr algn="l"/>
            <a:r>
              <a:rPr lang="en-IN" sz="3500" b="0" i="0" u="none" strike="noStrike" baseline="0" dirty="0">
                <a:solidFill>
                  <a:schemeClr val="bg1"/>
                </a:solidFill>
                <a:latin typeface="SFRM1440"/>
              </a:rPr>
              <a:t>• </a:t>
            </a:r>
            <a:r>
              <a:rPr lang="en-IN" sz="3500" b="0" i="0" u="none" strike="noStrike" baseline="0" dirty="0">
                <a:solidFill>
                  <a:schemeClr val="bg1"/>
                </a:solidFill>
                <a:latin typeface="CMR12"/>
              </a:rPr>
              <a:t>MongoDB – Database</a:t>
            </a:r>
            <a:endParaRPr kumimoji="0" lang="en-IN" sz="35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137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par>
                          <p:cTn id="8" fill="hold">
                            <p:stCondLst>
                              <p:cond delay="2000"/>
                            </p:stCondLst>
                            <p:childTnLst>
                              <p:par>
                                <p:cTn id="9" presetID="4" presetClass="entr" presetSubtype="16"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ox(in)">
                                      <p:cBhvr>
                                        <p:cTn id="11" dur="2000"/>
                                        <p:tgtEl>
                                          <p:spTgt spid="3">
                                            <p:txEl>
                                              <p:pRg st="0" end="0"/>
                                            </p:txEl>
                                          </p:spTgt>
                                        </p:tgtEl>
                                      </p:cBhvr>
                                    </p:animEffect>
                                  </p:childTnLst>
                                </p:cTn>
                              </p:par>
                            </p:childTnLst>
                          </p:cTn>
                        </p:par>
                        <p:par>
                          <p:cTn id="12" fill="hold">
                            <p:stCondLst>
                              <p:cond delay="4000"/>
                            </p:stCondLst>
                            <p:childTnLst>
                              <p:par>
                                <p:cTn id="13" presetID="4" presetClass="entr" presetSubtype="16"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ox(in)">
                                      <p:cBhvr>
                                        <p:cTn id="15" dur="2000"/>
                                        <p:tgtEl>
                                          <p:spTgt spid="3">
                                            <p:txEl>
                                              <p:pRg st="1" end="1"/>
                                            </p:txEl>
                                          </p:spTgt>
                                        </p:tgtEl>
                                      </p:cBhvr>
                                    </p:animEffect>
                                  </p:childTnLst>
                                </p:cTn>
                              </p:par>
                            </p:childTnLst>
                          </p:cTn>
                        </p:par>
                        <p:par>
                          <p:cTn id="16" fill="hold">
                            <p:stCondLst>
                              <p:cond delay="6000"/>
                            </p:stCondLst>
                            <p:childTnLst>
                              <p:par>
                                <p:cTn id="17" presetID="4" presetClass="entr" presetSubtype="16"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ox(in)">
                                      <p:cBhvr>
                                        <p:cTn id="19"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1232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F5108-68A7-29DE-AC5B-9D317469DD63}"/>
              </a:ext>
            </a:extLst>
          </p:cNvPr>
          <p:cNvSpPr>
            <a:spLocks noGrp="1"/>
          </p:cNvSpPr>
          <p:nvPr>
            <p:ph type="title"/>
          </p:nvPr>
        </p:nvSpPr>
        <p:spPr>
          <a:xfrm>
            <a:off x="704633" y="704166"/>
            <a:ext cx="10515600" cy="1325563"/>
          </a:xfrm>
        </p:spPr>
        <p:txBody>
          <a:bodyPr/>
          <a:lstStyle/>
          <a:p>
            <a:r>
              <a:rPr lang="en-IN" dirty="0">
                <a:solidFill>
                  <a:schemeClr val="bg1"/>
                </a:solidFill>
              </a:rPr>
              <a:t>Technical Specifications</a:t>
            </a:r>
          </a:p>
        </p:txBody>
      </p:sp>
      <p:sp>
        <p:nvSpPr>
          <p:cNvPr id="4" name="TextBox 3">
            <a:extLst>
              <a:ext uri="{FF2B5EF4-FFF2-40B4-BE49-F238E27FC236}">
                <a16:creationId xmlns:a16="http://schemas.microsoft.com/office/drawing/2014/main" id="{BFD4F0B2-4B7B-FE6B-7127-9441D1A85F05}"/>
              </a:ext>
            </a:extLst>
          </p:cNvPr>
          <p:cNvSpPr txBox="1"/>
          <p:nvPr/>
        </p:nvSpPr>
        <p:spPr>
          <a:xfrm>
            <a:off x="704633" y="2196782"/>
            <a:ext cx="9657708" cy="3416320"/>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lang="en-US" sz="2400" dirty="0">
                <a:solidFill>
                  <a:prstClr val="white"/>
                </a:solidFill>
                <a:latin typeface="-apple-system"/>
              </a:rPr>
              <a:t>HARDWARE SPECIFICATION</a:t>
            </a:r>
          </a:p>
          <a:p>
            <a:pPr marL="800100" lvl="1" indent="-342900">
              <a:buFont typeface="Arial" panose="020B0604020202020204" pitchFamily="34" charset="0"/>
              <a:buChar char="•"/>
            </a:pPr>
            <a:r>
              <a:rPr kumimoji="0" lang="en-US" sz="2400" b="0" i="0" u="none" strike="noStrike" kern="1200" cap="none" spc="0" normalizeH="0" baseline="0" noProof="0" dirty="0">
                <a:ln>
                  <a:noFill/>
                </a:ln>
                <a:solidFill>
                  <a:prstClr val="white"/>
                </a:solidFill>
                <a:effectLst/>
                <a:uLnTx/>
                <a:uFillTx/>
                <a:latin typeface="-apple-system"/>
                <a:ea typeface="+mn-ea"/>
                <a:cs typeface="+mn-cs"/>
              </a:rPr>
              <a:t>2 GB RAM</a:t>
            </a:r>
          </a:p>
          <a:p>
            <a:pPr marL="800100" lvl="1" indent="-342900">
              <a:buFont typeface="Arial" panose="020B0604020202020204" pitchFamily="34" charset="0"/>
              <a:buChar char="•"/>
            </a:pPr>
            <a:r>
              <a:rPr kumimoji="0" lang="en-US" sz="2400" b="0" i="0" u="none" strike="noStrike" kern="1200" cap="none" spc="0" normalizeH="0" baseline="0" noProof="0" dirty="0">
                <a:ln>
                  <a:noFill/>
                </a:ln>
                <a:solidFill>
                  <a:prstClr val="white"/>
                </a:solidFill>
                <a:effectLst/>
                <a:uLnTx/>
                <a:uFillTx/>
                <a:latin typeface="-apple-system"/>
                <a:ea typeface="+mn-ea"/>
                <a:cs typeface="+mn-cs"/>
              </a:rPr>
              <a:t>1 GB Hard Disk/ SSD storage.</a:t>
            </a:r>
          </a:p>
          <a:p>
            <a:pPr marL="800100" lvl="1" indent="-342900">
              <a:buFont typeface="Arial" panose="020B0604020202020204" pitchFamily="34" charset="0"/>
              <a:buChar char="•"/>
            </a:pPr>
            <a:r>
              <a:rPr lang="en-US" sz="2400" dirty="0">
                <a:solidFill>
                  <a:prstClr val="white"/>
                </a:solidFill>
                <a:latin typeface="-apple-system"/>
              </a:rPr>
              <a:t>Dual Core Processor min 1.8 Ghz</a:t>
            </a:r>
          </a:p>
          <a:p>
            <a:pPr marL="800100" lvl="1" indent="-342900">
              <a:buFont typeface="Arial" panose="020B0604020202020204" pitchFamily="34" charset="0"/>
              <a:buChar char="•"/>
            </a:pPr>
            <a:endParaRPr kumimoji="0" lang="en-US" sz="2400" b="0" i="0" u="none" strike="noStrike" kern="1200" cap="none" spc="0" normalizeH="0" baseline="0" noProof="0" dirty="0">
              <a:ln>
                <a:noFill/>
              </a:ln>
              <a:solidFill>
                <a:prstClr val="white"/>
              </a:solidFill>
              <a:effectLst/>
              <a:uLnTx/>
              <a:uFillTx/>
              <a:latin typeface="-apple-system"/>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pple-system"/>
                <a:ea typeface="+mn-ea"/>
                <a:cs typeface="+mn-cs"/>
              </a:rPr>
              <a:t>SOFTWARE SPECIFICATION</a:t>
            </a:r>
          </a:p>
          <a:p>
            <a:pPr marL="800100" lvl="1" indent="-342900">
              <a:buFont typeface="Arial" panose="020B0604020202020204" pitchFamily="34" charset="0"/>
              <a:buChar char="•"/>
            </a:pPr>
            <a:r>
              <a:rPr kumimoji="0" lang="en-US" sz="2400" b="0" i="0" u="none" strike="noStrike" kern="1200" cap="none" spc="0" normalizeH="0" baseline="0" noProof="0" dirty="0">
                <a:ln>
                  <a:noFill/>
                </a:ln>
                <a:solidFill>
                  <a:prstClr val="white"/>
                </a:solidFill>
                <a:effectLst/>
                <a:uLnTx/>
                <a:uFillTx/>
                <a:latin typeface="-apple-system"/>
                <a:ea typeface="+mn-ea"/>
                <a:cs typeface="+mn-cs"/>
              </a:rPr>
              <a:t>Any Browser with flash player </a:t>
            </a:r>
            <a:r>
              <a:rPr lang="en-US" sz="2400" dirty="0">
                <a:solidFill>
                  <a:prstClr val="white"/>
                </a:solidFill>
                <a:latin typeface="-apple-system"/>
              </a:rPr>
              <a:t>enabled</a:t>
            </a:r>
          </a:p>
          <a:p>
            <a:pPr marL="800100" lvl="1" indent="-342900">
              <a:buFont typeface="Arial" panose="020B0604020202020204" pitchFamily="34" charset="0"/>
              <a:buChar char="•"/>
            </a:pPr>
            <a:r>
              <a:rPr kumimoji="0" lang="en-US" sz="2400" b="0" i="0" u="none" strike="noStrike" kern="1200" cap="none" spc="0" normalizeH="0" baseline="0" noProof="0" dirty="0">
                <a:ln>
                  <a:noFill/>
                </a:ln>
                <a:solidFill>
                  <a:prstClr val="white"/>
                </a:solidFill>
                <a:effectLst/>
                <a:uLnTx/>
                <a:uFillTx/>
                <a:latin typeface="-apple-system"/>
                <a:ea typeface="+mn-ea"/>
                <a:cs typeface="+mn-cs"/>
              </a:rPr>
              <a:t>Chrome </a:t>
            </a:r>
            <a:r>
              <a:rPr lang="en-US" sz="2400" dirty="0">
                <a:solidFill>
                  <a:prstClr val="white"/>
                </a:solidFill>
                <a:latin typeface="-apple-system"/>
              </a:rPr>
              <a:t>, Mozilla Firefox, Opera, Microsoft Edge.</a:t>
            </a:r>
            <a:r>
              <a:rPr kumimoji="0" lang="en-US" sz="2400" b="0" i="0" u="none" strike="noStrike" kern="1200" cap="none" spc="0" normalizeH="0" baseline="0" noProof="0" dirty="0">
                <a:ln>
                  <a:noFill/>
                </a:ln>
                <a:solidFill>
                  <a:prstClr val="white"/>
                </a:solidFill>
                <a:effectLst/>
                <a:uLnTx/>
                <a:uFillTx/>
                <a:latin typeface="-apple-system"/>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6719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1232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F5108-68A7-29DE-AC5B-9D317469DD63}"/>
              </a:ext>
            </a:extLst>
          </p:cNvPr>
          <p:cNvSpPr>
            <a:spLocks noGrp="1"/>
          </p:cNvSpPr>
          <p:nvPr>
            <p:ph type="title"/>
          </p:nvPr>
        </p:nvSpPr>
        <p:spPr>
          <a:xfrm>
            <a:off x="704633" y="704166"/>
            <a:ext cx="10515600" cy="1325563"/>
          </a:xfrm>
        </p:spPr>
        <p:txBody>
          <a:bodyPr/>
          <a:lstStyle/>
          <a:p>
            <a:r>
              <a:rPr lang="en-IN" dirty="0">
                <a:solidFill>
                  <a:schemeClr val="bg1"/>
                </a:solidFill>
              </a:rPr>
              <a:t>Module Descriptions</a:t>
            </a:r>
          </a:p>
        </p:txBody>
      </p:sp>
      <p:sp>
        <p:nvSpPr>
          <p:cNvPr id="4" name="TextBox 3">
            <a:extLst>
              <a:ext uri="{FF2B5EF4-FFF2-40B4-BE49-F238E27FC236}">
                <a16:creationId xmlns:a16="http://schemas.microsoft.com/office/drawing/2014/main" id="{BFD4F0B2-4B7B-FE6B-7127-9441D1A85F05}"/>
              </a:ext>
            </a:extLst>
          </p:cNvPr>
          <p:cNvSpPr txBox="1"/>
          <p:nvPr/>
        </p:nvSpPr>
        <p:spPr>
          <a:xfrm>
            <a:off x="704633" y="2196782"/>
            <a:ext cx="9657708" cy="4893647"/>
          </a:xfrm>
          <a:prstGeom prst="rect">
            <a:avLst/>
          </a:prstGeom>
          <a:noFill/>
        </p:spPr>
        <p:txBody>
          <a:bodyPr wrap="square" rtlCol="0">
            <a:spAutoFit/>
          </a:bodyPr>
          <a:lstStyle/>
          <a:p>
            <a:pPr marL="457200" marR="0" lvl="0" indent="-457200" algn="l" defTabSz="457200" rtl="0" eaLnBrk="1" fontAlgn="auto" latinLnBrk="0" hangingPunct="1">
              <a:lnSpc>
                <a:spcPct val="100000"/>
              </a:lnSpc>
              <a:spcBef>
                <a:spcPts val="0"/>
              </a:spcBef>
              <a:spcAft>
                <a:spcPts val="0"/>
              </a:spcAft>
              <a:buClrTx/>
              <a:buSzTx/>
              <a:buFont typeface="+mj-lt"/>
              <a:buAutoNum type="arabicPeriod"/>
              <a:tabLst/>
              <a:defRPr/>
            </a:pPr>
            <a:r>
              <a:rPr lang="en-US" sz="2400" dirty="0">
                <a:solidFill>
                  <a:prstClr val="white"/>
                </a:solidFill>
                <a:latin typeface="-apple-system"/>
              </a:rPr>
              <a:t>Dashboard Module</a:t>
            </a:r>
            <a:endParaRPr kumimoji="0" lang="en-US" sz="2400" b="0" i="0" u="none" strike="noStrike" kern="1200" cap="none" spc="0" normalizeH="0" baseline="0" noProof="0" dirty="0">
              <a:ln>
                <a:noFill/>
              </a:ln>
              <a:solidFill>
                <a:prstClr val="white"/>
              </a:solidFill>
              <a:effectLst/>
              <a:uLnTx/>
              <a:uFillTx/>
              <a:latin typeface="-apple-system"/>
              <a:ea typeface="+mn-ea"/>
              <a:cs typeface="+mn-cs"/>
            </a:endParaRPr>
          </a:p>
          <a:p>
            <a:pPr marL="800100" marR="0" lvl="1"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apple-system"/>
                <a:ea typeface="+mn-ea"/>
                <a:cs typeface="+mn-cs"/>
              </a:rPr>
              <a:t>This module Enables the admin to view the details about total traffic of the application.</a:t>
            </a:r>
          </a:p>
          <a:p>
            <a:pPr marL="800100" marR="0" lvl="1"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apple-system"/>
                <a:ea typeface="+mn-ea"/>
                <a:cs typeface="+mn-cs"/>
              </a:rPr>
              <a:t>Admin </a:t>
            </a:r>
            <a:r>
              <a:rPr lang="en-US" sz="2400" dirty="0">
                <a:solidFill>
                  <a:prstClr val="white"/>
                </a:solidFill>
                <a:latin typeface="-apple-system"/>
              </a:rPr>
              <a:t>can view Roles, Day By Day traffic and recent users information.</a:t>
            </a:r>
          </a:p>
          <a:p>
            <a:pPr marL="800100" marR="0" lvl="1"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apple-system"/>
                <a:ea typeface="+mn-ea"/>
                <a:cs typeface="+mn-cs"/>
              </a:rPr>
              <a:t>User</a:t>
            </a:r>
            <a:r>
              <a:rPr lang="en-US" sz="2400" dirty="0">
                <a:solidFill>
                  <a:prstClr val="white"/>
                </a:solidFill>
                <a:latin typeface="-apple-system"/>
              </a:rPr>
              <a:t>s can also view version releases of the application.</a:t>
            </a:r>
          </a:p>
          <a:p>
            <a:pPr marL="800100" marR="0" lvl="1"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white"/>
              </a:solidFill>
              <a:effectLst/>
              <a:uLnTx/>
              <a:uFillTx/>
              <a:latin typeface="-apple-system"/>
              <a:ea typeface="+mn-ea"/>
              <a:cs typeface="+mn-cs"/>
            </a:endParaRPr>
          </a:p>
          <a:p>
            <a:pPr marL="457200" marR="0" lvl="0" indent="-457200" algn="l" defTabSz="457200" rtl="0" eaLnBrk="1" fontAlgn="auto" latinLnBrk="0" hangingPunct="1">
              <a:lnSpc>
                <a:spcPct val="100000"/>
              </a:lnSpc>
              <a:spcBef>
                <a:spcPts val="0"/>
              </a:spcBef>
              <a:spcAft>
                <a:spcPts val="0"/>
              </a:spcAft>
              <a:buClrTx/>
              <a:buSzTx/>
              <a:buFontTx/>
              <a:buAutoNum type="arabicPeriod" startAt="2"/>
              <a:tabLst/>
              <a:defRPr/>
            </a:pPr>
            <a:r>
              <a:rPr lang="en-US" sz="2400" dirty="0">
                <a:solidFill>
                  <a:prstClr val="white"/>
                </a:solidFill>
                <a:latin typeface="-apple-system"/>
              </a:rPr>
              <a:t>Content Module</a:t>
            </a:r>
          </a:p>
          <a:p>
            <a:pPr marL="800100" lvl="1" indent="-342900">
              <a:buFont typeface="Arial" panose="020B0604020202020204" pitchFamily="34" charset="0"/>
              <a:buChar char="•"/>
              <a:defRPr/>
            </a:pPr>
            <a:r>
              <a:rPr kumimoji="0" lang="en-US" sz="2400" b="0" i="0" u="none" strike="noStrike" kern="1200" cap="none" spc="0" normalizeH="0" baseline="0" noProof="0" dirty="0">
                <a:ln>
                  <a:noFill/>
                </a:ln>
                <a:solidFill>
                  <a:prstClr val="white"/>
                </a:solidFill>
                <a:effectLst/>
                <a:uLnTx/>
                <a:uFillTx/>
                <a:latin typeface="-apple-system"/>
                <a:ea typeface="+mn-ea"/>
                <a:cs typeface="+mn-cs"/>
              </a:rPr>
              <a:t>This Module enables users to add sections/pages to the application.</a:t>
            </a:r>
          </a:p>
          <a:p>
            <a:pPr marL="800100" lvl="1" indent="-342900">
              <a:buFont typeface="Arial" panose="020B0604020202020204" pitchFamily="34" charset="0"/>
              <a:buChar char="•"/>
              <a:defRPr/>
            </a:pPr>
            <a:r>
              <a:rPr lang="en-US" sz="2400" dirty="0">
                <a:solidFill>
                  <a:prstClr val="white"/>
                </a:solidFill>
                <a:latin typeface="-apple-system"/>
              </a:rPr>
              <a:t>Interactive Text Editor.</a:t>
            </a:r>
          </a:p>
          <a:p>
            <a:pPr marL="800100" lvl="1" indent="-342900">
              <a:buFont typeface="Arial" panose="020B0604020202020204" pitchFamily="34" charset="0"/>
              <a:buChar char="•"/>
              <a:defRPr/>
            </a:pPr>
            <a:r>
              <a:rPr lang="en-US" sz="2400" dirty="0">
                <a:solidFill>
                  <a:prstClr val="white"/>
                </a:solidFill>
                <a:latin typeface="-apple-system"/>
              </a:rPr>
              <a:t>This module manages all the resources used in the application.</a:t>
            </a:r>
            <a:r>
              <a:rPr kumimoji="0" lang="en-US" sz="2400" b="0" i="0" u="none" strike="noStrike" kern="1200" cap="none" spc="0" normalizeH="0" baseline="0" noProof="0" dirty="0">
                <a:ln>
                  <a:noFill/>
                </a:ln>
                <a:solidFill>
                  <a:prstClr val="white"/>
                </a:solidFill>
                <a:effectLst/>
                <a:uLnTx/>
                <a:uFillTx/>
                <a:latin typeface="-apple-system"/>
                <a:ea typeface="+mn-ea"/>
                <a:cs typeface="+mn-cs"/>
              </a:rPr>
              <a:t>	</a:t>
            </a:r>
          </a:p>
          <a:p>
            <a:pPr marL="800100" lvl="1" indent="-342900">
              <a:buFont typeface="Arial" panose="020B0604020202020204" pitchFamily="34" charset="0"/>
              <a:buChar char="•"/>
              <a:defRPr/>
            </a:pPr>
            <a:r>
              <a:rPr lang="en-US" sz="2400" dirty="0">
                <a:solidFill>
                  <a:prstClr val="white"/>
                </a:solidFill>
                <a:latin typeface="-apple-system"/>
              </a:rPr>
              <a:t>User can also create/manage the blog of the application.</a:t>
            </a:r>
            <a:endParaRPr kumimoji="0" lang="en-US" sz="2400" b="0" i="0" u="none" strike="noStrike" kern="1200" cap="none" spc="0" normalizeH="0" baseline="0" noProof="0" dirty="0">
              <a:ln>
                <a:noFill/>
              </a:ln>
              <a:solidFill>
                <a:prstClr val="white"/>
              </a:solidFill>
              <a:effectLst/>
              <a:uLnTx/>
              <a:uFillTx/>
              <a:latin typeface="-apple-system"/>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2299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12328"/>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D4F0B2-4B7B-FE6B-7127-9441D1A85F05}"/>
              </a:ext>
            </a:extLst>
          </p:cNvPr>
          <p:cNvSpPr txBox="1"/>
          <p:nvPr/>
        </p:nvSpPr>
        <p:spPr>
          <a:xfrm>
            <a:off x="674153" y="652462"/>
            <a:ext cx="9657708" cy="5262979"/>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a:ln>
                  <a:noFill/>
                </a:ln>
                <a:solidFill>
                  <a:prstClr val="white"/>
                </a:solidFill>
                <a:effectLst/>
                <a:uLnTx/>
                <a:uFillTx/>
                <a:latin typeface="-apple-system"/>
                <a:ea typeface="+mn-ea"/>
                <a:cs typeface="+mn-cs"/>
              </a:rPr>
              <a:t>3.	Access Control Module</a:t>
            </a:r>
          </a:p>
          <a:p>
            <a:pPr marL="800100" marR="0" lvl="1"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apple-system"/>
                <a:ea typeface="+mn-ea"/>
                <a:cs typeface="+mn-cs"/>
              </a:rPr>
              <a:t>This module Enables the admin to control access to the application.</a:t>
            </a:r>
          </a:p>
          <a:p>
            <a:pPr marL="800100" marR="0" lvl="1"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solidFill>
                <a:latin typeface="-apple-system"/>
              </a:rPr>
              <a:t>Admin can grant special permission to some user.</a:t>
            </a:r>
          </a:p>
          <a:p>
            <a:pPr marL="800100" marR="0" lvl="1"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apple-system"/>
                <a:ea typeface="+mn-ea"/>
                <a:cs typeface="+mn-cs"/>
              </a:rPr>
              <a:t>Admin can give controlled access to developers working for the application.</a:t>
            </a:r>
          </a:p>
          <a:p>
            <a:pPr marL="800100" marR="0" lvl="1"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white"/>
              </a:solidFill>
              <a:effectLst/>
              <a:uLnTx/>
              <a:uFillTx/>
              <a:latin typeface="-apple-system"/>
              <a:ea typeface="+mn-ea"/>
              <a:cs typeface="+mn-cs"/>
            </a:endParaRPr>
          </a:p>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a:ln>
                  <a:noFill/>
                </a:ln>
                <a:solidFill>
                  <a:prstClr val="white"/>
                </a:solidFill>
                <a:effectLst/>
                <a:uLnTx/>
                <a:uFillTx/>
                <a:latin typeface="-apple-system"/>
                <a:ea typeface="+mn-ea"/>
                <a:cs typeface="+mn-cs"/>
              </a:rPr>
              <a:t>4.	Module Management Module</a:t>
            </a:r>
          </a:p>
          <a:p>
            <a:pPr marL="800100" marR="0" lvl="1"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apple-system"/>
                <a:ea typeface="+mn-ea"/>
                <a:cs typeface="+mn-cs"/>
              </a:rPr>
              <a:t>Module t</a:t>
            </a:r>
            <a:r>
              <a:rPr lang="en-US" sz="2400" dirty="0">
                <a:solidFill>
                  <a:prstClr val="white"/>
                </a:solidFill>
                <a:latin typeface="-apple-system"/>
              </a:rPr>
              <a:t>o manage modules.</a:t>
            </a:r>
          </a:p>
          <a:p>
            <a:pPr marL="800100" marR="0" lvl="1"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solidFill>
                <a:latin typeface="-apple-system"/>
              </a:rPr>
              <a:t>Add/Edit Modules.</a:t>
            </a:r>
          </a:p>
          <a:p>
            <a:pPr marL="800100" marR="0" lvl="1"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solidFill>
                <a:latin typeface="-apple-system"/>
              </a:rPr>
              <a:t>Group Several Modules together.</a:t>
            </a:r>
          </a:p>
          <a:p>
            <a:pPr marL="800100" marR="0" lvl="1"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white"/>
              </a:solidFill>
              <a:effectLst/>
              <a:uLnTx/>
              <a:uFillTx/>
              <a:latin typeface="-apple-system"/>
              <a:ea typeface="+mn-ea"/>
              <a:cs typeface="+mn-cs"/>
            </a:endParaRPr>
          </a:p>
          <a:p>
            <a:pPr marL="457200" marR="0" lvl="0" indent="-457200" algn="l" defTabSz="457200" rtl="0" eaLnBrk="1" fontAlgn="auto" latinLnBrk="0" hangingPunct="1">
              <a:lnSpc>
                <a:spcPct val="100000"/>
              </a:lnSpc>
              <a:spcBef>
                <a:spcPts val="0"/>
              </a:spcBef>
              <a:spcAft>
                <a:spcPts val="0"/>
              </a:spcAft>
              <a:buClrTx/>
              <a:buSzTx/>
              <a:buFontTx/>
              <a:buAutoNum type="arabicPeriod" startAt="5"/>
              <a:tabLst/>
              <a:defRPr/>
            </a:pPr>
            <a:r>
              <a:rPr kumimoji="0" lang="en-IN" sz="2400" b="0" i="0" u="none" strike="noStrike" kern="1200" cap="none" spc="0" normalizeH="0" baseline="0" noProof="0" dirty="0">
                <a:ln>
                  <a:noFill/>
                </a:ln>
                <a:solidFill>
                  <a:prstClr val="white"/>
                </a:solidFill>
                <a:effectLst/>
                <a:uLnTx/>
                <a:uFillTx/>
                <a:latin typeface="Calibri" panose="020F0502020204030204"/>
                <a:ea typeface="+mn-ea"/>
                <a:cs typeface="+mn-cs"/>
              </a:rPr>
              <a:t>Setting Module</a:t>
            </a:r>
          </a:p>
          <a:p>
            <a:pPr marL="800100" lvl="1" indent="-342900">
              <a:buFont typeface="Arial" panose="020B0604020202020204" pitchFamily="34" charset="0"/>
              <a:buChar char="•"/>
              <a:defRPr/>
            </a:pPr>
            <a:r>
              <a:rPr lang="en-IN" sz="2400" dirty="0">
                <a:solidFill>
                  <a:prstClr val="white"/>
                </a:solidFill>
                <a:latin typeface="Calibri" panose="020F0502020204030204"/>
              </a:rPr>
              <a:t>Email Templating</a:t>
            </a:r>
          </a:p>
          <a:p>
            <a:pPr marL="800100" lvl="1" indent="-342900">
              <a:buFont typeface="Arial" panose="020B0604020202020204" pitchFamily="34" charset="0"/>
              <a:buChar char="•"/>
              <a:defRPr/>
            </a:pPr>
            <a:r>
              <a:rPr lang="en-IN" sz="2400" dirty="0">
                <a:solidFill>
                  <a:prstClr val="white"/>
                </a:solidFill>
                <a:latin typeface="Calibri" panose="020F0502020204030204"/>
              </a:rPr>
              <a:t>Global Authentication Setting.		</a:t>
            </a:r>
            <a:endParaRPr kumimoji="0" lang="en-IN"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7013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12328"/>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D4F0B2-4B7B-FE6B-7127-9441D1A85F05}"/>
              </a:ext>
            </a:extLst>
          </p:cNvPr>
          <p:cNvSpPr txBox="1"/>
          <p:nvPr/>
        </p:nvSpPr>
        <p:spPr>
          <a:xfrm>
            <a:off x="674153" y="652462"/>
            <a:ext cx="9657708" cy="1569660"/>
          </a:xfrm>
          <a:prstGeom prst="rect">
            <a:avLst/>
          </a:prstGeom>
          <a:noFill/>
        </p:spPr>
        <p:txBody>
          <a:bodyPr wrap="square" rtlCol="0">
            <a:spAutoFit/>
          </a:bodyPr>
          <a:lstStyle/>
          <a:p>
            <a:pPr marL="457200" marR="0" lvl="0" indent="-457200" algn="l" defTabSz="457200" rtl="0" eaLnBrk="1" fontAlgn="auto" latinLnBrk="0" hangingPunct="1">
              <a:lnSpc>
                <a:spcPct val="100000"/>
              </a:lnSpc>
              <a:spcBef>
                <a:spcPts val="0"/>
              </a:spcBef>
              <a:spcAft>
                <a:spcPts val="0"/>
              </a:spcAft>
              <a:buClrTx/>
              <a:buSzTx/>
              <a:buFontTx/>
              <a:buAutoNum type="arabicPeriod" startAt="3"/>
              <a:tabLst/>
              <a:defRPr/>
            </a:pPr>
            <a:r>
              <a:rPr lang="en-US" sz="2400" dirty="0">
                <a:solidFill>
                  <a:prstClr val="white"/>
                </a:solidFill>
                <a:latin typeface="-apple-system"/>
              </a:rPr>
              <a:t>Reports Module</a:t>
            </a:r>
          </a:p>
          <a:p>
            <a:pPr marL="800100" lvl="1" indent="-342900">
              <a:buFont typeface="Arial" panose="020B0604020202020204" pitchFamily="34" charset="0"/>
              <a:buChar char="•"/>
              <a:defRPr/>
            </a:pPr>
            <a:r>
              <a:rPr lang="en-US" sz="2400" dirty="0">
                <a:solidFill>
                  <a:prstClr val="white"/>
                </a:solidFill>
                <a:latin typeface="-apple-system"/>
              </a:rPr>
              <a:t>Service Subscription Monitoring Feature.</a:t>
            </a:r>
          </a:p>
          <a:p>
            <a:pPr marL="800100" lvl="1" indent="-342900">
              <a:buFont typeface="Arial" panose="020B0604020202020204" pitchFamily="34" charset="0"/>
              <a:buChar char="•"/>
              <a:defRPr/>
            </a:pPr>
            <a:r>
              <a:rPr kumimoji="0" lang="en-US" sz="2400" b="0" i="0" u="none" strike="noStrike" kern="1200" cap="none" spc="0" normalizeH="0" baseline="0" noProof="0" dirty="0">
                <a:ln>
                  <a:noFill/>
                </a:ln>
                <a:solidFill>
                  <a:prstClr val="white"/>
                </a:solidFill>
                <a:effectLst/>
                <a:uLnTx/>
                <a:uFillTx/>
                <a:latin typeface="-apple-system"/>
                <a:ea typeface="+mn-ea"/>
                <a:cs typeface="+mn-cs"/>
              </a:rPr>
              <a:t>Contacts Information Management.</a:t>
            </a:r>
          </a:p>
          <a:p>
            <a:pPr marL="800100" lvl="1" indent="-342900">
              <a:buFont typeface="Arial" panose="020B0604020202020204" pitchFamily="34" charset="0"/>
              <a:buChar char="•"/>
              <a:defRPr/>
            </a:pPr>
            <a:r>
              <a:rPr lang="en-US" sz="2400" dirty="0">
                <a:solidFill>
                  <a:prstClr val="white"/>
                </a:solidFill>
                <a:latin typeface="-apple-system"/>
              </a:rPr>
              <a:t>Error Logs.</a:t>
            </a:r>
            <a:endParaRPr kumimoji="0" lang="en-US" sz="2400" b="0" i="0" u="none" strike="noStrike" kern="1200" cap="none" spc="0" normalizeH="0" baseline="0" noProof="0" dirty="0">
              <a:ln>
                <a:noFill/>
              </a:ln>
              <a:solidFill>
                <a:prstClr val="white"/>
              </a:solidFill>
              <a:effectLst/>
              <a:uLnTx/>
              <a:uFillTx/>
              <a:latin typeface="-apple-system"/>
              <a:ea typeface="+mn-ea"/>
              <a:cs typeface="+mn-cs"/>
            </a:endParaRPr>
          </a:p>
        </p:txBody>
      </p:sp>
    </p:spTree>
    <p:extLst>
      <p:ext uri="{BB962C8B-B14F-4D97-AF65-F5344CB8AC3E}">
        <p14:creationId xmlns:p14="http://schemas.microsoft.com/office/powerpoint/2010/main" val="3611701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12328"/>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D4F0B2-4B7B-FE6B-7127-9441D1A85F05}"/>
              </a:ext>
            </a:extLst>
          </p:cNvPr>
          <p:cNvSpPr txBox="1"/>
          <p:nvPr/>
        </p:nvSpPr>
        <p:spPr>
          <a:xfrm>
            <a:off x="674153" y="652462"/>
            <a:ext cx="9657708" cy="584775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chemeClr val="bg1"/>
                </a:solidFill>
                <a:effectLst/>
                <a:uLnTx/>
                <a:uFillTx/>
                <a:latin typeface="Calibri" panose="020F0502020204030204"/>
                <a:ea typeface="+mn-ea"/>
                <a:cs typeface="+mn-cs"/>
              </a:rPr>
              <a:t>	</a:t>
            </a:r>
            <a:r>
              <a:rPr kumimoji="0" lang="en-IN" sz="4400" b="0" i="0" u="none" strike="noStrike" kern="1200" cap="none" spc="0" normalizeH="0" baseline="0" noProof="0" dirty="0">
                <a:ln>
                  <a:noFill/>
                </a:ln>
                <a:solidFill>
                  <a:schemeClr val="bg1"/>
                </a:solidFill>
                <a:effectLst/>
                <a:uLnTx/>
                <a:uFillTx/>
                <a:latin typeface="Calibri" panose="020F0502020204030204"/>
                <a:ea typeface="+mn-ea"/>
                <a:cs typeface="+mn-cs"/>
              </a:rPr>
              <a:t>Description Of The Project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i="0" u="none" strike="noStrike" dirty="0">
              <a:solidFill>
                <a:schemeClr val="bg1"/>
              </a:solidFill>
              <a:effectLst/>
              <a:latin typeface="-apple-system"/>
              <a:hlinkClick r:id="rId2">
                <a:extLst>
                  <a:ext uri="{A12FA001-AC4F-418D-AE19-62706E023703}">
                    <ahyp:hlinkClr xmlns:ahyp="http://schemas.microsoft.com/office/drawing/2018/hyperlinkcolor" val="tx"/>
                  </a:ext>
                </a:extLst>
              </a:hlinkClick>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solidFill>
                <a:schemeClr val="bg1"/>
              </a:solidFill>
              <a:latin typeface="-apple-system"/>
              <a:hlinkClick r:id="rId2">
                <a:extLst>
                  <a:ext uri="{A12FA001-AC4F-418D-AE19-62706E023703}">
                    <ahyp:hlinkClr xmlns:ahyp="http://schemas.microsoft.com/office/drawing/2018/hyperlinkcolor" val="tx"/>
                  </a:ext>
                </a:extLst>
              </a:hlinkClick>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b="0" i="0" u="none" strike="noStrike" dirty="0">
                <a:solidFill>
                  <a:schemeClr val="bg1"/>
                </a:solidFill>
                <a:effectLst/>
                <a:latin typeface="-apple-system"/>
                <a:hlinkClick r:id="rId2">
                  <a:extLst>
                    <a:ext uri="{A12FA001-AC4F-418D-AE19-62706E023703}">
                      <ahyp:hlinkClr xmlns:ahyp="http://schemas.microsoft.com/office/drawing/2018/hyperlinkcolor" val="tx"/>
                    </a:ext>
                  </a:extLst>
                </a:hlinkClick>
              </a:rPr>
              <a:t>Warf Engine</a:t>
            </a:r>
            <a:r>
              <a:rPr lang="en-US" b="0" i="0" dirty="0">
                <a:solidFill>
                  <a:schemeClr val="bg1"/>
                </a:solidFill>
                <a:effectLst/>
                <a:latin typeface="-apple-system"/>
              </a:rPr>
              <a:t> is an open source platform for developers to create enterprise level web application in MERN stack. </a:t>
            </a:r>
            <a:endParaRPr lang="en-IN" dirty="0">
              <a:solidFill>
                <a:schemeClr val="bg1"/>
              </a:solidFill>
              <a:latin typeface="Calibri" panose="020F0502020204030204"/>
            </a:endParaRPr>
          </a:p>
          <a:p>
            <a:pPr marL="285750" indent="-285750" algn="l">
              <a:buFont typeface="Wingdings" panose="05000000000000000000" pitchFamily="2" charset="2"/>
              <a:buChar char="ü"/>
            </a:pPr>
            <a:r>
              <a:rPr lang="en-US" b="0" i="0" dirty="0">
                <a:solidFill>
                  <a:schemeClr val="bg1"/>
                </a:solidFill>
                <a:effectLst/>
                <a:latin typeface="-apple-system"/>
              </a:rPr>
              <a:t>Warf Engine core features include:</a:t>
            </a:r>
          </a:p>
          <a:p>
            <a:pPr marL="742950" lvl="1" indent="-285750">
              <a:buFont typeface="Arial" panose="020B0604020202020204" pitchFamily="34" charset="0"/>
              <a:buChar char="•"/>
            </a:pPr>
            <a:r>
              <a:rPr lang="en-US" b="0" i="0" dirty="0">
                <a:solidFill>
                  <a:schemeClr val="bg1"/>
                </a:solidFill>
                <a:effectLst/>
                <a:latin typeface="-apple-system"/>
              </a:rPr>
              <a:t>User Manage and Login flow</a:t>
            </a:r>
          </a:p>
          <a:p>
            <a:pPr marL="742950" lvl="1" indent="-285750">
              <a:buFont typeface="Arial" panose="020B0604020202020204" pitchFamily="34" charset="0"/>
              <a:buChar char="•"/>
            </a:pPr>
            <a:r>
              <a:rPr lang="en-US" b="0" i="0" dirty="0">
                <a:solidFill>
                  <a:schemeClr val="bg1"/>
                </a:solidFill>
                <a:effectLst/>
                <a:latin typeface="-apple-system"/>
              </a:rPr>
              <a:t>Role Manage</a:t>
            </a:r>
          </a:p>
          <a:p>
            <a:pPr marL="742950" lvl="1" indent="-285750">
              <a:buFont typeface="Arial" panose="020B0604020202020204" pitchFamily="34" charset="0"/>
              <a:buChar char="•"/>
            </a:pPr>
            <a:r>
              <a:rPr lang="en-US" b="0" i="0" dirty="0">
                <a:solidFill>
                  <a:schemeClr val="bg1"/>
                </a:solidFill>
                <a:effectLst/>
                <a:latin typeface="-apple-system"/>
              </a:rPr>
              <a:t>Module Manage with Access level Definition</a:t>
            </a:r>
          </a:p>
          <a:p>
            <a:pPr marL="742950" lvl="1" indent="-285750">
              <a:buFont typeface="Arial" panose="020B0604020202020204" pitchFamily="34" charset="0"/>
              <a:buChar char="•"/>
            </a:pPr>
            <a:r>
              <a:rPr lang="en-US" b="0" i="0" dirty="0">
                <a:solidFill>
                  <a:schemeClr val="bg1"/>
                </a:solidFill>
                <a:effectLst/>
                <a:latin typeface="-apple-system"/>
              </a:rPr>
              <a:t>Access Management associated with roles</a:t>
            </a:r>
          </a:p>
          <a:p>
            <a:pPr marL="742950" lvl="1" indent="-285750">
              <a:buFont typeface="Arial" panose="020B0604020202020204" pitchFamily="34" charset="0"/>
              <a:buChar char="•"/>
            </a:pPr>
            <a:r>
              <a:rPr lang="en-US" b="0" i="0" dirty="0">
                <a:solidFill>
                  <a:schemeClr val="bg1"/>
                </a:solidFill>
                <a:effectLst/>
                <a:latin typeface="-apple-system"/>
              </a:rPr>
              <a:t>Email Template and settings</a:t>
            </a:r>
          </a:p>
          <a:p>
            <a:pPr marL="742950" lvl="1" indent="-285750">
              <a:buFont typeface="Arial" panose="020B0604020202020204" pitchFamily="34" charset="0"/>
              <a:buChar char="•"/>
            </a:pPr>
            <a:r>
              <a:rPr lang="en-US" b="0" i="0" dirty="0">
                <a:solidFill>
                  <a:schemeClr val="bg1"/>
                </a:solidFill>
                <a:effectLst/>
                <a:latin typeface="-apple-system"/>
              </a:rPr>
              <a:t>Media Manage and server side processing</a:t>
            </a:r>
          </a:p>
          <a:p>
            <a:pPr marL="742950" lvl="1" indent="-285750">
              <a:buFont typeface="Arial" panose="020B0604020202020204" pitchFamily="34" charset="0"/>
              <a:buChar char="•"/>
            </a:pPr>
            <a:r>
              <a:rPr lang="en-US" b="0" i="0" dirty="0">
                <a:solidFill>
                  <a:schemeClr val="bg1"/>
                </a:solidFill>
                <a:effectLst/>
                <a:latin typeface="-apple-system"/>
              </a:rPr>
              <a:t>Error handling and log Management</a:t>
            </a:r>
          </a:p>
          <a:p>
            <a:pPr marL="742950" lvl="1" indent="-285750">
              <a:buFont typeface="Arial" panose="020B0604020202020204" pitchFamily="34" charset="0"/>
              <a:buChar char="•"/>
            </a:pPr>
            <a:r>
              <a:rPr lang="en-US" b="0" i="0" dirty="0">
                <a:solidFill>
                  <a:schemeClr val="bg1"/>
                </a:solidFill>
                <a:effectLst/>
                <a:latin typeface="-apple-system"/>
              </a:rPr>
              <a:t>Authentication and Authorization</a:t>
            </a:r>
          </a:p>
          <a:p>
            <a:pPr marL="742950" lvl="1" indent="-285750">
              <a:buFont typeface="Arial" panose="020B0604020202020204" pitchFamily="34" charset="0"/>
              <a:buChar char="•"/>
            </a:pPr>
            <a:r>
              <a:rPr lang="en-US" b="0" i="0" dirty="0">
                <a:solidFill>
                  <a:schemeClr val="bg1"/>
                </a:solidFill>
                <a:effectLst/>
                <a:latin typeface="-apple-system"/>
              </a:rPr>
              <a:t>Content Management</a:t>
            </a:r>
          </a:p>
          <a:p>
            <a:pPr marL="742950" lvl="1" indent="-285750">
              <a:buFont typeface="Arial" panose="020B0604020202020204" pitchFamily="34" charset="0"/>
              <a:buChar char="•"/>
            </a:pPr>
            <a:r>
              <a:rPr lang="en-US" b="0" i="0" dirty="0">
                <a:solidFill>
                  <a:schemeClr val="bg1"/>
                </a:solidFill>
                <a:effectLst/>
                <a:latin typeface="-apple-system"/>
              </a:rPr>
              <a:t>State Management using redux</a:t>
            </a:r>
          </a:p>
          <a:p>
            <a:pPr marL="742950" lvl="1" indent="-285750">
              <a:buFont typeface="Arial" panose="020B0604020202020204" pitchFamily="34" charset="0"/>
              <a:buChar char="•"/>
            </a:pPr>
            <a:r>
              <a:rPr lang="en-US" b="0" i="0" dirty="0">
                <a:solidFill>
                  <a:schemeClr val="bg1"/>
                </a:solidFill>
                <a:effectLst/>
                <a:latin typeface="-apple-system"/>
              </a:rPr>
              <a:t>Development ready setup</a:t>
            </a:r>
          </a:p>
          <a:p>
            <a:pPr marL="742950" lvl="1" indent="-285750">
              <a:buFont typeface="Arial" panose="020B0604020202020204" pitchFamily="34" charset="0"/>
              <a:buChar char="•"/>
            </a:pPr>
            <a:r>
              <a:rPr lang="en-US" b="0" i="0" dirty="0">
                <a:solidFill>
                  <a:schemeClr val="bg1"/>
                </a:solidFill>
                <a:effectLst/>
                <a:latin typeface="-apple-system"/>
              </a:rPr>
              <a:t>Production ready setup</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6393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1232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F5108-68A7-29DE-AC5B-9D317469DD63}"/>
              </a:ext>
            </a:extLst>
          </p:cNvPr>
          <p:cNvSpPr>
            <a:spLocks noGrp="1"/>
          </p:cNvSpPr>
          <p:nvPr>
            <p:ph type="title"/>
          </p:nvPr>
        </p:nvSpPr>
        <p:spPr>
          <a:xfrm>
            <a:off x="704633" y="704166"/>
            <a:ext cx="10515600" cy="1325563"/>
          </a:xfrm>
        </p:spPr>
        <p:txBody>
          <a:bodyPr/>
          <a:lstStyle/>
          <a:p>
            <a:r>
              <a:rPr lang="en-IN" dirty="0">
                <a:solidFill>
                  <a:schemeClr val="bg1"/>
                </a:solidFill>
              </a:rPr>
              <a:t>Implementation Snapshot</a:t>
            </a:r>
          </a:p>
        </p:txBody>
      </p:sp>
      <p:sp>
        <p:nvSpPr>
          <p:cNvPr id="4" name="TextBox 3">
            <a:extLst>
              <a:ext uri="{FF2B5EF4-FFF2-40B4-BE49-F238E27FC236}">
                <a16:creationId xmlns:a16="http://schemas.microsoft.com/office/drawing/2014/main" id="{BFD4F0B2-4B7B-FE6B-7127-9441D1A85F05}"/>
              </a:ext>
            </a:extLst>
          </p:cNvPr>
          <p:cNvSpPr txBox="1"/>
          <p:nvPr/>
        </p:nvSpPr>
        <p:spPr>
          <a:xfrm>
            <a:off x="704633" y="2196782"/>
            <a:ext cx="9657708"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pple-system"/>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660B166C-DB24-2EBA-37FB-57EA0F1CCA39}"/>
              </a:ext>
            </a:extLst>
          </p:cNvPr>
          <p:cNvPicPr>
            <a:picLocks noChangeAspect="1"/>
          </p:cNvPicPr>
          <p:nvPr/>
        </p:nvPicPr>
        <p:blipFill>
          <a:blip r:embed="rId2"/>
          <a:stretch>
            <a:fillRect/>
          </a:stretch>
        </p:blipFill>
        <p:spPr>
          <a:xfrm>
            <a:off x="1084729" y="1739478"/>
            <a:ext cx="8612683" cy="4857114"/>
          </a:xfrm>
          <a:prstGeom prst="rect">
            <a:avLst/>
          </a:prstGeom>
        </p:spPr>
      </p:pic>
    </p:spTree>
    <p:extLst>
      <p:ext uri="{BB962C8B-B14F-4D97-AF65-F5344CB8AC3E}">
        <p14:creationId xmlns:p14="http://schemas.microsoft.com/office/powerpoint/2010/main" val="3108635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12328"/>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D4F0B2-4B7B-FE6B-7127-9441D1A85F05}"/>
              </a:ext>
            </a:extLst>
          </p:cNvPr>
          <p:cNvSpPr txBox="1"/>
          <p:nvPr/>
        </p:nvSpPr>
        <p:spPr>
          <a:xfrm>
            <a:off x="674153" y="652462"/>
            <a:ext cx="9657708"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9" name="TextBox 8">
            <a:extLst>
              <a:ext uri="{FF2B5EF4-FFF2-40B4-BE49-F238E27FC236}">
                <a16:creationId xmlns:a16="http://schemas.microsoft.com/office/drawing/2014/main" id="{0E3312F0-56BE-7EF6-0367-075678B1360F}"/>
              </a:ext>
            </a:extLst>
          </p:cNvPr>
          <p:cNvSpPr txBox="1"/>
          <p:nvPr/>
        </p:nvSpPr>
        <p:spPr>
          <a:xfrm>
            <a:off x="6010870" y="513962"/>
            <a:ext cx="1849865" cy="369332"/>
          </a:xfrm>
          <a:prstGeom prst="rect">
            <a:avLst/>
          </a:prstGeom>
          <a:noFill/>
        </p:spPr>
        <p:txBody>
          <a:bodyPr wrap="none" rtlCol="0">
            <a:spAutoFit/>
          </a:bodyPr>
          <a:lstStyle/>
          <a:p>
            <a:r>
              <a:rPr lang="en-IN" dirty="0">
                <a:solidFill>
                  <a:schemeClr val="bg1"/>
                </a:solidFill>
              </a:rPr>
              <a:t>Content &gt; Section</a:t>
            </a:r>
          </a:p>
        </p:txBody>
      </p:sp>
      <p:sp>
        <p:nvSpPr>
          <p:cNvPr id="10" name="Rectangle 9">
            <a:extLst>
              <a:ext uri="{FF2B5EF4-FFF2-40B4-BE49-F238E27FC236}">
                <a16:creationId xmlns:a16="http://schemas.microsoft.com/office/drawing/2014/main" id="{1F2CFB5C-20A2-D549-0D71-2E8FDDA98AA0}"/>
              </a:ext>
            </a:extLst>
          </p:cNvPr>
          <p:cNvSpPr/>
          <p:nvPr/>
        </p:nvSpPr>
        <p:spPr>
          <a:xfrm>
            <a:off x="6096000" y="854727"/>
            <a:ext cx="166624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89D9DE16-BE1E-64B0-9CF5-56F2186BFBB4}"/>
              </a:ext>
            </a:extLst>
          </p:cNvPr>
          <p:cNvSpPr txBox="1"/>
          <p:nvPr/>
        </p:nvSpPr>
        <p:spPr>
          <a:xfrm>
            <a:off x="3195563" y="4351020"/>
            <a:ext cx="3067315" cy="369332"/>
          </a:xfrm>
          <a:prstGeom prst="rect">
            <a:avLst/>
          </a:prstGeom>
          <a:noFill/>
        </p:spPr>
        <p:txBody>
          <a:bodyPr wrap="none" rtlCol="0">
            <a:spAutoFit/>
          </a:bodyPr>
          <a:lstStyle/>
          <a:p>
            <a:r>
              <a:rPr lang="en-IN" dirty="0">
                <a:solidFill>
                  <a:schemeClr val="bg1"/>
                </a:solidFill>
              </a:rPr>
              <a:t>Content &gt; Media Management</a:t>
            </a:r>
          </a:p>
        </p:txBody>
      </p:sp>
      <p:sp>
        <p:nvSpPr>
          <p:cNvPr id="12" name="Rectangle 11">
            <a:extLst>
              <a:ext uri="{FF2B5EF4-FFF2-40B4-BE49-F238E27FC236}">
                <a16:creationId xmlns:a16="http://schemas.microsoft.com/office/drawing/2014/main" id="{6E8A9817-FF36-C268-93DC-A7D05BCFCAFB}"/>
              </a:ext>
            </a:extLst>
          </p:cNvPr>
          <p:cNvSpPr/>
          <p:nvPr/>
        </p:nvSpPr>
        <p:spPr>
          <a:xfrm>
            <a:off x="3279001" y="4720352"/>
            <a:ext cx="2900437" cy="45719"/>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A5609438-0245-DD53-904D-D29FDDAC0449}"/>
              </a:ext>
            </a:extLst>
          </p:cNvPr>
          <p:cNvPicPr>
            <a:picLocks noChangeAspect="1"/>
          </p:cNvPicPr>
          <p:nvPr/>
        </p:nvPicPr>
        <p:blipFill>
          <a:blip r:embed="rId2"/>
          <a:stretch>
            <a:fillRect/>
          </a:stretch>
        </p:blipFill>
        <p:spPr>
          <a:xfrm>
            <a:off x="1344075" y="1114127"/>
            <a:ext cx="8912180" cy="4481209"/>
          </a:xfrm>
          <a:prstGeom prst="rect">
            <a:avLst/>
          </a:prstGeom>
        </p:spPr>
      </p:pic>
    </p:spTree>
    <p:extLst>
      <p:ext uri="{BB962C8B-B14F-4D97-AF65-F5344CB8AC3E}">
        <p14:creationId xmlns:p14="http://schemas.microsoft.com/office/powerpoint/2010/main" val="2954359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12328"/>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D4F0B2-4B7B-FE6B-7127-9441D1A85F05}"/>
              </a:ext>
            </a:extLst>
          </p:cNvPr>
          <p:cNvSpPr txBox="1"/>
          <p:nvPr/>
        </p:nvSpPr>
        <p:spPr>
          <a:xfrm>
            <a:off x="674153" y="652462"/>
            <a:ext cx="9657708"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5" name="TextBox 4">
            <a:extLst>
              <a:ext uri="{FF2B5EF4-FFF2-40B4-BE49-F238E27FC236}">
                <a16:creationId xmlns:a16="http://schemas.microsoft.com/office/drawing/2014/main" id="{369CA8A2-F508-C878-6970-1F02CDD5F038}"/>
              </a:ext>
            </a:extLst>
          </p:cNvPr>
          <p:cNvSpPr txBox="1"/>
          <p:nvPr/>
        </p:nvSpPr>
        <p:spPr>
          <a:xfrm>
            <a:off x="8717280" y="894080"/>
            <a:ext cx="3108960" cy="369332"/>
          </a:xfrm>
          <a:prstGeom prst="rect">
            <a:avLst/>
          </a:prstGeom>
          <a:noFill/>
        </p:spPr>
        <p:txBody>
          <a:bodyPr wrap="square" rtlCol="0">
            <a:spAutoFit/>
          </a:bodyPr>
          <a:lstStyle/>
          <a:p>
            <a:r>
              <a:rPr lang="en-IN" dirty="0">
                <a:solidFill>
                  <a:schemeClr val="bg1"/>
                </a:solidFill>
              </a:rPr>
              <a:t>Content &gt;Gallery</a:t>
            </a:r>
          </a:p>
        </p:txBody>
      </p:sp>
      <p:sp>
        <p:nvSpPr>
          <p:cNvPr id="6" name="Rectangle 5">
            <a:extLst>
              <a:ext uri="{FF2B5EF4-FFF2-40B4-BE49-F238E27FC236}">
                <a16:creationId xmlns:a16="http://schemas.microsoft.com/office/drawing/2014/main" id="{01E28845-42C2-07E6-F533-8EC573B5A3CA}"/>
              </a:ext>
            </a:extLst>
          </p:cNvPr>
          <p:cNvSpPr/>
          <p:nvPr/>
        </p:nvSpPr>
        <p:spPr>
          <a:xfrm>
            <a:off x="8763627" y="1263412"/>
            <a:ext cx="1568234" cy="4571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4F62B558-44CD-C314-E413-E7C1E860FB1D}"/>
              </a:ext>
            </a:extLst>
          </p:cNvPr>
          <p:cNvPicPr>
            <a:picLocks noChangeAspect="1"/>
          </p:cNvPicPr>
          <p:nvPr/>
        </p:nvPicPr>
        <p:blipFill>
          <a:blip r:embed="rId2"/>
          <a:stretch>
            <a:fillRect/>
          </a:stretch>
        </p:blipFill>
        <p:spPr>
          <a:xfrm>
            <a:off x="528159" y="1505030"/>
            <a:ext cx="11298081" cy="4703309"/>
          </a:xfrm>
          <a:prstGeom prst="rect">
            <a:avLst/>
          </a:prstGeom>
        </p:spPr>
      </p:pic>
    </p:spTree>
    <p:extLst>
      <p:ext uri="{BB962C8B-B14F-4D97-AF65-F5344CB8AC3E}">
        <p14:creationId xmlns:p14="http://schemas.microsoft.com/office/powerpoint/2010/main" val="1880158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1232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F5108-68A7-29DE-AC5B-9D317469DD63}"/>
              </a:ext>
            </a:extLst>
          </p:cNvPr>
          <p:cNvSpPr>
            <a:spLocks noGrp="1"/>
          </p:cNvSpPr>
          <p:nvPr>
            <p:ph type="title"/>
          </p:nvPr>
        </p:nvSpPr>
        <p:spPr>
          <a:xfrm>
            <a:off x="704633" y="704166"/>
            <a:ext cx="10515600" cy="1325563"/>
          </a:xfrm>
        </p:spPr>
        <p:txBody>
          <a:bodyPr/>
          <a:lstStyle/>
          <a:p>
            <a:r>
              <a:rPr lang="en-IN" dirty="0">
                <a:solidFill>
                  <a:schemeClr val="bg1"/>
                </a:solidFill>
              </a:rPr>
              <a:t>Future Scope</a:t>
            </a:r>
          </a:p>
        </p:txBody>
      </p:sp>
      <p:sp>
        <p:nvSpPr>
          <p:cNvPr id="4" name="TextBox 3">
            <a:extLst>
              <a:ext uri="{FF2B5EF4-FFF2-40B4-BE49-F238E27FC236}">
                <a16:creationId xmlns:a16="http://schemas.microsoft.com/office/drawing/2014/main" id="{BFD4F0B2-4B7B-FE6B-7127-9441D1A85F05}"/>
              </a:ext>
            </a:extLst>
          </p:cNvPr>
          <p:cNvSpPr txBox="1"/>
          <p:nvPr/>
        </p:nvSpPr>
        <p:spPr>
          <a:xfrm>
            <a:off x="704633" y="2196782"/>
            <a:ext cx="9657708" cy="1200329"/>
          </a:xfrm>
          <a:prstGeom prst="rect">
            <a:avLst/>
          </a:prstGeom>
          <a:noFill/>
        </p:spPr>
        <p:txBody>
          <a:bodyPr wrap="square" rtlCol="0">
            <a:spAutoFit/>
          </a:bodyPr>
          <a:lstStyle/>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solidFill>
                <a:latin typeface="-apple-system"/>
              </a:rPr>
              <a:t>Add More Modules.</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solidFill>
                <a:latin typeface="-apple-system"/>
              </a:rPr>
              <a:t>Optimize the currently available modules.</a:t>
            </a:r>
            <a:endParaRPr kumimoji="0" lang="en-US" sz="2400" b="0" i="0" u="none" strike="noStrike" kern="1200" cap="none" spc="0" normalizeH="0" baseline="0" noProof="0" dirty="0">
              <a:ln>
                <a:noFill/>
              </a:ln>
              <a:solidFill>
                <a:prstClr val="white"/>
              </a:solidFill>
              <a:effectLst/>
              <a:uLnTx/>
              <a:uFillTx/>
              <a:latin typeface="-apple-system"/>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4607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1232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F5108-68A7-29DE-AC5B-9D317469DD63}"/>
              </a:ext>
            </a:extLst>
          </p:cNvPr>
          <p:cNvSpPr>
            <a:spLocks noGrp="1"/>
          </p:cNvSpPr>
          <p:nvPr>
            <p:ph type="title"/>
          </p:nvPr>
        </p:nvSpPr>
        <p:spPr>
          <a:xfrm>
            <a:off x="704633" y="704166"/>
            <a:ext cx="10515600" cy="1325563"/>
          </a:xfrm>
        </p:spPr>
        <p:txBody>
          <a:bodyPr/>
          <a:lstStyle/>
          <a:p>
            <a:r>
              <a:rPr lang="en-IN" u="sng" dirty="0">
                <a:solidFill>
                  <a:schemeClr val="bg1"/>
                </a:solidFill>
              </a:rPr>
              <a:t>Introduction</a:t>
            </a:r>
          </a:p>
        </p:txBody>
      </p:sp>
      <p:sp>
        <p:nvSpPr>
          <p:cNvPr id="4" name="TextBox 3">
            <a:extLst>
              <a:ext uri="{FF2B5EF4-FFF2-40B4-BE49-F238E27FC236}">
                <a16:creationId xmlns:a16="http://schemas.microsoft.com/office/drawing/2014/main" id="{BFD4F0B2-4B7B-FE6B-7127-9441D1A85F05}"/>
              </a:ext>
            </a:extLst>
          </p:cNvPr>
          <p:cNvSpPr txBox="1"/>
          <p:nvPr/>
        </p:nvSpPr>
        <p:spPr>
          <a:xfrm>
            <a:off x="704633" y="2196782"/>
            <a:ext cx="9657708" cy="5262979"/>
          </a:xfrm>
          <a:prstGeom prst="rect">
            <a:avLst/>
          </a:prstGeom>
          <a:noFill/>
        </p:spPr>
        <p:txBody>
          <a:bodyPr wrap="square" rtlCol="0">
            <a:spAutoFit/>
          </a:bodyPr>
          <a:lstStyle/>
          <a:p>
            <a:pPr marL="285750" indent="-285750">
              <a:buFont typeface="Arial" panose="020B0604020202020204" pitchFamily="34" charset="0"/>
              <a:buChar char="•"/>
            </a:pPr>
            <a:r>
              <a:rPr lang="en-US" sz="2400" b="0" i="0" dirty="0">
                <a:solidFill>
                  <a:schemeClr val="bg1"/>
                </a:solidFill>
                <a:effectLst/>
                <a:latin typeface="-apple-system"/>
              </a:rPr>
              <a:t>Warf Engine is an open source platform for developers to create enterprise level web application in MERN stack. </a:t>
            </a:r>
          </a:p>
          <a:p>
            <a:pPr marL="285750" indent="-285750">
              <a:buFont typeface="Arial" panose="020B0604020202020204" pitchFamily="34" charset="0"/>
              <a:buChar char="•"/>
            </a:pPr>
            <a:r>
              <a:rPr lang="en-US" sz="2400" b="0" i="0" dirty="0">
                <a:solidFill>
                  <a:schemeClr val="bg1"/>
                </a:solidFill>
                <a:effectLst/>
                <a:latin typeface="-apple-system"/>
              </a:rPr>
              <a:t>This platform already contains components like user management, roles management, module management, access management, content management with production ready setup which helps developers to develop their application in minimum cost.</a:t>
            </a:r>
          </a:p>
          <a:p>
            <a:pPr marL="285750" indent="-285750">
              <a:buFont typeface="Arial" panose="020B0604020202020204" pitchFamily="34" charset="0"/>
              <a:buChar char="•"/>
            </a:pPr>
            <a:r>
              <a:rPr lang="en-US" sz="2400" dirty="0">
                <a:solidFill>
                  <a:schemeClr val="bg1"/>
                </a:solidFill>
              </a:rPr>
              <a:t>Since anything in our codebase can be extended, overwritten, or installed as a package, you may also develop, scale, and customize anything on our platform</a:t>
            </a:r>
          </a:p>
          <a:p>
            <a:pPr marL="285750" indent="-285750">
              <a:buFont typeface="Arial" panose="020B0604020202020204" pitchFamily="34" charset="0"/>
              <a:buChar char="•"/>
            </a:pPr>
            <a:r>
              <a:rPr lang="en-US" sz="2400" dirty="0">
                <a:solidFill>
                  <a:schemeClr val="bg1"/>
                </a:solidFill>
                <a:latin typeface="-apple-system"/>
              </a:rPr>
              <a:t>Super Admin can provide roles to user as Admin, Normal User.</a:t>
            </a:r>
          </a:p>
          <a:p>
            <a:endParaRPr lang="en-US" sz="2400" dirty="0">
              <a:solidFill>
                <a:schemeClr val="bg1"/>
              </a:solidFill>
              <a:latin typeface="-apple-system"/>
            </a:endParaRPr>
          </a:p>
          <a:p>
            <a:endParaRPr lang="en-US" sz="2400" dirty="0">
              <a:solidFill>
                <a:schemeClr val="bg1"/>
              </a:solidFill>
              <a:latin typeface="-apple-system"/>
            </a:endParaRPr>
          </a:p>
          <a:p>
            <a:endParaRPr lang="en-US" sz="2400" dirty="0">
              <a:solidFill>
                <a:schemeClr val="bg1"/>
              </a:solidFill>
              <a:latin typeface="-apple-system"/>
            </a:endParaRPr>
          </a:p>
          <a:p>
            <a:endParaRPr lang="en-IN" sz="2400" dirty="0">
              <a:solidFill>
                <a:schemeClr val="bg1"/>
              </a:solidFill>
            </a:endParaRPr>
          </a:p>
        </p:txBody>
      </p:sp>
      <p:pic>
        <p:nvPicPr>
          <p:cNvPr id="1036" name="Picture 12" descr="Website Development and Design Company In Nashik, India - 4Fox Solutions">
            <a:extLst>
              <a:ext uri="{FF2B5EF4-FFF2-40B4-BE49-F238E27FC236}">
                <a16:creationId xmlns:a16="http://schemas.microsoft.com/office/drawing/2014/main" id="{17C2B687-3FD7-A56C-4C07-56A27C680D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1118" y="90116"/>
            <a:ext cx="2560192" cy="2333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46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par>
                          <p:cTn id="8" fill="hold">
                            <p:stCondLst>
                              <p:cond delay="2000"/>
                            </p:stCondLst>
                            <p:childTnLst>
                              <p:par>
                                <p:cTn id="9" presetID="4" presetClass="entr" presetSubtype="16"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box(in)">
                                      <p:cBhvr>
                                        <p:cTn id="11" dur="2000"/>
                                        <p:tgtEl>
                                          <p:spTgt spid="4">
                                            <p:txEl>
                                              <p:pRg st="0" end="0"/>
                                            </p:txEl>
                                          </p:spTgt>
                                        </p:tgtEl>
                                      </p:cBhvr>
                                    </p:animEffect>
                                  </p:childTnLst>
                                </p:cTn>
                              </p:par>
                              <p:par>
                                <p:cTn id="12" presetID="4" presetClass="entr" presetSubtype="16" fill="hold" nodeType="with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box(in)">
                                      <p:cBhvr>
                                        <p:cTn id="14" dur="2000"/>
                                        <p:tgtEl>
                                          <p:spTgt spid="4">
                                            <p:txEl>
                                              <p:pRg st="1" end="1"/>
                                            </p:txEl>
                                          </p:spTgt>
                                        </p:tgtEl>
                                      </p:cBhvr>
                                    </p:animEffect>
                                  </p:childTnLst>
                                </p:cTn>
                              </p:par>
                              <p:par>
                                <p:cTn id="15" presetID="4" presetClass="entr" presetSubtype="16"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ox(in)">
                                      <p:cBhvr>
                                        <p:cTn id="17" dur="2000"/>
                                        <p:tgtEl>
                                          <p:spTgt spid="4">
                                            <p:txEl>
                                              <p:pRg st="2" end="2"/>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box(in)">
                                      <p:cBhvr>
                                        <p:cTn id="20" dur="20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12328"/>
        </a:solidFill>
        <a:effectLst/>
      </p:bgPr>
    </p:bg>
    <p:spTree>
      <p:nvGrpSpPr>
        <p:cNvPr id="1" name=""/>
        <p:cNvGrpSpPr/>
        <p:nvPr/>
      </p:nvGrpSpPr>
      <p:grpSpPr>
        <a:xfrm>
          <a:off x="0" y="0"/>
          <a:ext cx="0" cy="0"/>
          <a:chOff x="0" y="0"/>
          <a:chExt cx="0" cy="0"/>
        </a:xfrm>
      </p:grpSpPr>
      <p:sp>
        <p:nvSpPr>
          <p:cNvPr id="28" name="Rectangle: Rounded Corners 27">
            <a:extLst>
              <a:ext uri="{FF2B5EF4-FFF2-40B4-BE49-F238E27FC236}">
                <a16:creationId xmlns:a16="http://schemas.microsoft.com/office/drawing/2014/main" id="{449A8FAC-756E-AA0B-C1CB-8A9E189E04CE}"/>
              </a:ext>
            </a:extLst>
          </p:cNvPr>
          <p:cNvSpPr/>
          <p:nvPr/>
        </p:nvSpPr>
        <p:spPr>
          <a:xfrm>
            <a:off x="8808027" y="4849203"/>
            <a:ext cx="2586446" cy="1293166"/>
          </a:xfrm>
          <a:prstGeom prst="roundRect">
            <a:avLst>
              <a:gd name="adj" fmla="val 933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3F5EC3CF-0278-F5A4-4B69-830087B2CB88}"/>
              </a:ext>
            </a:extLst>
          </p:cNvPr>
          <p:cNvSpPr/>
          <p:nvPr/>
        </p:nvSpPr>
        <p:spPr>
          <a:xfrm>
            <a:off x="6141558" y="1917934"/>
            <a:ext cx="2586446" cy="1293166"/>
          </a:xfrm>
          <a:prstGeom prst="roundRect">
            <a:avLst>
              <a:gd name="adj" fmla="val 933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CF5108-68A7-29DE-AC5B-9D317469DD63}"/>
              </a:ext>
            </a:extLst>
          </p:cNvPr>
          <p:cNvSpPr>
            <a:spLocks noGrp="1"/>
          </p:cNvSpPr>
          <p:nvPr>
            <p:ph type="title"/>
          </p:nvPr>
        </p:nvSpPr>
        <p:spPr>
          <a:xfrm>
            <a:off x="704633" y="704166"/>
            <a:ext cx="10515600" cy="1325563"/>
          </a:xfrm>
        </p:spPr>
        <p:txBody>
          <a:bodyPr/>
          <a:lstStyle/>
          <a:p>
            <a:r>
              <a:rPr lang="en-IN" dirty="0">
                <a:solidFill>
                  <a:schemeClr val="bg1"/>
                </a:solidFill>
              </a:rPr>
              <a:t>Timeline of the Project</a:t>
            </a:r>
          </a:p>
        </p:txBody>
      </p:sp>
      <p:sp>
        <p:nvSpPr>
          <p:cNvPr id="3" name="Rectangle 2">
            <a:extLst>
              <a:ext uri="{FF2B5EF4-FFF2-40B4-BE49-F238E27FC236}">
                <a16:creationId xmlns:a16="http://schemas.microsoft.com/office/drawing/2014/main" id="{A8B2D36C-2B71-CB84-C673-3B9BA3526A90}"/>
              </a:ext>
            </a:extLst>
          </p:cNvPr>
          <p:cNvSpPr/>
          <p:nvPr/>
        </p:nvSpPr>
        <p:spPr>
          <a:xfrm>
            <a:off x="-20752" y="3973585"/>
            <a:ext cx="12252960" cy="11313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99B38241-1FE3-EADD-9D9B-981784850563}"/>
              </a:ext>
            </a:extLst>
          </p:cNvPr>
          <p:cNvSpPr/>
          <p:nvPr/>
        </p:nvSpPr>
        <p:spPr>
          <a:xfrm>
            <a:off x="4575118" y="3855545"/>
            <a:ext cx="386384" cy="36004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dirty="0"/>
          </a:p>
        </p:txBody>
      </p:sp>
      <p:cxnSp>
        <p:nvCxnSpPr>
          <p:cNvPr id="10" name="Straight Connector 9">
            <a:extLst>
              <a:ext uri="{FF2B5EF4-FFF2-40B4-BE49-F238E27FC236}">
                <a16:creationId xmlns:a16="http://schemas.microsoft.com/office/drawing/2014/main" id="{C9276DD6-A874-F17E-3FCB-C7CDA2DA30B6}"/>
              </a:ext>
            </a:extLst>
          </p:cNvPr>
          <p:cNvCxnSpPr>
            <a:cxnSpLocks/>
          </p:cNvCxnSpPr>
          <p:nvPr/>
        </p:nvCxnSpPr>
        <p:spPr>
          <a:xfrm>
            <a:off x="2101839" y="3072349"/>
            <a:ext cx="0" cy="78319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1AD583DC-312C-5250-09EC-3F09D9069E5B}"/>
              </a:ext>
            </a:extLst>
          </p:cNvPr>
          <p:cNvSpPr/>
          <p:nvPr/>
        </p:nvSpPr>
        <p:spPr>
          <a:xfrm>
            <a:off x="1908647" y="3855545"/>
            <a:ext cx="386384" cy="36004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dirty="0"/>
          </a:p>
        </p:txBody>
      </p:sp>
      <p:sp>
        <p:nvSpPr>
          <p:cNvPr id="12" name="Rectangle: Rounded Corners 11">
            <a:extLst>
              <a:ext uri="{FF2B5EF4-FFF2-40B4-BE49-F238E27FC236}">
                <a16:creationId xmlns:a16="http://schemas.microsoft.com/office/drawing/2014/main" id="{A565E3F1-21BC-97B5-F684-C0B69805B36C}"/>
              </a:ext>
            </a:extLst>
          </p:cNvPr>
          <p:cNvSpPr/>
          <p:nvPr/>
        </p:nvSpPr>
        <p:spPr>
          <a:xfrm>
            <a:off x="808615" y="1917934"/>
            <a:ext cx="2586446" cy="1293166"/>
          </a:xfrm>
          <a:prstGeom prst="roundRect">
            <a:avLst>
              <a:gd name="adj" fmla="val 933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18629C9-A00F-A543-3F66-2F5128BC71A0}"/>
              </a:ext>
            </a:extLst>
          </p:cNvPr>
          <p:cNvSpPr txBox="1"/>
          <p:nvPr/>
        </p:nvSpPr>
        <p:spPr>
          <a:xfrm>
            <a:off x="884394" y="2056686"/>
            <a:ext cx="2434890" cy="1015663"/>
          </a:xfrm>
          <a:prstGeom prst="rect">
            <a:avLst/>
          </a:prstGeom>
          <a:noFill/>
        </p:spPr>
        <p:txBody>
          <a:bodyPr wrap="square" rtlCol="0">
            <a:spAutoFit/>
          </a:bodyPr>
          <a:lstStyle/>
          <a:p>
            <a:pPr algn="ctr"/>
            <a:r>
              <a:rPr lang="en-US" altLang="ko-KR" sz="1500" dirty="0">
                <a:solidFill>
                  <a:schemeClr val="bg1"/>
                </a:solidFill>
                <a:cs typeface="Arial" pitchFamily="34" charset="0"/>
              </a:rPr>
              <a:t>Project Planning Phase</a:t>
            </a:r>
          </a:p>
          <a:p>
            <a:pPr algn="ctr"/>
            <a:r>
              <a:rPr lang="en-US" altLang="ko-KR" sz="1500" dirty="0">
                <a:solidFill>
                  <a:schemeClr val="bg1"/>
                </a:solidFill>
                <a:cs typeface="Arial" pitchFamily="34" charset="0"/>
              </a:rPr>
              <a:t>Gathered information about the project.</a:t>
            </a:r>
          </a:p>
          <a:p>
            <a:pPr algn="ctr"/>
            <a:endParaRPr lang="en-US" altLang="ko-KR" sz="1500" dirty="0">
              <a:solidFill>
                <a:schemeClr val="bg1"/>
              </a:solidFill>
              <a:cs typeface="Arial" pitchFamily="34" charset="0"/>
            </a:endParaRPr>
          </a:p>
        </p:txBody>
      </p:sp>
      <p:sp>
        <p:nvSpPr>
          <p:cNvPr id="14" name="Rectangle 13">
            <a:extLst>
              <a:ext uri="{FF2B5EF4-FFF2-40B4-BE49-F238E27FC236}">
                <a16:creationId xmlns:a16="http://schemas.microsoft.com/office/drawing/2014/main" id="{7F97F4A1-1A37-A946-5431-3E55FE1D51E1}"/>
              </a:ext>
            </a:extLst>
          </p:cNvPr>
          <p:cNvSpPr/>
          <p:nvPr/>
        </p:nvSpPr>
        <p:spPr>
          <a:xfrm>
            <a:off x="1107407" y="4364190"/>
            <a:ext cx="1988863" cy="1293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400" b="1" dirty="0">
                <a:solidFill>
                  <a:schemeClr val="accent1"/>
                </a:solidFill>
              </a:rPr>
              <a:t>Sep 2022</a:t>
            </a:r>
            <a:endParaRPr lang="ko-KR" altLang="en-US" sz="4400" b="1" dirty="0">
              <a:solidFill>
                <a:schemeClr val="accent1"/>
              </a:solidFill>
            </a:endParaRPr>
          </a:p>
        </p:txBody>
      </p:sp>
      <p:sp>
        <p:nvSpPr>
          <p:cNvPr id="15" name="Rectangle: Rounded Corners 14">
            <a:extLst>
              <a:ext uri="{FF2B5EF4-FFF2-40B4-BE49-F238E27FC236}">
                <a16:creationId xmlns:a16="http://schemas.microsoft.com/office/drawing/2014/main" id="{23CB8DBD-736E-A7A6-E470-0F9938A346F0}"/>
              </a:ext>
            </a:extLst>
          </p:cNvPr>
          <p:cNvSpPr/>
          <p:nvPr/>
        </p:nvSpPr>
        <p:spPr>
          <a:xfrm>
            <a:off x="3475085" y="4849203"/>
            <a:ext cx="2586446" cy="1293166"/>
          </a:xfrm>
          <a:prstGeom prst="roundRect">
            <a:avLst>
              <a:gd name="adj" fmla="val 933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E220BDC-D094-9612-22CF-38119EDF0598}"/>
              </a:ext>
            </a:extLst>
          </p:cNvPr>
          <p:cNvSpPr txBox="1"/>
          <p:nvPr/>
        </p:nvSpPr>
        <p:spPr>
          <a:xfrm>
            <a:off x="3550865" y="4987955"/>
            <a:ext cx="2434890" cy="784830"/>
          </a:xfrm>
          <a:prstGeom prst="rect">
            <a:avLst/>
          </a:prstGeom>
          <a:noFill/>
        </p:spPr>
        <p:txBody>
          <a:bodyPr wrap="square" rtlCol="0">
            <a:spAutoFit/>
          </a:bodyPr>
          <a:lstStyle/>
          <a:p>
            <a:pPr algn="ctr"/>
            <a:r>
              <a:rPr lang="en-US" altLang="ko-KR" sz="1500" dirty="0">
                <a:solidFill>
                  <a:schemeClr val="bg1"/>
                </a:solidFill>
                <a:cs typeface="Arial" pitchFamily="34" charset="0"/>
              </a:rPr>
              <a:t>Created Design for the application.</a:t>
            </a:r>
          </a:p>
          <a:p>
            <a:pPr algn="ctr"/>
            <a:r>
              <a:rPr lang="en-US" altLang="ko-KR" sz="1500" dirty="0">
                <a:solidFill>
                  <a:schemeClr val="bg1"/>
                </a:solidFill>
                <a:cs typeface="Arial" pitchFamily="34" charset="0"/>
              </a:rPr>
              <a:t>Developed alpha prototype</a:t>
            </a:r>
          </a:p>
        </p:txBody>
      </p:sp>
      <p:cxnSp>
        <p:nvCxnSpPr>
          <p:cNvPr id="17" name="Straight Connector 16">
            <a:extLst>
              <a:ext uri="{FF2B5EF4-FFF2-40B4-BE49-F238E27FC236}">
                <a16:creationId xmlns:a16="http://schemas.microsoft.com/office/drawing/2014/main" id="{14834E60-C503-9FE2-6990-E4A389BD7D7F}"/>
              </a:ext>
            </a:extLst>
          </p:cNvPr>
          <p:cNvCxnSpPr>
            <a:cxnSpLocks/>
          </p:cNvCxnSpPr>
          <p:nvPr/>
        </p:nvCxnSpPr>
        <p:spPr>
          <a:xfrm>
            <a:off x="4768310" y="4215585"/>
            <a:ext cx="0" cy="77237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C1CB280-66AC-5DF8-4911-58FB8E183295}"/>
              </a:ext>
            </a:extLst>
          </p:cNvPr>
          <p:cNvSpPr/>
          <p:nvPr/>
        </p:nvSpPr>
        <p:spPr>
          <a:xfrm>
            <a:off x="3773878" y="2446532"/>
            <a:ext cx="1988863" cy="1180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400" b="1" dirty="0">
                <a:solidFill>
                  <a:schemeClr val="accent2"/>
                </a:solidFill>
              </a:rPr>
              <a:t>Oct</a:t>
            </a:r>
          </a:p>
          <a:p>
            <a:pPr algn="ctr"/>
            <a:r>
              <a:rPr lang="en-US" altLang="ko-KR" sz="4400" b="1" dirty="0">
                <a:solidFill>
                  <a:schemeClr val="accent2"/>
                </a:solidFill>
              </a:rPr>
              <a:t>2022</a:t>
            </a:r>
            <a:endParaRPr lang="ko-KR" altLang="en-US" sz="4400" b="1" dirty="0">
              <a:solidFill>
                <a:schemeClr val="accent2"/>
              </a:solidFill>
            </a:endParaRPr>
          </a:p>
        </p:txBody>
      </p:sp>
      <p:sp>
        <p:nvSpPr>
          <p:cNvPr id="19" name="Rectangle: Rounded Corners 18">
            <a:extLst>
              <a:ext uri="{FF2B5EF4-FFF2-40B4-BE49-F238E27FC236}">
                <a16:creationId xmlns:a16="http://schemas.microsoft.com/office/drawing/2014/main" id="{70E63E06-22F0-BAF0-E981-0C0831327BFD}"/>
              </a:ext>
            </a:extLst>
          </p:cNvPr>
          <p:cNvSpPr/>
          <p:nvPr/>
        </p:nvSpPr>
        <p:spPr>
          <a:xfrm>
            <a:off x="9908060" y="3855545"/>
            <a:ext cx="386384" cy="36004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dirty="0"/>
          </a:p>
        </p:txBody>
      </p:sp>
      <p:sp>
        <p:nvSpPr>
          <p:cNvPr id="20" name="Rectangle: Rounded Corners 19">
            <a:extLst>
              <a:ext uri="{FF2B5EF4-FFF2-40B4-BE49-F238E27FC236}">
                <a16:creationId xmlns:a16="http://schemas.microsoft.com/office/drawing/2014/main" id="{F31505D8-56CD-DC3F-A5EC-2290D8EAB0C8}"/>
              </a:ext>
            </a:extLst>
          </p:cNvPr>
          <p:cNvSpPr/>
          <p:nvPr/>
        </p:nvSpPr>
        <p:spPr>
          <a:xfrm>
            <a:off x="7241589" y="3855545"/>
            <a:ext cx="386384" cy="36004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dirty="0"/>
          </a:p>
        </p:txBody>
      </p:sp>
      <p:sp>
        <p:nvSpPr>
          <p:cNvPr id="21" name="TextBox 20">
            <a:extLst>
              <a:ext uri="{FF2B5EF4-FFF2-40B4-BE49-F238E27FC236}">
                <a16:creationId xmlns:a16="http://schemas.microsoft.com/office/drawing/2014/main" id="{22C32311-22B9-F478-8038-04CA543167F0}"/>
              </a:ext>
            </a:extLst>
          </p:cNvPr>
          <p:cNvSpPr txBox="1"/>
          <p:nvPr/>
        </p:nvSpPr>
        <p:spPr>
          <a:xfrm>
            <a:off x="6217336" y="2056686"/>
            <a:ext cx="2434890" cy="784830"/>
          </a:xfrm>
          <a:prstGeom prst="rect">
            <a:avLst/>
          </a:prstGeom>
          <a:noFill/>
        </p:spPr>
        <p:txBody>
          <a:bodyPr wrap="square" rtlCol="0">
            <a:spAutoFit/>
          </a:bodyPr>
          <a:lstStyle/>
          <a:p>
            <a:pPr algn="ctr"/>
            <a:r>
              <a:rPr lang="en-US" altLang="ko-KR" sz="1500" dirty="0">
                <a:solidFill>
                  <a:schemeClr val="bg1"/>
                </a:solidFill>
                <a:cs typeface="Arial" pitchFamily="34" charset="0"/>
              </a:rPr>
              <a:t>Implemented Modules of the application using MERN Stack </a:t>
            </a:r>
          </a:p>
        </p:txBody>
      </p:sp>
      <p:cxnSp>
        <p:nvCxnSpPr>
          <p:cNvPr id="22" name="Straight Connector 21">
            <a:extLst>
              <a:ext uri="{FF2B5EF4-FFF2-40B4-BE49-F238E27FC236}">
                <a16:creationId xmlns:a16="http://schemas.microsoft.com/office/drawing/2014/main" id="{2FCF64C2-98EF-5F25-714F-55663B2FC87D}"/>
              </a:ext>
            </a:extLst>
          </p:cNvPr>
          <p:cNvCxnSpPr>
            <a:cxnSpLocks/>
            <a:stCxn id="21" idx="2"/>
          </p:cNvCxnSpPr>
          <p:nvPr/>
        </p:nvCxnSpPr>
        <p:spPr>
          <a:xfrm>
            <a:off x="7434781" y="2841516"/>
            <a:ext cx="0" cy="1014029"/>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B1031F9-7585-D27B-3D05-69C8B7EB66C0}"/>
              </a:ext>
            </a:extLst>
          </p:cNvPr>
          <p:cNvCxnSpPr>
            <a:cxnSpLocks/>
          </p:cNvCxnSpPr>
          <p:nvPr/>
        </p:nvCxnSpPr>
        <p:spPr>
          <a:xfrm>
            <a:off x="10101252" y="4215585"/>
            <a:ext cx="0" cy="77237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B464AE1A-030C-5BD8-3DC4-EB5AD7893FF6}"/>
              </a:ext>
            </a:extLst>
          </p:cNvPr>
          <p:cNvSpPr/>
          <p:nvPr/>
        </p:nvSpPr>
        <p:spPr>
          <a:xfrm>
            <a:off x="6440349" y="4527703"/>
            <a:ext cx="1988863" cy="112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400" b="1" dirty="0">
                <a:solidFill>
                  <a:schemeClr val="accent3"/>
                </a:solidFill>
              </a:rPr>
              <a:t>Nov</a:t>
            </a:r>
          </a:p>
          <a:p>
            <a:pPr algn="ctr"/>
            <a:r>
              <a:rPr lang="en-US" altLang="ko-KR" sz="4400" b="1" dirty="0">
                <a:solidFill>
                  <a:schemeClr val="accent3"/>
                </a:solidFill>
              </a:rPr>
              <a:t>2022</a:t>
            </a:r>
            <a:endParaRPr lang="ko-KR" altLang="en-US" sz="4400" b="1" dirty="0">
              <a:solidFill>
                <a:schemeClr val="accent3"/>
              </a:solidFill>
            </a:endParaRPr>
          </a:p>
        </p:txBody>
      </p:sp>
      <p:sp>
        <p:nvSpPr>
          <p:cNvPr id="25" name="Rectangle 24">
            <a:extLst>
              <a:ext uri="{FF2B5EF4-FFF2-40B4-BE49-F238E27FC236}">
                <a16:creationId xmlns:a16="http://schemas.microsoft.com/office/drawing/2014/main" id="{920888F4-0485-2969-5573-D01AB641B7EE}"/>
              </a:ext>
            </a:extLst>
          </p:cNvPr>
          <p:cNvSpPr/>
          <p:nvPr/>
        </p:nvSpPr>
        <p:spPr>
          <a:xfrm>
            <a:off x="9106819" y="2446532"/>
            <a:ext cx="1988863" cy="10619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400" b="1" dirty="0">
                <a:solidFill>
                  <a:schemeClr val="accent4"/>
                </a:solidFill>
              </a:rPr>
              <a:t>Dec </a:t>
            </a:r>
          </a:p>
          <a:p>
            <a:pPr algn="ctr"/>
            <a:r>
              <a:rPr lang="en-US" altLang="ko-KR" sz="4400" b="1" dirty="0">
                <a:solidFill>
                  <a:schemeClr val="accent4"/>
                </a:solidFill>
              </a:rPr>
              <a:t>2022</a:t>
            </a:r>
            <a:endParaRPr lang="ko-KR" altLang="en-US" sz="4400" b="1" dirty="0">
              <a:solidFill>
                <a:schemeClr val="accent4"/>
              </a:solidFill>
            </a:endParaRPr>
          </a:p>
        </p:txBody>
      </p:sp>
      <p:sp>
        <p:nvSpPr>
          <p:cNvPr id="26" name="TextBox 25">
            <a:extLst>
              <a:ext uri="{FF2B5EF4-FFF2-40B4-BE49-F238E27FC236}">
                <a16:creationId xmlns:a16="http://schemas.microsoft.com/office/drawing/2014/main" id="{ABBDCB93-240D-B3C6-31D2-CC11DEE6C7BC}"/>
              </a:ext>
            </a:extLst>
          </p:cNvPr>
          <p:cNvSpPr txBox="1"/>
          <p:nvPr/>
        </p:nvSpPr>
        <p:spPr>
          <a:xfrm>
            <a:off x="8883807" y="4987955"/>
            <a:ext cx="2434890" cy="553998"/>
          </a:xfrm>
          <a:prstGeom prst="rect">
            <a:avLst/>
          </a:prstGeom>
          <a:noFill/>
        </p:spPr>
        <p:txBody>
          <a:bodyPr wrap="square" rtlCol="0">
            <a:spAutoFit/>
          </a:bodyPr>
          <a:lstStyle/>
          <a:p>
            <a:pPr algn="ctr"/>
            <a:r>
              <a:rPr lang="en-US" altLang="ko-KR" sz="1500" dirty="0">
                <a:solidFill>
                  <a:schemeClr val="bg1"/>
                </a:solidFill>
                <a:cs typeface="Arial" pitchFamily="34" charset="0"/>
              </a:rPr>
              <a:t>Tested the application.</a:t>
            </a:r>
          </a:p>
          <a:p>
            <a:pPr algn="ctr"/>
            <a:r>
              <a:rPr lang="en-US" altLang="ko-KR" sz="1500" dirty="0">
                <a:solidFill>
                  <a:schemeClr val="bg1"/>
                </a:solidFill>
                <a:cs typeface="Arial" pitchFamily="34" charset="0"/>
              </a:rPr>
              <a:t>Deployment Phase</a:t>
            </a:r>
          </a:p>
        </p:txBody>
      </p:sp>
    </p:spTree>
    <p:extLst>
      <p:ext uri="{BB962C8B-B14F-4D97-AF65-F5344CB8AC3E}">
        <p14:creationId xmlns:p14="http://schemas.microsoft.com/office/powerpoint/2010/main" val="4064337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12328"/>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D4F0B2-4B7B-FE6B-7127-9441D1A85F05}"/>
              </a:ext>
            </a:extLst>
          </p:cNvPr>
          <p:cNvSpPr txBox="1"/>
          <p:nvPr/>
        </p:nvSpPr>
        <p:spPr>
          <a:xfrm>
            <a:off x="674153" y="652462"/>
            <a:ext cx="9657708" cy="7694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4400" b="0" i="0" u="none" strike="noStrike" kern="1200" cap="none" spc="0" normalizeH="0" baseline="0" noProof="0" dirty="0">
                <a:ln>
                  <a:noFill/>
                </a:ln>
                <a:solidFill>
                  <a:prstClr val="white"/>
                </a:solidFill>
                <a:effectLst/>
                <a:uLnTx/>
                <a:uFillTx/>
                <a:latin typeface="Calibri" panose="020F0502020204030204"/>
                <a:ea typeface="+mn-ea"/>
                <a:cs typeface="+mn-cs"/>
              </a:rPr>
              <a:t>	References</a:t>
            </a:r>
          </a:p>
        </p:txBody>
      </p:sp>
      <p:sp>
        <p:nvSpPr>
          <p:cNvPr id="2" name="TextBox 1">
            <a:extLst>
              <a:ext uri="{FF2B5EF4-FFF2-40B4-BE49-F238E27FC236}">
                <a16:creationId xmlns:a16="http://schemas.microsoft.com/office/drawing/2014/main" id="{723C9E1B-1755-C15B-0787-8264660F892B}"/>
              </a:ext>
            </a:extLst>
          </p:cNvPr>
          <p:cNvSpPr txBox="1"/>
          <p:nvPr/>
        </p:nvSpPr>
        <p:spPr>
          <a:xfrm>
            <a:off x="801384" y="1890445"/>
            <a:ext cx="10664576" cy="3970318"/>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hlinkClick r:id="rId2">
                  <a:extLst>
                    <a:ext uri="{A12FA001-AC4F-418D-AE19-62706E023703}">
                      <ahyp:hlinkClr xmlns:ahyp="http://schemas.microsoft.com/office/drawing/2018/hyperlinkcolor" val="tx"/>
                    </a:ext>
                  </a:extLst>
                </a:hlinkClick>
              </a:rPr>
              <a:t>https://www.ijert.org/research/performance-optimization-using-mern-stack-on-web-application-IJERTV10IS060239.pdf</a:t>
            </a:r>
            <a:endParaRPr lang="en-IN" dirty="0">
              <a:solidFill>
                <a:schemeClr val="bg1"/>
              </a:solidFill>
            </a:endParaRPr>
          </a:p>
          <a:p>
            <a:pPr marL="285750" indent="-285750">
              <a:buFont typeface="Arial" panose="020B0604020202020204" pitchFamily="34" charset="0"/>
              <a:buChar char="•"/>
            </a:pPr>
            <a:r>
              <a:rPr lang="en-IN" dirty="0">
                <a:solidFill>
                  <a:schemeClr val="bg1"/>
                </a:solidFill>
                <a:hlinkClick r:id="rId3">
                  <a:extLst>
                    <a:ext uri="{A12FA001-AC4F-418D-AE19-62706E023703}">
                      <ahyp:hlinkClr xmlns:ahyp="http://schemas.microsoft.com/office/drawing/2018/hyperlinkcolor" val="tx"/>
                    </a:ext>
                  </a:extLst>
                </a:hlinkClick>
              </a:rPr>
              <a:t>https://www.ijser.org/researchpaper/WordPress-A-Versatile-Tool-for-Managing-Contents.pdf</a:t>
            </a:r>
            <a:endParaRPr lang="en-IN" dirty="0">
              <a:solidFill>
                <a:schemeClr val="bg1"/>
              </a:solidFill>
            </a:endParaRPr>
          </a:p>
          <a:p>
            <a:pPr marL="285750" indent="-285750">
              <a:buFont typeface="Arial" panose="020B0604020202020204" pitchFamily="34" charset="0"/>
              <a:buChar char="•"/>
            </a:pPr>
            <a:r>
              <a:rPr lang="en-US" dirty="0">
                <a:solidFill>
                  <a:schemeClr val="bg1"/>
                </a:solidFill>
              </a:rPr>
              <a:t>Usage Statistics and Market Share of WordPress for </a:t>
            </a:r>
            <a:r>
              <a:rPr lang="en-US" dirty="0" err="1">
                <a:solidFill>
                  <a:schemeClr val="bg1"/>
                </a:solidFill>
              </a:rPr>
              <a:t>Websites,Available:https</a:t>
            </a:r>
            <a:r>
              <a:rPr lang="en-US" dirty="0">
                <a:solidFill>
                  <a:schemeClr val="bg1"/>
                </a:solidFill>
              </a:rPr>
              <a:t>://w3techs.com/technologies/details/cm -</a:t>
            </a:r>
            <a:r>
              <a:rPr lang="en-US" dirty="0" err="1">
                <a:solidFill>
                  <a:schemeClr val="bg1"/>
                </a:solidFill>
              </a:rPr>
              <a:t>wordpress</a:t>
            </a:r>
            <a:r>
              <a:rPr lang="en-US" dirty="0">
                <a:solidFill>
                  <a:schemeClr val="bg1"/>
                </a:solidFill>
              </a:rPr>
              <a:t>/all/all.</a:t>
            </a:r>
            <a:endParaRPr lang="en-IN" dirty="0">
              <a:solidFill>
                <a:schemeClr val="bg1"/>
              </a:solidFill>
            </a:endParaRPr>
          </a:p>
          <a:p>
            <a:pPr marL="285750" indent="-285750">
              <a:buFont typeface="Arial" panose="020B0604020202020204" pitchFamily="34" charset="0"/>
              <a:buChar char="•"/>
            </a:pPr>
            <a:r>
              <a:rPr lang="en-IN" dirty="0" err="1">
                <a:solidFill>
                  <a:schemeClr val="bg1"/>
                </a:solidFill>
              </a:rPr>
              <a:t>Benefits-of-theCMS,Available:https</a:t>
            </a:r>
            <a:r>
              <a:rPr lang="en-IN" dirty="0">
                <a:solidFill>
                  <a:schemeClr val="bg1"/>
                </a:solidFill>
              </a:rPr>
              <a:t>://cms.drupa.ku.edu/benefits-</a:t>
            </a:r>
            <a:r>
              <a:rPr lang="en-IN" dirty="0" err="1">
                <a:solidFill>
                  <a:schemeClr val="bg1"/>
                </a:solidFill>
              </a:rPr>
              <a:t>cms</a:t>
            </a:r>
            <a:r>
              <a:rPr lang="en-IN" dirty="0">
                <a:solidFill>
                  <a:schemeClr val="bg1"/>
                </a:solidFill>
              </a:rPr>
              <a:t>. </a:t>
            </a:r>
          </a:p>
          <a:p>
            <a:pPr marL="285750" indent="-285750">
              <a:buFont typeface="Arial" panose="020B0604020202020204" pitchFamily="34" charset="0"/>
              <a:buChar char="•"/>
            </a:pPr>
            <a:r>
              <a:rPr lang="en-US" dirty="0">
                <a:solidFill>
                  <a:schemeClr val="bg1"/>
                </a:solidFill>
              </a:rPr>
              <a:t>WordPress </a:t>
            </a:r>
            <a:r>
              <a:rPr lang="en-US" dirty="0" err="1">
                <a:solidFill>
                  <a:schemeClr val="bg1"/>
                </a:solidFill>
              </a:rPr>
              <a:t>Statistics,Available:https</a:t>
            </a:r>
            <a:r>
              <a:rPr lang="en-US" dirty="0">
                <a:solidFill>
                  <a:schemeClr val="bg1"/>
                </a:solidFill>
              </a:rPr>
              <a:t>://wordpress.com/activity/.</a:t>
            </a:r>
            <a:endParaRPr lang="en-IN" dirty="0">
              <a:solidFill>
                <a:schemeClr val="bg1"/>
              </a:solidFill>
            </a:endParaRPr>
          </a:p>
          <a:p>
            <a:pPr marL="285750" indent="-285750">
              <a:buFont typeface="Arial" panose="020B0604020202020204" pitchFamily="34" charset="0"/>
              <a:buChar char="•"/>
            </a:pPr>
            <a:r>
              <a:rPr lang="en-US" dirty="0" err="1">
                <a:solidFill>
                  <a:schemeClr val="bg1"/>
                </a:solidFill>
              </a:rPr>
              <a:t>Sorav</a:t>
            </a:r>
            <a:r>
              <a:rPr lang="en-US" dirty="0">
                <a:solidFill>
                  <a:schemeClr val="bg1"/>
                </a:solidFill>
              </a:rPr>
              <a:t>,”How to optimize the WordPress database”, Available : http://www.wpexplorer.com/optimize-wordpressdatabase/. </a:t>
            </a:r>
            <a:endParaRPr lang="en-IN" dirty="0">
              <a:solidFill>
                <a:schemeClr val="bg1"/>
              </a:solidFill>
            </a:endParaRPr>
          </a:p>
          <a:p>
            <a:pPr marL="285750" indent="-285750">
              <a:buFont typeface="Arial" panose="020B0604020202020204" pitchFamily="34" charset="0"/>
              <a:buChar char="•"/>
            </a:pPr>
            <a:r>
              <a:rPr lang="en-US" dirty="0">
                <a:solidFill>
                  <a:schemeClr val="bg1"/>
                </a:solidFill>
              </a:rPr>
              <a:t>JavaScript specification. Retrieved from http://www.w3.org/standards/ </a:t>
            </a:r>
            <a:r>
              <a:rPr lang="en-US" dirty="0" err="1">
                <a:solidFill>
                  <a:schemeClr val="bg1"/>
                </a:solidFill>
              </a:rPr>
              <a:t>webdesign</a:t>
            </a:r>
            <a:r>
              <a:rPr lang="en-US" dirty="0">
                <a:solidFill>
                  <a:schemeClr val="bg1"/>
                </a:solidFill>
              </a:rPr>
              <a:t>/script, November 1, 2014.</a:t>
            </a:r>
            <a:endParaRPr lang="en-IN" dirty="0">
              <a:solidFill>
                <a:schemeClr val="bg1"/>
              </a:solidFill>
            </a:endParaRPr>
          </a:p>
          <a:p>
            <a:pPr marL="285750" indent="-285750">
              <a:buFont typeface="Arial" panose="020B0604020202020204" pitchFamily="34" charset="0"/>
              <a:buChar char="•"/>
            </a:pPr>
            <a:r>
              <a:rPr lang="en-US" dirty="0">
                <a:solidFill>
                  <a:schemeClr val="bg1"/>
                </a:solidFill>
              </a:rPr>
              <a:t>First mention of HTML Tags on the www-talk mailing list”. World Wide Web Consortium. October 29, 1991. Retrieved April 8, 2007.</a:t>
            </a:r>
            <a:endParaRPr lang="en-IN" dirty="0">
              <a:solidFill>
                <a:schemeClr val="bg1"/>
              </a:solidFill>
            </a:endParaRPr>
          </a:p>
          <a:p>
            <a:pPr marL="285750" indent="-285750">
              <a:buFont typeface="Arial" panose="020B0604020202020204" pitchFamily="34" charset="0"/>
              <a:buChar char="•"/>
            </a:pPr>
            <a:r>
              <a:rPr lang="en-US" dirty="0">
                <a:solidFill>
                  <a:schemeClr val="bg1"/>
                </a:solidFill>
              </a:rPr>
              <a:t>R. Irony, D. Cohen-Or, and D. </a:t>
            </a:r>
            <a:r>
              <a:rPr lang="en-US" dirty="0" err="1">
                <a:solidFill>
                  <a:schemeClr val="bg1"/>
                </a:solidFill>
              </a:rPr>
              <a:t>Lischinski</a:t>
            </a:r>
            <a:r>
              <a:rPr lang="en-US" dirty="0">
                <a:solidFill>
                  <a:schemeClr val="bg1"/>
                </a:solidFill>
              </a:rPr>
              <a:t>, Colorization by example, in Proc. </a:t>
            </a:r>
            <a:r>
              <a:rPr lang="en-US" dirty="0" err="1">
                <a:solidFill>
                  <a:schemeClr val="bg1"/>
                </a:solidFill>
              </a:rPr>
              <a:t>Eurograph</a:t>
            </a:r>
            <a:r>
              <a:rPr lang="en-US" dirty="0">
                <a:solidFill>
                  <a:schemeClr val="bg1"/>
                </a:solidFill>
              </a:rPr>
              <a:t>. </a:t>
            </a:r>
            <a:r>
              <a:rPr lang="en-US" dirty="0" err="1">
                <a:solidFill>
                  <a:schemeClr val="bg1"/>
                </a:solidFill>
              </a:rPr>
              <a:t>Symp</a:t>
            </a:r>
            <a:r>
              <a:rPr lang="en-US" dirty="0">
                <a:solidFill>
                  <a:schemeClr val="bg1"/>
                </a:solidFill>
              </a:rPr>
              <a:t>. Rendering, vol. 2. 2005, pp. 201-210.</a:t>
            </a:r>
            <a:endParaRPr lang="en-IN" dirty="0">
              <a:solidFill>
                <a:schemeClr val="bg1"/>
              </a:solidFill>
            </a:endParaRPr>
          </a:p>
        </p:txBody>
      </p:sp>
    </p:spTree>
    <p:extLst>
      <p:ext uri="{BB962C8B-B14F-4D97-AF65-F5344CB8AC3E}">
        <p14:creationId xmlns:p14="http://schemas.microsoft.com/office/powerpoint/2010/main" val="382449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12328"/>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D4F0B2-4B7B-FE6B-7127-9441D1A85F05}"/>
              </a:ext>
            </a:extLst>
          </p:cNvPr>
          <p:cNvSpPr txBox="1"/>
          <p:nvPr/>
        </p:nvSpPr>
        <p:spPr>
          <a:xfrm>
            <a:off x="674153" y="652462"/>
            <a:ext cx="9657708" cy="7694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44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 name="TextBox 2">
            <a:extLst>
              <a:ext uri="{FF2B5EF4-FFF2-40B4-BE49-F238E27FC236}">
                <a16:creationId xmlns:a16="http://schemas.microsoft.com/office/drawing/2014/main" id="{A8727B77-5E2A-DB01-DD76-5B2D843A4903}"/>
              </a:ext>
            </a:extLst>
          </p:cNvPr>
          <p:cNvSpPr txBox="1"/>
          <p:nvPr/>
        </p:nvSpPr>
        <p:spPr>
          <a:xfrm flipH="1">
            <a:off x="4381408" y="3030873"/>
            <a:ext cx="3909831" cy="769441"/>
          </a:xfrm>
          <a:prstGeom prst="rect">
            <a:avLst/>
          </a:prstGeom>
          <a:noFill/>
        </p:spPr>
        <p:txBody>
          <a:bodyPr wrap="square" rtlCol="0">
            <a:spAutoFit/>
          </a:bodyPr>
          <a:lstStyle/>
          <a:p>
            <a:r>
              <a:rPr lang="en-IN" sz="4400" dirty="0">
                <a:solidFill>
                  <a:schemeClr val="bg1"/>
                </a:solidFill>
              </a:rPr>
              <a:t>THANK YOU</a:t>
            </a:r>
          </a:p>
        </p:txBody>
      </p:sp>
    </p:spTree>
    <p:extLst>
      <p:ext uri="{BB962C8B-B14F-4D97-AF65-F5344CB8AC3E}">
        <p14:creationId xmlns:p14="http://schemas.microsoft.com/office/powerpoint/2010/main" val="3423007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1232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F5108-68A7-29DE-AC5B-9D317469DD63}"/>
              </a:ext>
            </a:extLst>
          </p:cNvPr>
          <p:cNvSpPr>
            <a:spLocks noGrp="1"/>
          </p:cNvSpPr>
          <p:nvPr>
            <p:ph type="title"/>
          </p:nvPr>
        </p:nvSpPr>
        <p:spPr>
          <a:xfrm>
            <a:off x="714907" y="899386"/>
            <a:ext cx="8295529" cy="1325563"/>
          </a:xfrm>
        </p:spPr>
        <p:txBody>
          <a:bodyPr/>
          <a:lstStyle/>
          <a:p>
            <a:r>
              <a:rPr lang="en-IN" u="sng" dirty="0">
                <a:solidFill>
                  <a:schemeClr val="bg1"/>
                </a:solidFill>
              </a:rPr>
              <a:t>Objective and Scope of the Project</a:t>
            </a:r>
          </a:p>
        </p:txBody>
      </p:sp>
      <p:sp>
        <p:nvSpPr>
          <p:cNvPr id="3" name="TextBox 2">
            <a:extLst>
              <a:ext uri="{FF2B5EF4-FFF2-40B4-BE49-F238E27FC236}">
                <a16:creationId xmlns:a16="http://schemas.microsoft.com/office/drawing/2014/main" id="{2EC68368-2EDE-AD88-15CE-0593E440058C}"/>
              </a:ext>
            </a:extLst>
          </p:cNvPr>
          <p:cNvSpPr txBox="1"/>
          <p:nvPr/>
        </p:nvSpPr>
        <p:spPr>
          <a:xfrm>
            <a:off x="812508" y="3252360"/>
            <a:ext cx="9200561" cy="1631216"/>
          </a:xfrm>
          <a:prstGeom prst="rect">
            <a:avLst/>
          </a:prstGeom>
          <a:noFill/>
        </p:spPr>
        <p:txBody>
          <a:bodyPr wrap="square" rtlCol="0">
            <a:spAutoFit/>
          </a:bodyPr>
          <a:lstStyle/>
          <a:p>
            <a:pPr marL="285750" indent="-285750">
              <a:buFont typeface="Arial" panose="020B0604020202020204" pitchFamily="34" charset="0"/>
              <a:buChar char="•"/>
            </a:pPr>
            <a:r>
              <a:rPr lang="en-IN" sz="2500" dirty="0">
                <a:solidFill>
                  <a:schemeClr val="bg1"/>
                </a:solidFill>
              </a:rPr>
              <a:t>To Enable the developers to create enterprise level MERN Web Application.</a:t>
            </a:r>
          </a:p>
          <a:p>
            <a:pPr marL="285750" indent="-285750">
              <a:buFont typeface="Arial" panose="020B0604020202020204" pitchFamily="34" charset="0"/>
              <a:buChar char="•"/>
            </a:pPr>
            <a:r>
              <a:rPr lang="en-IN" sz="2500" dirty="0">
                <a:solidFill>
                  <a:schemeClr val="bg1"/>
                </a:solidFill>
              </a:rPr>
              <a:t>To Create Easy to use modules for the developers</a:t>
            </a:r>
          </a:p>
          <a:p>
            <a:pPr marL="285750" indent="-285750">
              <a:buFont typeface="Arial" panose="020B0604020202020204" pitchFamily="34" charset="0"/>
              <a:buChar char="•"/>
            </a:pPr>
            <a:r>
              <a:rPr lang="en-IN" sz="2500" dirty="0">
                <a:solidFill>
                  <a:schemeClr val="bg1"/>
                </a:solidFill>
              </a:rPr>
              <a:t>To allow the admin to monitor traffic to their application</a:t>
            </a:r>
          </a:p>
        </p:txBody>
      </p:sp>
    </p:spTree>
    <p:extLst>
      <p:ext uri="{BB962C8B-B14F-4D97-AF65-F5344CB8AC3E}">
        <p14:creationId xmlns:p14="http://schemas.microsoft.com/office/powerpoint/2010/main" val="2291789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par>
                          <p:cTn id="8" fill="hold">
                            <p:stCondLst>
                              <p:cond delay="2000"/>
                            </p:stCondLst>
                            <p:childTnLst>
                              <p:par>
                                <p:cTn id="9" presetID="4" presetClass="entr" presetSubtype="16"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ox(in)">
                                      <p:cBhvr>
                                        <p:cTn id="11" dur="2000"/>
                                        <p:tgtEl>
                                          <p:spTgt spid="3">
                                            <p:txEl>
                                              <p:pRg st="0" end="0"/>
                                            </p:txEl>
                                          </p:spTgt>
                                        </p:tgtEl>
                                      </p:cBhvr>
                                    </p:animEffect>
                                  </p:childTnLst>
                                </p:cTn>
                              </p:par>
                            </p:childTnLst>
                          </p:cTn>
                        </p:par>
                        <p:par>
                          <p:cTn id="12" fill="hold">
                            <p:stCondLst>
                              <p:cond delay="4000"/>
                            </p:stCondLst>
                            <p:childTnLst>
                              <p:par>
                                <p:cTn id="13" presetID="4" presetClass="entr" presetSubtype="16"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ox(in)">
                                      <p:cBhvr>
                                        <p:cTn id="15" dur="2000"/>
                                        <p:tgtEl>
                                          <p:spTgt spid="3">
                                            <p:txEl>
                                              <p:pRg st="1" end="1"/>
                                            </p:txEl>
                                          </p:spTgt>
                                        </p:tgtEl>
                                      </p:cBhvr>
                                    </p:animEffect>
                                  </p:childTnLst>
                                </p:cTn>
                              </p:par>
                            </p:childTnLst>
                          </p:cTn>
                        </p:par>
                        <p:par>
                          <p:cTn id="16" fill="hold">
                            <p:stCondLst>
                              <p:cond delay="6000"/>
                            </p:stCondLst>
                            <p:childTnLst>
                              <p:par>
                                <p:cTn id="17" presetID="4" presetClass="entr" presetSubtype="16"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ox(in)">
                                      <p:cBhvr>
                                        <p:cTn id="19"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12328"/>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D4F0B2-4B7B-FE6B-7127-9441D1A85F05}"/>
              </a:ext>
            </a:extLst>
          </p:cNvPr>
          <p:cNvSpPr txBox="1"/>
          <p:nvPr/>
        </p:nvSpPr>
        <p:spPr>
          <a:xfrm>
            <a:off x="674153" y="847668"/>
            <a:ext cx="9657708" cy="7694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4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IN" sz="4400" b="0" i="0" u="sng" strike="noStrike" kern="1200" cap="none" spc="0" normalizeH="0" baseline="0" noProof="0" dirty="0">
                <a:ln>
                  <a:noFill/>
                </a:ln>
                <a:solidFill>
                  <a:prstClr val="white"/>
                </a:solidFill>
                <a:effectLst/>
                <a:uLnTx/>
                <a:uFillTx/>
                <a:latin typeface="Calibri" panose="020F0502020204030204"/>
                <a:ea typeface="+mn-ea"/>
                <a:cs typeface="+mn-cs"/>
              </a:rPr>
              <a:t>Novelty Of The Project</a:t>
            </a:r>
          </a:p>
        </p:txBody>
      </p:sp>
      <p:sp>
        <p:nvSpPr>
          <p:cNvPr id="2" name="TextBox 1">
            <a:extLst>
              <a:ext uri="{FF2B5EF4-FFF2-40B4-BE49-F238E27FC236}">
                <a16:creationId xmlns:a16="http://schemas.microsoft.com/office/drawing/2014/main" id="{1F8D515E-AA80-8734-A2D8-AEC19B592FBC}"/>
              </a:ext>
            </a:extLst>
          </p:cNvPr>
          <p:cNvSpPr txBox="1"/>
          <p:nvPr/>
        </p:nvSpPr>
        <p:spPr>
          <a:xfrm>
            <a:off x="1054297" y="2188393"/>
            <a:ext cx="8897420"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rPr>
              <a:t>Big Companies like </a:t>
            </a:r>
            <a:r>
              <a:rPr lang="en-US" sz="2000" dirty="0" err="1">
                <a:solidFill>
                  <a:schemeClr val="bg1"/>
                </a:solidFill>
              </a:rPr>
              <a:t>Wix</a:t>
            </a:r>
            <a:r>
              <a:rPr lang="en-US" sz="2000" dirty="0">
                <a:solidFill>
                  <a:schemeClr val="bg1"/>
                </a:solidFill>
              </a:rPr>
              <a:t>, </a:t>
            </a:r>
            <a:r>
              <a:rPr lang="en-US" sz="2000" dirty="0" err="1">
                <a:solidFill>
                  <a:schemeClr val="bg1"/>
                </a:solidFill>
              </a:rPr>
              <a:t>Wordpress</a:t>
            </a:r>
            <a:r>
              <a:rPr lang="en-US" sz="2000" dirty="0">
                <a:solidFill>
                  <a:schemeClr val="bg1"/>
                </a:solidFill>
              </a:rPr>
              <a:t> etc. give a User-friendly interface to make website as per the client use. </a:t>
            </a:r>
          </a:p>
          <a:p>
            <a:pPr marL="342900" indent="-342900">
              <a:buFont typeface="Arial" panose="020B0604020202020204" pitchFamily="34" charset="0"/>
              <a:buChar char="•"/>
            </a:pPr>
            <a:r>
              <a:rPr lang="en-US" sz="2000" dirty="0">
                <a:solidFill>
                  <a:schemeClr val="bg1"/>
                </a:solidFill>
              </a:rPr>
              <a:t>They use old tools like PHP, </a:t>
            </a:r>
            <a:r>
              <a:rPr lang="en-US" sz="2000" dirty="0" err="1">
                <a:solidFill>
                  <a:schemeClr val="bg1"/>
                </a:solidFill>
              </a:rPr>
              <a:t>MySql</a:t>
            </a:r>
            <a:r>
              <a:rPr lang="en-US" sz="2000" dirty="0">
                <a:solidFill>
                  <a:schemeClr val="bg1"/>
                </a:solidFill>
              </a:rPr>
              <a:t> </a:t>
            </a:r>
            <a:r>
              <a:rPr lang="en-US" sz="2000" dirty="0" err="1">
                <a:solidFill>
                  <a:schemeClr val="bg1"/>
                </a:solidFill>
              </a:rPr>
              <a:t>etc</a:t>
            </a:r>
            <a:r>
              <a:rPr lang="en-US" sz="2000" dirty="0">
                <a:solidFill>
                  <a:schemeClr val="bg1"/>
                </a:solidFill>
              </a:rPr>
              <a:t> to build the website. But as the technologies and tools are upgrading, new modern tools have came to market which are more efficient, fast, easy to use and many more. </a:t>
            </a:r>
          </a:p>
          <a:p>
            <a:pPr marL="342900" indent="-342900">
              <a:buFont typeface="Arial" panose="020B0604020202020204" pitchFamily="34" charset="0"/>
              <a:buChar char="•"/>
            </a:pPr>
            <a:r>
              <a:rPr lang="en-US" sz="2000" dirty="0">
                <a:solidFill>
                  <a:schemeClr val="bg1"/>
                </a:solidFill>
              </a:rPr>
              <a:t>So Warf Engine, is a platform which uses the latest MERN technologies to build the websites more efficiently and easily.</a:t>
            </a:r>
          </a:p>
          <a:p>
            <a:pPr marL="342900" indent="-342900">
              <a:buFont typeface="Arial" panose="020B0604020202020204" pitchFamily="34" charset="0"/>
              <a:buChar char="•"/>
            </a:pPr>
            <a:r>
              <a:rPr lang="en-US" sz="2000" dirty="0">
                <a:solidFill>
                  <a:schemeClr val="bg1"/>
                </a:solidFill>
              </a:rPr>
              <a:t>The difference are: </a:t>
            </a:r>
          </a:p>
          <a:p>
            <a:r>
              <a:rPr lang="en-US" sz="2000" dirty="0">
                <a:solidFill>
                  <a:schemeClr val="bg1"/>
                </a:solidFill>
              </a:rPr>
              <a:t>		• MERN Technologies to build website </a:t>
            </a:r>
          </a:p>
          <a:p>
            <a:r>
              <a:rPr lang="en-US" sz="2000" dirty="0">
                <a:solidFill>
                  <a:schemeClr val="bg1"/>
                </a:solidFill>
              </a:rPr>
              <a:t>		• Image Password matcher which are more secure and easy to 			        		   use </a:t>
            </a:r>
          </a:p>
          <a:p>
            <a:r>
              <a:rPr lang="en-US" sz="2000" dirty="0">
                <a:solidFill>
                  <a:schemeClr val="bg1"/>
                </a:solidFill>
              </a:rPr>
              <a:t>                • A component based structure to make the editing of the     			       			   website easier </a:t>
            </a:r>
            <a:endParaRPr lang="en-IN" sz="2000" dirty="0">
              <a:solidFill>
                <a:schemeClr val="bg1"/>
              </a:solidFill>
            </a:endParaRPr>
          </a:p>
        </p:txBody>
      </p:sp>
    </p:spTree>
    <p:extLst>
      <p:ext uri="{BB962C8B-B14F-4D97-AF65-F5344CB8AC3E}">
        <p14:creationId xmlns:p14="http://schemas.microsoft.com/office/powerpoint/2010/main" val="1643509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12328"/>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D4F0B2-4B7B-FE6B-7127-9441D1A85F05}"/>
              </a:ext>
            </a:extLst>
          </p:cNvPr>
          <p:cNvSpPr txBox="1"/>
          <p:nvPr/>
        </p:nvSpPr>
        <p:spPr>
          <a:xfrm>
            <a:off x="674153" y="652462"/>
            <a:ext cx="9657708" cy="144655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4400" u="sng" dirty="0">
                <a:solidFill>
                  <a:prstClr val="white"/>
                </a:solidFill>
                <a:latin typeface="Calibri" panose="020F0502020204030204"/>
              </a:rPr>
              <a:t>Literature Review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4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ACAEF517-3AF2-ED16-6A57-DE11C2E7485A}"/>
              </a:ext>
            </a:extLst>
          </p:cNvPr>
          <p:cNvSpPr txBox="1"/>
          <p:nvPr/>
        </p:nvSpPr>
        <p:spPr>
          <a:xfrm>
            <a:off x="674153" y="1592498"/>
            <a:ext cx="11120579" cy="2769989"/>
          </a:xfrm>
          <a:prstGeom prst="rect">
            <a:avLst/>
          </a:prstGeom>
          <a:noFill/>
        </p:spPr>
        <p:txBody>
          <a:bodyPr wrap="square" rtlCol="0">
            <a:spAutoFit/>
          </a:bodyPr>
          <a:lstStyle/>
          <a:p>
            <a:r>
              <a:rPr lang="en-IN" sz="2400" u="sng" dirty="0" err="1">
                <a:solidFill>
                  <a:schemeClr val="bg1"/>
                </a:solidFill>
              </a:rPr>
              <a:t>Wordpress</a:t>
            </a:r>
            <a:endParaRPr lang="en-IN" sz="2400" u="sng" dirty="0">
              <a:solidFill>
                <a:schemeClr val="bg1"/>
              </a:solidFill>
            </a:endParaRPr>
          </a:p>
          <a:p>
            <a:pPr marL="342900" indent="-342900">
              <a:buFont typeface="Arial" panose="020B0604020202020204" pitchFamily="34" charset="0"/>
              <a:buChar char="•"/>
            </a:pPr>
            <a:endParaRPr lang="en-IN" sz="2400" u="sng" dirty="0">
              <a:solidFill>
                <a:schemeClr val="bg1"/>
              </a:solidFill>
            </a:endParaRPr>
          </a:p>
          <a:p>
            <a:pPr marL="285750" indent="-285750">
              <a:buFont typeface="Arial" panose="020B0604020202020204" pitchFamily="34" charset="0"/>
              <a:buChar char="•"/>
            </a:pPr>
            <a:r>
              <a:rPr lang="en-US" b="0" i="0" dirty="0">
                <a:solidFill>
                  <a:schemeClr val="bg1"/>
                </a:solidFill>
                <a:effectLst/>
                <a:latin typeface="Work Sans" panose="020B0604020202020204" pitchFamily="2" charset="0"/>
              </a:rPr>
              <a:t>The oldest and the most commonly used web development tool, WordPress has been prevalent – or rather dominant – in the market ever since its inception in 2003. Statistics released in the year 2019 reveal that close to </a:t>
            </a:r>
            <a:r>
              <a:rPr lang="en-US" b="0" i="0" u="none" strike="noStrike" dirty="0">
                <a:solidFill>
                  <a:schemeClr val="bg1"/>
                </a:solidFill>
                <a:effectLst/>
                <a:latin typeface="Work Sans" panose="020B0604020202020204" pitchFamily="2" charset="0"/>
                <a:hlinkClick r:id="rId2">
                  <a:extLst>
                    <a:ext uri="{A12FA001-AC4F-418D-AE19-62706E023703}">
                      <ahyp:hlinkClr xmlns:ahyp="http://schemas.microsoft.com/office/drawing/2018/hyperlinkcolor" val="tx"/>
                    </a:ext>
                  </a:extLst>
                </a:hlinkClick>
              </a:rPr>
              <a:t>34% of the internet </a:t>
            </a:r>
            <a:r>
              <a:rPr lang="en-US" b="0" i="0" dirty="0">
                <a:solidFill>
                  <a:schemeClr val="bg1"/>
                </a:solidFill>
                <a:effectLst/>
                <a:latin typeface="Work Sans" panose="020B0604020202020204" pitchFamily="2" charset="0"/>
              </a:rPr>
              <a:t>is powered by WordPress websites.</a:t>
            </a:r>
          </a:p>
          <a:p>
            <a:pPr marL="285750" indent="-285750">
              <a:buFont typeface="Arial" panose="020B0604020202020204" pitchFamily="34" charset="0"/>
              <a:buChar char="•"/>
            </a:pPr>
            <a:r>
              <a:rPr lang="en-US" dirty="0" err="1">
                <a:solidFill>
                  <a:schemeClr val="bg1"/>
                </a:solidFill>
                <a:latin typeface="Work Sans" panose="020B0604020202020204" pitchFamily="2" charset="0"/>
              </a:rPr>
              <a:t>Wordpress</a:t>
            </a:r>
            <a:r>
              <a:rPr lang="en-US" dirty="0">
                <a:solidFill>
                  <a:schemeClr val="bg1"/>
                </a:solidFill>
                <a:latin typeface="Work Sans" panose="020B0604020202020204" pitchFamily="2" charset="0"/>
              </a:rPr>
              <a:t> is the open-source CMS technology and </a:t>
            </a:r>
          </a:p>
          <a:p>
            <a:r>
              <a:rPr lang="en-US" dirty="0">
                <a:solidFill>
                  <a:schemeClr val="bg1"/>
                </a:solidFill>
                <a:latin typeface="Work Sans" panose="020B0604020202020204" pitchFamily="2" charset="0"/>
              </a:rPr>
              <a:t>    approximately 17,674,102 sites are using </a:t>
            </a:r>
            <a:r>
              <a:rPr lang="en-US" dirty="0" err="1">
                <a:solidFill>
                  <a:schemeClr val="bg1"/>
                </a:solidFill>
                <a:latin typeface="Work Sans" panose="020B0604020202020204" pitchFamily="2" charset="0"/>
              </a:rPr>
              <a:t>Wordpress</a:t>
            </a:r>
            <a:r>
              <a:rPr lang="en-US" dirty="0">
                <a:solidFill>
                  <a:schemeClr val="bg1"/>
                </a:solidFill>
                <a:latin typeface="Work Sans" panose="020B0604020202020204" pitchFamily="2" charset="0"/>
              </a:rPr>
              <a:t>.</a:t>
            </a:r>
            <a:endParaRPr lang="en-US" b="0" i="0" dirty="0">
              <a:solidFill>
                <a:schemeClr val="bg1"/>
              </a:solidFill>
              <a:effectLst/>
              <a:latin typeface="Work Sans" panose="020B0604020202020204" pitchFamily="2" charset="0"/>
            </a:endParaRPr>
          </a:p>
          <a:p>
            <a:endParaRPr lang="en-IN" u="sng" dirty="0">
              <a:solidFill>
                <a:schemeClr val="bg1"/>
              </a:solidFill>
            </a:endParaRPr>
          </a:p>
        </p:txBody>
      </p:sp>
      <p:pic>
        <p:nvPicPr>
          <p:cNvPr id="6" name="Picture 5">
            <a:extLst>
              <a:ext uri="{FF2B5EF4-FFF2-40B4-BE49-F238E27FC236}">
                <a16:creationId xmlns:a16="http://schemas.microsoft.com/office/drawing/2014/main" id="{EB36C985-CBE0-C130-ADBB-A4EDB8F03C02}"/>
              </a:ext>
            </a:extLst>
          </p:cNvPr>
          <p:cNvPicPr>
            <a:picLocks noChangeAspect="1"/>
          </p:cNvPicPr>
          <p:nvPr/>
        </p:nvPicPr>
        <p:blipFill>
          <a:blip r:embed="rId3"/>
          <a:stretch>
            <a:fillRect/>
          </a:stretch>
        </p:blipFill>
        <p:spPr>
          <a:xfrm>
            <a:off x="8305391" y="3318290"/>
            <a:ext cx="3410125" cy="3283119"/>
          </a:xfrm>
          <a:prstGeom prst="rect">
            <a:avLst/>
          </a:prstGeom>
        </p:spPr>
      </p:pic>
      <p:pic>
        <p:nvPicPr>
          <p:cNvPr id="8" name="Picture 7">
            <a:extLst>
              <a:ext uri="{FF2B5EF4-FFF2-40B4-BE49-F238E27FC236}">
                <a16:creationId xmlns:a16="http://schemas.microsoft.com/office/drawing/2014/main" id="{D8BA97F7-37F8-145F-6474-ACF6F106A2AB}"/>
              </a:ext>
            </a:extLst>
          </p:cNvPr>
          <p:cNvPicPr>
            <a:picLocks noChangeAspect="1"/>
          </p:cNvPicPr>
          <p:nvPr/>
        </p:nvPicPr>
        <p:blipFill>
          <a:blip r:embed="rId4"/>
          <a:stretch>
            <a:fillRect/>
          </a:stretch>
        </p:blipFill>
        <p:spPr>
          <a:xfrm>
            <a:off x="674153" y="4251787"/>
            <a:ext cx="5415720" cy="2349622"/>
          </a:xfrm>
          <a:prstGeom prst="rect">
            <a:avLst/>
          </a:prstGeom>
        </p:spPr>
      </p:pic>
    </p:spTree>
    <p:extLst>
      <p:ext uri="{BB962C8B-B14F-4D97-AF65-F5344CB8AC3E}">
        <p14:creationId xmlns:p14="http://schemas.microsoft.com/office/powerpoint/2010/main" val="4093652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12328"/>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D4F0B2-4B7B-FE6B-7127-9441D1A85F05}"/>
              </a:ext>
            </a:extLst>
          </p:cNvPr>
          <p:cNvSpPr txBox="1"/>
          <p:nvPr/>
        </p:nvSpPr>
        <p:spPr>
          <a:xfrm>
            <a:off x="530313" y="1453666"/>
            <a:ext cx="9657708" cy="36009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3600" b="0" i="0" u="none" strike="noStrike" kern="1200" cap="none" spc="0" normalizeH="0" baseline="0" noProof="0" dirty="0">
                <a:ln>
                  <a:noFill/>
                </a:ln>
                <a:solidFill>
                  <a:schemeClr val="bg1"/>
                </a:solidFill>
                <a:effectLst/>
                <a:uLnTx/>
                <a:uFillTx/>
                <a:latin typeface="Calibri" panose="020F0502020204030204"/>
                <a:ea typeface="+mn-ea"/>
                <a:cs typeface="+mn-cs"/>
              </a:rPr>
              <a:t>Disadvantages of using </a:t>
            </a:r>
            <a:r>
              <a:rPr kumimoji="0" lang="en-IN" sz="3600" b="0" i="0" u="none" strike="noStrike" kern="1200" cap="none" spc="0" normalizeH="0" baseline="0" noProof="0" dirty="0" err="1">
                <a:ln>
                  <a:noFill/>
                </a:ln>
                <a:solidFill>
                  <a:schemeClr val="bg1"/>
                </a:solidFill>
                <a:effectLst/>
                <a:uLnTx/>
                <a:uFillTx/>
                <a:latin typeface="Calibri" panose="020F0502020204030204"/>
                <a:ea typeface="+mn-ea"/>
                <a:cs typeface="+mn-cs"/>
              </a:rPr>
              <a:t>Wordpress</a:t>
            </a:r>
            <a:endParaRPr kumimoji="0" lang="en-IN" sz="3600" b="0" i="0" u="none" strike="noStrike" kern="1200" cap="none" spc="0" normalizeH="0" baseline="0" noProof="0" dirty="0">
              <a:ln>
                <a:noFill/>
              </a:ln>
              <a:solidFill>
                <a:schemeClr val="bg1"/>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2400" dirty="0">
              <a:solidFill>
                <a:schemeClr val="bg1"/>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schemeClr val="bg1"/>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2400" dirty="0">
              <a:solidFill>
                <a:schemeClr val="bg1"/>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2400" dirty="0">
              <a:solidFill>
                <a:schemeClr val="bg1"/>
              </a:solidFill>
              <a:latin typeface="Calibri" panose="020F0502020204030204"/>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schemeClr val="bg1"/>
                </a:solidFill>
              </a:rPr>
              <a:t>Due to the use of third party plugins, there is a security risk.</a:t>
            </a:r>
            <a:endParaRPr lang="en-IN" sz="2400" dirty="0">
              <a:solidFill>
                <a:schemeClr val="bg1"/>
              </a:solidFill>
              <a:latin typeface="Calibri" panose="020F0502020204030204"/>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400" dirty="0">
                <a:solidFill>
                  <a:schemeClr val="bg1"/>
                </a:solidFill>
              </a:rPr>
              <a:t>It requires constant </a:t>
            </a:r>
            <a:r>
              <a:rPr lang="en-IN" sz="2400" dirty="0" err="1">
                <a:solidFill>
                  <a:schemeClr val="bg1"/>
                </a:solidFill>
              </a:rPr>
              <a:t>updation</a:t>
            </a:r>
            <a:r>
              <a:rPr lang="en-IN" sz="2400" dirty="0">
                <a:solidFill>
                  <a:schemeClr val="bg1"/>
                </a:solidFill>
              </a:rPr>
              <a:t>.</a:t>
            </a:r>
            <a:endParaRPr lang="en-IN" sz="2400" dirty="0">
              <a:solidFill>
                <a:schemeClr val="bg1"/>
              </a:solidFill>
              <a:latin typeface="Calibri" panose="020F0502020204030204"/>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schemeClr val="bg1"/>
                </a:solidFill>
              </a:rPr>
              <a:t>One has to be very careful while dealing with SEO.</a:t>
            </a:r>
            <a:endParaRPr lang="en-IN" sz="2400" dirty="0">
              <a:solidFill>
                <a:schemeClr val="bg1"/>
              </a:solidFill>
              <a:latin typeface="Calibri" panose="020F0502020204030204"/>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schemeClr val="bg1"/>
                </a:solidFill>
              </a:rPr>
              <a:t>There seems to be no proper documentation.</a:t>
            </a:r>
            <a:endParaRPr kumimoji="0" lang="en-IN" sz="24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1999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12328"/>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D4F0B2-4B7B-FE6B-7127-9441D1A85F05}"/>
              </a:ext>
            </a:extLst>
          </p:cNvPr>
          <p:cNvSpPr txBox="1"/>
          <p:nvPr/>
        </p:nvSpPr>
        <p:spPr>
          <a:xfrm>
            <a:off x="674153" y="652462"/>
            <a:ext cx="9657708"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3600" dirty="0">
                <a:solidFill>
                  <a:prstClr val="white"/>
                </a:solidFill>
                <a:latin typeface="Calibri" panose="020F0502020204030204"/>
              </a:rPr>
              <a:t>MERN Stack</a:t>
            </a:r>
            <a:endParaRPr kumimoji="0" lang="en-IN" sz="3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A19FEF02-5195-60C5-B0F6-848C6A143F94}"/>
              </a:ext>
            </a:extLst>
          </p:cNvPr>
          <p:cNvPicPr>
            <a:picLocks noChangeAspect="1"/>
          </p:cNvPicPr>
          <p:nvPr/>
        </p:nvPicPr>
        <p:blipFill>
          <a:blip r:embed="rId2"/>
          <a:stretch>
            <a:fillRect/>
          </a:stretch>
        </p:blipFill>
        <p:spPr>
          <a:xfrm>
            <a:off x="8995117" y="520076"/>
            <a:ext cx="2673487" cy="2057506"/>
          </a:xfrm>
          <a:prstGeom prst="rect">
            <a:avLst/>
          </a:prstGeom>
        </p:spPr>
      </p:pic>
      <p:sp>
        <p:nvSpPr>
          <p:cNvPr id="7" name="TextBox 6">
            <a:extLst>
              <a:ext uri="{FF2B5EF4-FFF2-40B4-BE49-F238E27FC236}">
                <a16:creationId xmlns:a16="http://schemas.microsoft.com/office/drawing/2014/main" id="{93B66789-17FD-C602-0F94-B04E7A41E488}"/>
              </a:ext>
            </a:extLst>
          </p:cNvPr>
          <p:cNvSpPr txBox="1"/>
          <p:nvPr/>
        </p:nvSpPr>
        <p:spPr>
          <a:xfrm>
            <a:off x="674153" y="2085654"/>
            <a:ext cx="8320964"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The web application was developed using the MERN stack using Mongoose and MongoDB database. Chrome developer tools were utilized while testing using redux tools for simulation. The following section discusses MERN stack components and their implementation. </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NodeJS</a:t>
            </a:r>
          </a:p>
          <a:p>
            <a:pPr marL="742950" lvl="1" indent="-285750">
              <a:buFont typeface="Arial" panose="020B0604020202020204" pitchFamily="34" charset="0"/>
              <a:buChar char="•"/>
            </a:pPr>
            <a:r>
              <a:rPr lang="en-IN" dirty="0">
                <a:solidFill>
                  <a:schemeClr val="bg1"/>
                </a:solidFill>
              </a:rPr>
              <a:t>Node.js is authored in C ++ language, which is a JS operating environment. Node.js is a JS runtime environment. </a:t>
            </a:r>
          </a:p>
          <a:p>
            <a:pPr marL="742950" lvl="1" indent="-285750">
              <a:buFont typeface="Arial" panose="020B0604020202020204" pitchFamily="34" charset="0"/>
              <a:buChar char="•"/>
            </a:pPr>
            <a:r>
              <a:rPr lang="en-IN" dirty="0">
                <a:solidFill>
                  <a:schemeClr val="bg1"/>
                </a:solidFill>
              </a:rPr>
              <a:t>Node.js uses the Google Chrome V8 engine for good performance. </a:t>
            </a:r>
          </a:p>
          <a:p>
            <a:pPr marL="742950" lvl="1" indent="-285750">
              <a:buFont typeface="Arial" panose="020B0604020202020204" pitchFamily="34" charset="0"/>
              <a:buChar char="•"/>
            </a:pPr>
            <a:r>
              <a:rPr lang="en-IN" dirty="0">
                <a:solidFill>
                  <a:schemeClr val="bg1"/>
                </a:solidFill>
              </a:rPr>
              <a:t>Node.js uses event-driven, asynchronous programming</a:t>
            </a:r>
            <a:r>
              <a:rPr lang="en-US" dirty="0">
                <a:solidFill>
                  <a:schemeClr val="bg1"/>
                </a:solidFill>
              </a:rPr>
              <a:t>callback functions, and designed using single-thread architecture. </a:t>
            </a:r>
          </a:p>
          <a:p>
            <a:pPr marL="742950" lvl="1" indent="-285750">
              <a:buFont typeface="Arial" panose="020B0604020202020204" pitchFamily="34" charset="0"/>
              <a:buChar char="•"/>
            </a:pPr>
            <a:r>
              <a:rPr lang="en-US" dirty="0">
                <a:solidFill>
                  <a:schemeClr val="bg1"/>
                </a:solidFill>
              </a:rPr>
              <a:t>Node.js design uses the event-driven as the fundamental core concept for its environment, which gave us the various number of APIs that are event-based and asynchronous in nature which has helped us in building the website using node.js for our back-end development.</a:t>
            </a:r>
            <a:endParaRPr lang="en-IN" dirty="0">
              <a:solidFill>
                <a:schemeClr val="bg1"/>
              </a:solidFill>
            </a:endParaRPr>
          </a:p>
        </p:txBody>
      </p:sp>
      <p:pic>
        <p:nvPicPr>
          <p:cNvPr id="9" name="Picture 8">
            <a:extLst>
              <a:ext uri="{FF2B5EF4-FFF2-40B4-BE49-F238E27FC236}">
                <a16:creationId xmlns:a16="http://schemas.microsoft.com/office/drawing/2014/main" id="{652079E9-9BD5-0124-3F78-BA7563E9CCFC}"/>
              </a:ext>
            </a:extLst>
          </p:cNvPr>
          <p:cNvPicPr>
            <a:picLocks noChangeAspect="1"/>
          </p:cNvPicPr>
          <p:nvPr/>
        </p:nvPicPr>
        <p:blipFill>
          <a:blip r:embed="rId3"/>
          <a:stretch>
            <a:fillRect/>
          </a:stretch>
        </p:blipFill>
        <p:spPr>
          <a:xfrm>
            <a:off x="8995117" y="4280419"/>
            <a:ext cx="2921150" cy="1701887"/>
          </a:xfrm>
          <a:prstGeom prst="rect">
            <a:avLst/>
          </a:prstGeom>
        </p:spPr>
      </p:pic>
    </p:spTree>
    <p:extLst>
      <p:ext uri="{BB962C8B-B14F-4D97-AF65-F5344CB8AC3E}">
        <p14:creationId xmlns:p14="http://schemas.microsoft.com/office/powerpoint/2010/main" val="2313826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12328"/>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D4F0B2-4B7B-FE6B-7127-9441D1A85F05}"/>
              </a:ext>
            </a:extLst>
          </p:cNvPr>
          <p:cNvSpPr txBox="1"/>
          <p:nvPr/>
        </p:nvSpPr>
        <p:spPr>
          <a:xfrm>
            <a:off x="674152" y="652462"/>
            <a:ext cx="9928777" cy="276998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IN" sz="2400" b="0" i="0" u="none" strike="noStrike" kern="1200" cap="none" spc="0" normalizeH="0" baseline="0" noProof="0" dirty="0" err="1">
                <a:ln>
                  <a:noFill/>
                </a:ln>
                <a:solidFill>
                  <a:prstClr val="white"/>
                </a:solidFill>
                <a:effectLst/>
                <a:uLnTx/>
                <a:uFillTx/>
                <a:latin typeface="Calibri" panose="020F0502020204030204"/>
                <a:ea typeface="+mn-ea"/>
                <a:cs typeface="+mn-cs"/>
              </a:rPr>
              <a:t>ExpressJS</a:t>
            </a:r>
            <a:endParaRPr kumimoji="0" lang="en-IN"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400" dirty="0">
                <a:solidFill>
                  <a:prstClr val="white"/>
                </a:solidFill>
                <a:latin typeface="Calibri" panose="020F0502020204030204"/>
              </a:rPr>
              <a:t>	</a:t>
            </a:r>
            <a:r>
              <a:rPr lang="en-US" dirty="0">
                <a:solidFill>
                  <a:schemeClr val="bg1"/>
                </a:solidFill>
              </a:rPr>
              <a:t>We used Express as it is a Node.js framework.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	While building the application we studied that instead of creating loads of node modules and 	writing the code with NodeJS, Express made it simpler and easier to write the back-end code and 	implement it in a structured format.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   Express helped us in designing our web applications and APIs required in our project as it      	supports many </a:t>
            </a:r>
            <a:r>
              <a:rPr lang="en-US" dirty="0" err="1">
                <a:solidFill>
                  <a:schemeClr val="bg1"/>
                </a:solidFill>
              </a:rPr>
              <a:t>middlewares</a:t>
            </a:r>
            <a:r>
              <a:rPr lang="en-US" dirty="0">
                <a:solidFill>
                  <a:schemeClr val="bg1"/>
                </a:solidFill>
              </a:rPr>
              <a:t> which makes the code shorter and easier to write.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   Asynchronous programming and Single-threaded architecture are the biggest advantages of 	using Express in our application</a:t>
            </a:r>
            <a:endParaRPr kumimoji="0" lang="en-IN"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17802888-1E35-A8FC-2BED-31FC4091F876}"/>
              </a:ext>
            </a:extLst>
          </p:cNvPr>
          <p:cNvPicPr>
            <a:picLocks noChangeAspect="1"/>
          </p:cNvPicPr>
          <p:nvPr/>
        </p:nvPicPr>
        <p:blipFill>
          <a:blip r:embed="rId2"/>
          <a:stretch>
            <a:fillRect/>
          </a:stretch>
        </p:blipFill>
        <p:spPr>
          <a:xfrm>
            <a:off x="4063598" y="3871310"/>
            <a:ext cx="3703655" cy="2600257"/>
          </a:xfrm>
          <a:prstGeom prst="rect">
            <a:avLst/>
          </a:prstGeom>
        </p:spPr>
      </p:pic>
    </p:spTree>
    <p:extLst>
      <p:ext uri="{BB962C8B-B14F-4D97-AF65-F5344CB8AC3E}">
        <p14:creationId xmlns:p14="http://schemas.microsoft.com/office/powerpoint/2010/main" val="1604926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12328"/>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D4F0B2-4B7B-FE6B-7127-9441D1A85F05}"/>
              </a:ext>
            </a:extLst>
          </p:cNvPr>
          <p:cNvSpPr txBox="1"/>
          <p:nvPr/>
        </p:nvSpPr>
        <p:spPr>
          <a:xfrm>
            <a:off x="674153" y="652462"/>
            <a:ext cx="9657708"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 name="TextBox 1">
            <a:extLst>
              <a:ext uri="{FF2B5EF4-FFF2-40B4-BE49-F238E27FC236}">
                <a16:creationId xmlns:a16="http://schemas.microsoft.com/office/drawing/2014/main" id="{8EA91B99-2F3F-BD8E-A756-AC0719977889}"/>
              </a:ext>
            </a:extLst>
          </p:cNvPr>
          <p:cNvSpPr txBox="1"/>
          <p:nvPr/>
        </p:nvSpPr>
        <p:spPr>
          <a:xfrm flipH="1">
            <a:off x="569701" y="359602"/>
            <a:ext cx="5132457" cy="461665"/>
          </a:xfrm>
          <a:prstGeom prst="rect">
            <a:avLst/>
          </a:prstGeom>
          <a:noFill/>
        </p:spPr>
        <p:txBody>
          <a:bodyPr wrap="square" rtlCol="0">
            <a:spAutoFit/>
          </a:bodyPr>
          <a:lstStyle/>
          <a:p>
            <a:r>
              <a:rPr lang="en-IN" sz="2400" u="sng" dirty="0" err="1">
                <a:solidFill>
                  <a:schemeClr val="bg1"/>
                </a:solidFill>
              </a:rPr>
              <a:t>ReactJs</a:t>
            </a:r>
            <a:endParaRPr lang="en-IN" sz="2400" u="sng" dirty="0">
              <a:solidFill>
                <a:schemeClr val="bg1"/>
              </a:solidFill>
            </a:endParaRPr>
          </a:p>
        </p:txBody>
      </p:sp>
      <p:sp>
        <p:nvSpPr>
          <p:cNvPr id="3" name="TextBox 2">
            <a:extLst>
              <a:ext uri="{FF2B5EF4-FFF2-40B4-BE49-F238E27FC236}">
                <a16:creationId xmlns:a16="http://schemas.microsoft.com/office/drawing/2014/main" id="{AF69D1B8-06F5-ED8B-7E96-D13C943C91A6}"/>
              </a:ext>
            </a:extLst>
          </p:cNvPr>
          <p:cNvSpPr txBox="1"/>
          <p:nvPr/>
        </p:nvSpPr>
        <p:spPr>
          <a:xfrm>
            <a:off x="569701" y="941004"/>
            <a:ext cx="10561833" cy="230832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React.JS is the front-end library of the JavaScript programming language. </a:t>
            </a:r>
          </a:p>
          <a:p>
            <a:pPr marL="285750" indent="-285750">
              <a:buFont typeface="Arial" panose="020B0604020202020204" pitchFamily="34" charset="0"/>
              <a:buChar char="•"/>
            </a:pPr>
            <a:r>
              <a:rPr lang="en-US" dirty="0">
                <a:solidFill>
                  <a:schemeClr val="bg1"/>
                </a:solidFill>
              </a:rPr>
              <a:t>We used React.JS for building our user interface for the web application, as it is used for the development of a single-page application because it can render dynamically changing data at a high speed. </a:t>
            </a:r>
          </a:p>
          <a:p>
            <a:pPr marL="285750" indent="-285750">
              <a:buFont typeface="Arial" panose="020B0604020202020204" pitchFamily="34" charset="0"/>
              <a:buChar char="•"/>
            </a:pPr>
            <a:r>
              <a:rPr lang="en-US" dirty="0">
                <a:solidFill>
                  <a:schemeClr val="bg1"/>
                </a:solidFill>
              </a:rPr>
              <a:t>React allows developers to code in JS and create User Interface components</a:t>
            </a:r>
          </a:p>
          <a:p>
            <a:pPr marL="285750" indent="-285750">
              <a:buFont typeface="Arial" panose="020B0604020202020204" pitchFamily="34" charset="0"/>
              <a:buChar char="•"/>
            </a:pPr>
            <a:r>
              <a:rPr lang="en-US" dirty="0">
                <a:solidFill>
                  <a:schemeClr val="bg1"/>
                </a:solidFill>
              </a:rPr>
              <a:t>We studied virtual DOM objects in React.JS, which we implemented in our project. </a:t>
            </a:r>
          </a:p>
          <a:p>
            <a:pPr marL="285750" indent="-285750">
              <a:buFont typeface="Arial" panose="020B0604020202020204" pitchFamily="34" charset="0"/>
              <a:buChar char="•"/>
            </a:pPr>
            <a:r>
              <a:rPr lang="en-US" dirty="0">
                <a:solidFill>
                  <a:schemeClr val="bg1"/>
                </a:solidFill>
              </a:rPr>
              <a:t>Any changes we made in our e-commerce web application caused the entire User-Interface to re-render the virtual DOM. </a:t>
            </a:r>
          </a:p>
          <a:p>
            <a:pPr marL="285750" indent="-285750">
              <a:buFont typeface="Arial" panose="020B0604020202020204" pitchFamily="34" charset="0"/>
              <a:buChar char="•"/>
            </a:pPr>
            <a:r>
              <a:rPr lang="en-US" dirty="0">
                <a:solidFill>
                  <a:schemeClr val="bg1"/>
                </a:solidFill>
              </a:rPr>
              <a:t>This allows us to compare the potential difference between the DOM Object and Virtual DOM. </a:t>
            </a:r>
            <a:endParaRPr lang="en-IN" dirty="0">
              <a:solidFill>
                <a:schemeClr val="bg1"/>
              </a:solidFill>
            </a:endParaRPr>
          </a:p>
        </p:txBody>
      </p:sp>
      <p:sp>
        <p:nvSpPr>
          <p:cNvPr id="5" name="TextBox 4">
            <a:extLst>
              <a:ext uri="{FF2B5EF4-FFF2-40B4-BE49-F238E27FC236}">
                <a16:creationId xmlns:a16="http://schemas.microsoft.com/office/drawing/2014/main" id="{D548D97A-724A-51A7-9440-8D729BE25F95}"/>
              </a:ext>
            </a:extLst>
          </p:cNvPr>
          <p:cNvSpPr txBox="1"/>
          <p:nvPr/>
        </p:nvSpPr>
        <p:spPr>
          <a:xfrm flipH="1">
            <a:off x="674153" y="3429000"/>
            <a:ext cx="4289975" cy="461665"/>
          </a:xfrm>
          <a:prstGeom prst="rect">
            <a:avLst/>
          </a:prstGeom>
          <a:noFill/>
        </p:spPr>
        <p:txBody>
          <a:bodyPr wrap="square" rtlCol="0">
            <a:spAutoFit/>
          </a:bodyPr>
          <a:lstStyle/>
          <a:p>
            <a:r>
              <a:rPr lang="en-IN" sz="2400" u="sng" dirty="0">
                <a:solidFill>
                  <a:schemeClr val="bg1"/>
                </a:solidFill>
              </a:rPr>
              <a:t>MongoDB</a:t>
            </a:r>
          </a:p>
        </p:txBody>
      </p:sp>
      <p:sp>
        <p:nvSpPr>
          <p:cNvPr id="6" name="TextBox 5">
            <a:extLst>
              <a:ext uri="{FF2B5EF4-FFF2-40B4-BE49-F238E27FC236}">
                <a16:creationId xmlns:a16="http://schemas.microsoft.com/office/drawing/2014/main" id="{8C8F06A7-35A5-CA75-4B6F-F2B1D9227F1D}"/>
              </a:ext>
            </a:extLst>
          </p:cNvPr>
          <p:cNvSpPr txBox="1"/>
          <p:nvPr/>
        </p:nvSpPr>
        <p:spPr>
          <a:xfrm>
            <a:off x="674153" y="4325420"/>
            <a:ext cx="10561833"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We used Document-Oriented Database i.e. MongoDB for our project MongoDB is a database where every record is a document format. </a:t>
            </a:r>
          </a:p>
          <a:p>
            <a:pPr marL="285750" indent="-285750">
              <a:buFont typeface="Arial" panose="020B0604020202020204" pitchFamily="34" charset="0"/>
              <a:buChar char="•"/>
            </a:pPr>
            <a:r>
              <a:rPr lang="en-US" dirty="0">
                <a:solidFill>
                  <a:schemeClr val="bg1"/>
                </a:solidFill>
              </a:rPr>
              <a:t>Behind the scenes on the server, MongoDB converts our JSON data into a binary version of it which is basically stored and queried more efficiently. </a:t>
            </a:r>
          </a:p>
          <a:p>
            <a:pPr marL="285750" indent="-285750">
              <a:buFont typeface="Arial" panose="020B0604020202020204" pitchFamily="34" charset="0"/>
              <a:buChar char="•"/>
            </a:pPr>
            <a:r>
              <a:rPr lang="en-US" dirty="0">
                <a:solidFill>
                  <a:schemeClr val="bg1"/>
                </a:solidFill>
              </a:rPr>
              <a:t>MongoDB uses BSON to query database. </a:t>
            </a:r>
          </a:p>
          <a:p>
            <a:pPr marL="285750" indent="-285750">
              <a:buFont typeface="Arial" panose="020B0604020202020204" pitchFamily="34" charset="0"/>
              <a:buChar char="•"/>
            </a:pPr>
            <a:r>
              <a:rPr lang="en-US" dirty="0">
                <a:solidFill>
                  <a:schemeClr val="bg1"/>
                </a:solidFill>
              </a:rPr>
              <a:t>MongoDB stores BSON format both internally, and over the network, but that does mean we can’t think of MongoDB as a JSON database</a:t>
            </a:r>
            <a:endParaRPr lang="en-IN" dirty="0">
              <a:solidFill>
                <a:schemeClr val="bg1"/>
              </a:solidFill>
            </a:endParaRPr>
          </a:p>
        </p:txBody>
      </p:sp>
    </p:spTree>
    <p:extLst>
      <p:ext uri="{BB962C8B-B14F-4D97-AF65-F5344CB8AC3E}">
        <p14:creationId xmlns:p14="http://schemas.microsoft.com/office/powerpoint/2010/main" val="34780438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253</TotalTime>
  <Words>1424</Words>
  <Application>Microsoft Office PowerPoint</Application>
  <PresentationFormat>Widescreen</PresentationFormat>
  <Paragraphs>155</Paragraphs>
  <Slides>22</Slides>
  <Notes>0</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-apple-system</vt:lpstr>
      <vt:lpstr>Arial</vt:lpstr>
      <vt:lpstr>Calibri</vt:lpstr>
      <vt:lpstr>Calibri Light</vt:lpstr>
      <vt:lpstr>CMR12</vt:lpstr>
      <vt:lpstr>SFRM1440</vt:lpstr>
      <vt:lpstr>Wingdings</vt:lpstr>
      <vt:lpstr>Work Sans</vt:lpstr>
      <vt:lpstr>Office Theme</vt:lpstr>
      <vt:lpstr>PowerPoint Presentation</vt:lpstr>
      <vt:lpstr>Introduction</vt:lpstr>
      <vt:lpstr>Objective and Scope of the Project</vt:lpstr>
      <vt:lpstr>PowerPoint Presentation</vt:lpstr>
      <vt:lpstr>PowerPoint Presentation</vt:lpstr>
      <vt:lpstr>PowerPoint Presentation</vt:lpstr>
      <vt:lpstr>PowerPoint Presentation</vt:lpstr>
      <vt:lpstr>PowerPoint Presentation</vt:lpstr>
      <vt:lpstr>PowerPoint Presentation</vt:lpstr>
      <vt:lpstr>Proposed Methodology</vt:lpstr>
      <vt:lpstr>Technical Specifications</vt:lpstr>
      <vt:lpstr>Module Descriptions</vt:lpstr>
      <vt:lpstr>PowerPoint Presentation</vt:lpstr>
      <vt:lpstr>PowerPoint Presentation</vt:lpstr>
      <vt:lpstr>PowerPoint Presentation</vt:lpstr>
      <vt:lpstr>Implementation Snapshot</vt:lpstr>
      <vt:lpstr>PowerPoint Presentation</vt:lpstr>
      <vt:lpstr>PowerPoint Presentation</vt:lpstr>
      <vt:lpstr>Future Scope</vt:lpstr>
      <vt:lpstr>Timeline of the Project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Aneesh Kumar</dc:creator>
  <cp:lastModifiedBy>Anmol Ahuja</cp:lastModifiedBy>
  <cp:revision>27</cp:revision>
  <dcterms:created xsi:type="dcterms:W3CDTF">2022-11-25T15:52:21Z</dcterms:created>
  <dcterms:modified xsi:type="dcterms:W3CDTF">2023-03-24T18:19:09Z</dcterms:modified>
</cp:coreProperties>
</file>