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sldIdLst>
    <p:sldId id="256" r:id="rId2"/>
    <p:sldId id="257" r:id="rId3"/>
    <p:sldId id="258" r:id="rId4"/>
    <p:sldId id="323" r:id="rId5"/>
    <p:sldId id="276" r:id="rId6"/>
    <p:sldId id="307" r:id="rId7"/>
    <p:sldId id="309" r:id="rId8"/>
    <p:sldId id="310" r:id="rId9"/>
    <p:sldId id="311" r:id="rId10"/>
    <p:sldId id="312" r:id="rId11"/>
    <p:sldId id="313" r:id="rId12"/>
    <p:sldId id="322" r:id="rId13"/>
    <p:sldId id="314" r:id="rId14"/>
    <p:sldId id="315" r:id="rId15"/>
    <p:sldId id="316" r:id="rId16"/>
    <p:sldId id="317" r:id="rId17"/>
    <p:sldId id="318" r:id="rId18"/>
    <p:sldId id="319" r:id="rId19"/>
    <p:sldId id="320"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9F6A2F-20C7-4A81-8E56-2BBD774C75EB}" type="datetimeFigureOut">
              <a:rPr lang="en-IN" smtClean="0"/>
              <a:t>03-03-2024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956801552"/>
      </p:ext>
    </p:extLst>
  </p:cSld>
  <p:clrMapOvr>
    <a:masterClrMapping/>
  </p:clrMapOvr>
  <p:transition spd="med">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F6A2F-20C7-4A81-8E56-2BBD774C75EB}"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25562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F6A2F-20C7-4A81-8E56-2BBD774C75EB}"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997286235"/>
      </p:ext>
    </p:extLst>
  </p:cSld>
  <p:clrMapOvr>
    <a:masterClrMapping/>
  </p:clrMapOvr>
  <p:transition spd="med">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F6A2F-20C7-4A81-8E56-2BBD774C75EB}"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1383847465"/>
      </p:ext>
    </p:extLst>
  </p:cSld>
  <p:clrMapOvr>
    <a:masterClrMapping/>
  </p:clrMapOvr>
  <p:transition spd="med">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F6A2F-20C7-4A81-8E56-2BBD774C75EB}"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4046606739"/>
      </p:ext>
    </p:extLst>
  </p:cSld>
  <p:clrMapOvr>
    <a:masterClrMapping/>
  </p:clrMapOvr>
  <p:transition spd="med">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F6A2F-20C7-4A81-8E56-2BBD774C75EB}"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843021046"/>
      </p:ext>
    </p:extLst>
  </p:cSld>
  <p:clrMapOvr>
    <a:masterClrMapping/>
  </p:clrMapOvr>
  <p:transition spd="med">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F6A2F-20C7-4A81-8E56-2BBD774C75EB}"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4227681581"/>
      </p:ext>
    </p:extLst>
  </p:cSld>
  <p:clrMapOvr>
    <a:masterClrMapping/>
  </p:clrMapOvr>
  <p:transition spd="med">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F6A2F-20C7-4A81-8E56-2BBD774C75EB}"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1563707617"/>
      </p:ext>
    </p:extLst>
  </p:cSld>
  <p:clrMapOvr>
    <a:masterClrMapping/>
  </p:clrMapOvr>
  <p:transition spd="med">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F6A2F-20C7-4A81-8E56-2BBD774C75EB}"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2320481457"/>
      </p:ext>
    </p:extLst>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F6A2F-20C7-4A81-8E56-2BBD774C75EB}"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535492932"/>
      </p:ext>
    </p:extLst>
  </p:cSld>
  <p:clrMapOvr>
    <a:masterClrMapping/>
  </p:clrMapOvr>
  <p:transition spd="med">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F6A2F-20C7-4A81-8E56-2BBD774C75EB}"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2735102446"/>
      </p:ext>
    </p:extLst>
  </p:cSld>
  <p:clrMapOvr>
    <a:masterClrMapping/>
  </p:clrMapOvr>
  <p:transition spd="med">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9F6A2F-20C7-4A81-8E56-2BBD774C75EB}"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4115243505"/>
      </p:ext>
    </p:extLst>
  </p:cSld>
  <p:clrMapOvr>
    <a:masterClrMapping/>
  </p:clrMapOvr>
  <p:transition spd="med">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9F6A2F-20C7-4A81-8E56-2BBD774C75EB}" type="datetimeFigureOut">
              <a:rPr lang="en-IN" smtClean="0"/>
              <a:t>03-03-2024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1478960451"/>
      </p:ext>
    </p:extLst>
  </p:cSld>
  <p:clrMapOvr>
    <a:masterClrMapping/>
  </p:clrMapOvr>
  <p:transition spd="med">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F6A2F-20C7-4A81-8E56-2BBD774C75EB}"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3532088338"/>
      </p:ext>
    </p:extLst>
  </p:cSld>
  <p:clrMapOvr>
    <a:masterClrMapping/>
  </p:clrMapOvr>
  <p:transition spd="med">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F6A2F-20C7-4A81-8E56-2BBD774C75EB}" type="datetimeFigureOut">
              <a:rPr lang="en-IN" smtClean="0"/>
              <a:t>03-03-2024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4183665059"/>
      </p:ext>
    </p:extLst>
  </p:cSld>
  <p:clrMapOvr>
    <a:masterClrMapping/>
  </p:clrMapOvr>
  <p:transition spd="med">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F6A2F-20C7-4A81-8E56-2BBD774C75EB}"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988758412"/>
      </p:ext>
    </p:extLst>
  </p:cSld>
  <p:clrMapOvr>
    <a:masterClrMapping/>
  </p:clrMapOvr>
  <p:transition spd="med">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F6A2F-20C7-4A81-8E56-2BBD774C75EB}"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72BD18-BB1C-4F68-A956-C18C6BA7DBB1}" type="slidenum">
              <a:rPr lang="en-IN" smtClean="0"/>
              <a:t>‹#›</a:t>
            </a:fld>
            <a:endParaRPr lang="en-IN"/>
          </a:p>
        </p:txBody>
      </p:sp>
    </p:spTree>
    <p:extLst>
      <p:ext uri="{BB962C8B-B14F-4D97-AF65-F5344CB8AC3E}">
        <p14:creationId xmlns:p14="http://schemas.microsoft.com/office/powerpoint/2010/main" val="1910446837"/>
      </p:ext>
    </p:extLst>
  </p:cSld>
  <p:clrMapOvr>
    <a:masterClrMapping/>
  </p:clrMapOvr>
  <p:transition spd="med">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9F6A2F-20C7-4A81-8E56-2BBD774C75EB}" type="datetimeFigureOut">
              <a:rPr lang="en-IN" smtClean="0"/>
              <a:t>03-03-2024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72BD18-BB1C-4F68-A956-C18C6BA7DBB1}" type="slidenum">
              <a:rPr lang="en-IN" smtClean="0"/>
              <a:t>‹#›</a:t>
            </a:fld>
            <a:endParaRPr lang="en-IN"/>
          </a:p>
        </p:txBody>
      </p:sp>
    </p:spTree>
    <p:extLst>
      <p:ext uri="{BB962C8B-B14F-4D97-AF65-F5344CB8AC3E}">
        <p14:creationId xmlns:p14="http://schemas.microsoft.com/office/powerpoint/2010/main" val="270970766"/>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transition spd="med">
    <p:pull dir="r"/>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8624-5D64-CF9E-46E0-192D96583CD9}"/>
              </a:ext>
            </a:extLst>
          </p:cNvPr>
          <p:cNvSpPr>
            <a:spLocks noGrp="1"/>
          </p:cNvSpPr>
          <p:nvPr>
            <p:ph type="ctrTitle"/>
          </p:nvPr>
        </p:nvSpPr>
        <p:spPr>
          <a:xfrm>
            <a:off x="1362270" y="949437"/>
            <a:ext cx="9869593" cy="784412"/>
          </a:xfrm>
        </p:spPr>
        <p:txBody>
          <a:bodyPr>
            <a:normAutofit fontScale="90000"/>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ANALYSIS FOOD &amp; DRUG ADMINISTRATION</a:t>
            </a:r>
            <a:br>
              <a:rPr lang="en-US" sz="4400" dirty="0">
                <a:latin typeface="Calibri" panose="020F0502020204030204" pitchFamily="34" charset="0"/>
                <a:ea typeface="Calibri" panose="020F0502020204030204" pitchFamily="34" charset="0"/>
                <a:cs typeface="Calibri" panose="020F0502020204030204" pitchFamily="34" charset="0"/>
              </a:rPr>
            </a:br>
            <a:r>
              <a:rPr lang="en-US" sz="4400" b="1" dirty="0">
                <a:latin typeface="Calibri" panose="020F0502020204030204" pitchFamily="34" charset="0"/>
                <a:ea typeface="Calibri" panose="020F0502020204030204" pitchFamily="34" charset="0"/>
                <a:cs typeface="Calibri" panose="020F0502020204030204" pitchFamily="34" charset="0"/>
              </a:rPr>
              <a:t>USING SQL &amp; MICROSOFT POWER BI </a:t>
            </a:r>
            <a:endParaRPr lang="en-IN" sz="4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68317B7-AFBD-E1FD-E1BC-A3D70268AE3D}"/>
              </a:ext>
            </a:extLst>
          </p:cNvPr>
          <p:cNvSpPr>
            <a:spLocks noGrp="1"/>
          </p:cNvSpPr>
          <p:nvPr>
            <p:ph type="subTitle" idx="1"/>
          </p:nvPr>
        </p:nvSpPr>
        <p:spPr>
          <a:xfrm>
            <a:off x="6885991" y="4863182"/>
            <a:ext cx="5045665" cy="1479986"/>
          </a:xfrm>
        </p:spPr>
        <p:txBody>
          <a:bodyPr>
            <a:normAutofit/>
          </a:bodyPr>
          <a:lstStyle/>
          <a:p>
            <a:r>
              <a:rPr lang="en-US" sz="2000" b="1" i="0" dirty="0">
                <a:solidFill>
                  <a:srgbClr val="1D2125"/>
                </a:solidFill>
                <a:effectLst/>
                <a:latin typeface="Arial" panose="020B0604020202020204" pitchFamily="34" charset="0"/>
                <a:cs typeface="Arial" panose="020B0604020202020204" pitchFamily="34" charset="0"/>
              </a:rPr>
              <a:t>Graded Project on SQL for Data Science</a:t>
            </a:r>
          </a:p>
          <a:p>
            <a:pPr algn="l"/>
            <a:r>
              <a:rPr lang="en-US" sz="2000" dirty="0">
                <a:latin typeface="Calibri" panose="020F0502020204030204" pitchFamily="34" charset="0"/>
                <a:ea typeface="Calibri" panose="020F0502020204030204" pitchFamily="34" charset="0"/>
                <a:cs typeface="Calibri" panose="020F0502020204030204" pitchFamily="34" charset="0"/>
              </a:rPr>
              <a:t> Created by: Aneesh sharma</a:t>
            </a:r>
          </a:p>
          <a:p>
            <a:pPr algn="l"/>
            <a:r>
              <a:rPr lang="en-US" sz="2000" dirty="0">
                <a:latin typeface="Calibri" panose="020F0502020204030204" pitchFamily="34" charset="0"/>
                <a:ea typeface="Calibri" panose="020F0502020204030204" pitchFamily="34" charset="0"/>
                <a:cs typeface="Calibri" panose="020F0502020204030204" pitchFamily="34" charset="0"/>
              </a:rPr>
              <a:t> ABADS-Batch-11</a:t>
            </a:r>
          </a:p>
          <a:p>
            <a:endParaRPr lang="en-US" dirty="0"/>
          </a:p>
          <a:p>
            <a:endParaRPr lang="en-IN" dirty="0"/>
          </a:p>
        </p:txBody>
      </p:sp>
    </p:spTree>
    <p:extLst>
      <p:ext uri="{BB962C8B-B14F-4D97-AF65-F5344CB8AC3E}">
        <p14:creationId xmlns:p14="http://schemas.microsoft.com/office/powerpoint/2010/main" val="1140715798"/>
      </p:ext>
    </p:extLst>
  </p:cSld>
  <p:clrMapOvr>
    <a:masterClrMapping/>
  </p:clrMapOvr>
  <p:transition spd="med">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5CB60-0EE2-AD0C-0759-6FC45F7A7E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5E208-672F-4C7E-373E-C59435B6905E}"/>
              </a:ext>
            </a:extLst>
          </p:cNvPr>
          <p:cNvSpPr>
            <a:spLocks noGrp="1"/>
          </p:cNvSpPr>
          <p:nvPr>
            <p:ph type="ctrTitle"/>
          </p:nvPr>
        </p:nvSpPr>
        <p:spPr>
          <a:xfrm>
            <a:off x="717154" y="158251"/>
            <a:ext cx="10044593"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SQL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9E403641-4E40-F6CA-CD4F-EEC8DB895BE5}"/>
              </a:ext>
            </a:extLst>
          </p:cNvPr>
          <p:cNvSpPr>
            <a:spLocks noGrp="1"/>
          </p:cNvSpPr>
          <p:nvPr>
            <p:ph type="subTitle" idx="1"/>
          </p:nvPr>
        </p:nvSpPr>
        <p:spPr>
          <a:xfrm>
            <a:off x="139354" y="424079"/>
            <a:ext cx="11360201" cy="1293168"/>
          </a:xfrm>
        </p:spPr>
        <p:txBody>
          <a:bodyPr>
            <a:normAutofit fontScale="25000" lnSpcReduction="20000"/>
          </a:bodyPr>
          <a:lstStyle/>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8" name="TextBox 7">
            <a:extLst>
              <a:ext uri="{FF2B5EF4-FFF2-40B4-BE49-F238E27FC236}">
                <a16:creationId xmlns:a16="http://schemas.microsoft.com/office/drawing/2014/main" id="{5837A120-A38C-AA7B-34F9-0066535592F9}"/>
              </a:ext>
            </a:extLst>
          </p:cNvPr>
          <p:cNvSpPr txBox="1"/>
          <p:nvPr/>
        </p:nvSpPr>
        <p:spPr>
          <a:xfrm>
            <a:off x="202831" y="942663"/>
            <a:ext cx="11281196" cy="107567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Ø"/>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Calculate the total number of approvals for each dosage form and identify the most successful forms.</a:t>
            </a:r>
          </a:p>
        </p:txBody>
      </p:sp>
      <p:pic>
        <p:nvPicPr>
          <p:cNvPr id="11" name="Picture 10">
            <a:extLst>
              <a:ext uri="{FF2B5EF4-FFF2-40B4-BE49-F238E27FC236}">
                <a16:creationId xmlns:a16="http://schemas.microsoft.com/office/drawing/2014/main" id="{A8147071-8D72-4954-9B80-1377A41E7C3D}"/>
              </a:ext>
            </a:extLst>
          </p:cNvPr>
          <p:cNvPicPr>
            <a:picLocks noChangeAspect="1"/>
          </p:cNvPicPr>
          <p:nvPr/>
        </p:nvPicPr>
        <p:blipFill>
          <a:blip r:embed="rId2"/>
          <a:stretch>
            <a:fillRect/>
          </a:stretch>
        </p:blipFill>
        <p:spPr>
          <a:xfrm>
            <a:off x="1545740" y="2235831"/>
            <a:ext cx="9686360" cy="730446"/>
          </a:xfrm>
          <a:prstGeom prst="rect">
            <a:avLst/>
          </a:prstGeom>
        </p:spPr>
      </p:pic>
      <p:sp>
        <p:nvSpPr>
          <p:cNvPr id="16" name="TextBox 15">
            <a:extLst>
              <a:ext uri="{FF2B5EF4-FFF2-40B4-BE49-F238E27FC236}">
                <a16:creationId xmlns:a16="http://schemas.microsoft.com/office/drawing/2014/main" id="{AE099F13-5325-4956-8EED-550884096C93}"/>
              </a:ext>
            </a:extLst>
          </p:cNvPr>
          <p:cNvSpPr txBox="1"/>
          <p:nvPr/>
        </p:nvSpPr>
        <p:spPr>
          <a:xfrm>
            <a:off x="139354" y="3490205"/>
            <a:ext cx="11281196" cy="55245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Ø"/>
              <a:tabLst>
                <a:tab pos="360363" algn="l"/>
              </a:tabLst>
            </a:pPr>
            <a:r>
              <a:rPr lang="en-US" sz="2000" dirty="0"/>
              <a:t>Investigate yearly trends related to successful forms</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17" name="Picture 16">
            <a:extLst>
              <a:ext uri="{FF2B5EF4-FFF2-40B4-BE49-F238E27FC236}">
                <a16:creationId xmlns:a16="http://schemas.microsoft.com/office/drawing/2014/main" id="{B014513F-94B0-1B55-3899-9F55308081DC}"/>
              </a:ext>
            </a:extLst>
          </p:cNvPr>
          <p:cNvPicPr>
            <a:picLocks noChangeAspect="1"/>
          </p:cNvPicPr>
          <p:nvPr/>
        </p:nvPicPr>
        <p:blipFill>
          <a:blip r:embed="rId3"/>
          <a:stretch>
            <a:fillRect/>
          </a:stretch>
        </p:blipFill>
        <p:spPr>
          <a:xfrm>
            <a:off x="1545740" y="4566592"/>
            <a:ext cx="9593410" cy="699382"/>
          </a:xfrm>
          <a:prstGeom prst="rect">
            <a:avLst/>
          </a:prstGeom>
        </p:spPr>
      </p:pic>
    </p:spTree>
    <p:extLst>
      <p:ext uri="{BB962C8B-B14F-4D97-AF65-F5344CB8AC3E}">
        <p14:creationId xmlns:p14="http://schemas.microsoft.com/office/powerpoint/2010/main" val="43486784"/>
      </p:ext>
    </p:extLst>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0B320-28C3-BA59-A3DC-3838732D5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D2262-8128-610B-792F-D45F5C2BD0F0}"/>
              </a:ext>
            </a:extLst>
          </p:cNvPr>
          <p:cNvSpPr>
            <a:spLocks noGrp="1"/>
          </p:cNvSpPr>
          <p:nvPr>
            <p:ph type="ctrTitle"/>
          </p:nvPr>
        </p:nvSpPr>
        <p:spPr>
          <a:xfrm>
            <a:off x="717154" y="158251"/>
            <a:ext cx="10044593"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SQL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CE8CD800-A5C3-41E9-2C98-1D813C71C1BC}"/>
              </a:ext>
            </a:extLst>
          </p:cNvPr>
          <p:cNvSpPr>
            <a:spLocks noGrp="1"/>
          </p:cNvSpPr>
          <p:nvPr>
            <p:ph type="subTitle" idx="1"/>
          </p:nvPr>
        </p:nvSpPr>
        <p:spPr>
          <a:xfrm>
            <a:off x="139354" y="424079"/>
            <a:ext cx="11360201" cy="1293168"/>
          </a:xfrm>
        </p:spPr>
        <p:txBody>
          <a:bodyPr>
            <a:normAutofit fontScale="25000" lnSpcReduction="20000"/>
          </a:bodyPr>
          <a:lstStyle/>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9" name="TextBox 8">
            <a:extLst>
              <a:ext uri="{FF2B5EF4-FFF2-40B4-BE49-F238E27FC236}">
                <a16:creationId xmlns:a16="http://schemas.microsoft.com/office/drawing/2014/main" id="{46EE332C-70F9-478E-6BB4-B0D53A614518}"/>
              </a:ext>
            </a:extLst>
          </p:cNvPr>
          <p:cNvSpPr txBox="1"/>
          <p:nvPr/>
        </p:nvSpPr>
        <p:spPr>
          <a:xfrm>
            <a:off x="567369" y="907396"/>
            <a:ext cx="11281196" cy="1075679"/>
          </a:xfrm>
          <a:prstGeom prst="rect">
            <a:avLst/>
          </a:prstGeom>
          <a:noFill/>
        </p:spPr>
        <p:txBody>
          <a:bodyPr wrap="square">
            <a:spAutoFit/>
          </a:bodyPr>
          <a:lstStyle/>
          <a:p>
            <a:pPr marL="360363" indent="-360363">
              <a:lnSpc>
                <a:spcPct val="170000"/>
              </a:lnSpc>
              <a:buClr>
                <a:schemeClr val="tx1"/>
              </a:buClr>
              <a:buFont typeface="Wingdings" panose="05000000000000000000" pitchFamily="2" charset="2"/>
              <a:buChar char="q"/>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Task 4: </a:t>
            </a:r>
            <a:r>
              <a:rPr lang="en-US" sz="2000" dirty="0"/>
              <a:t>Exploring Therapeutic Classes and Approval Trends </a:t>
            </a:r>
            <a:r>
              <a:rPr lang="en-US" sz="2000" dirty="0">
                <a:latin typeface="Calibri" panose="020F0502020204030204" pitchFamily="34" charset="0"/>
                <a:ea typeface="Calibri" panose="020F0502020204030204" pitchFamily="34" charset="0"/>
                <a:cs typeface="Calibri" panose="020F0502020204030204" pitchFamily="34" charset="0"/>
              </a:rPr>
              <a:t>:-</a:t>
            </a:r>
          </a:p>
          <a:p>
            <a:pPr marL="1274763" lvl="2" indent="-360363">
              <a:lnSpc>
                <a:spcPct val="170000"/>
              </a:lnSpc>
              <a:buClr>
                <a:schemeClr val="tx1"/>
              </a:buClr>
              <a:buFont typeface="Wingdings" panose="05000000000000000000" pitchFamily="2" charset="2"/>
              <a:buChar char="Ø"/>
              <a:tabLst>
                <a:tab pos="360363" algn="l"/>
              </a:tabLst>
            </a:pPr>
            <a:r>
              <a:rPr lang="en-IN" sz="2000" dirty="0"/>
              <a:t>Analyse drug approvals based on therapeutic evaluation code (</a:t>
            </a:r>
            <a:r>
              <a:rPr lang="en-IN" sz="2000" dirty="0" err="1"/>
              <a:t>TE_Code</a:t>
            </a:r>
            <a:r>
              <a:rPr lang="en-IN" sz="2000" dirty="0"/>
              <a:t>)</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12" name="Picture 11">
            <a:extLst>
              <a:ext uri="{FF2B5EF4-FFF2-40B4-BE49-F238E27FC236}">
                <a16:creationId xmlns:a16="http://schemas.microsoft.com/office/drawing/2014/main" id="{CA678ED8-CFD3-6E66-5980-1DAD66323B14}"/>
              </a:ext>
            </a:extLst>
          </p:cNvPr>
          <p:cNvPicPr>
            <a:picLocks noChangeAspect="1"/>
          </p:cNvPicPr>
          <p:nvPr/>
        </p:nvPicPr>
        <p:blipFill>
          <a:blip r:embed="rId2"/>
          <a:stretch>
            <a:fillRect/>
          </a:stretch>
        </p:blipFill>
        <p:spPr>
          <a:xfrm>
            <a:off x="1823661" y="2153653"/>
            <a:ext cx="9590115" cy="1275347"/>
          </a:xfrm>
          <a:prstGeom prst="rect">
            <a:avLst/>
          </a:prstGeom>
        </p:spPr>
      </p:pic>
      <p:sp>
        <p:nvSpPr>
          <p:cNvPr id="13" name="TextBox 12">
            <a:extLst>
              <a:ext uri="{FF2B5EF4-FFF2-40B4-BE49-F238E27FC236}">
                <a16:creationId xmlns:a16="http://schemas.microsoft.com/office/drawing/2014/main" id="{99DC5BF4-0A41-FC03-04B1-C5FC6F4167EA}"/>
              </a:ext>
            </a:extLst>
          </p:cNvPr>
          <p:cNvSpPr txBox="1"/>
          <p:nvPr/>
        </p:nvSpPr>
        <p:spPr>
          <a:xfrm>
            <a:off x="455402" y="3807446"/>
            <a:ext cx="11281196" cy="107567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Ø"/>
              <a:tabLst>
                <a:tab pos="360363" algn="l"/>
              </a:tabLst>
            </a:pPr>
            <a:r>
              <a:rPr lang="en-US" sz="2000" dirty="0"/>
              <a:t>Determine the therapeutic evaluation code (</a:t>
            </a:r>
            <a:r>
              <a:rPr lang="en-US" sz="2000" dirty="0" err="1"/>
              <a:t>TE_Code</a:t>
            </a:r>
            <a:r>
              <a:rPr lang="en-US" sz="2000" dirty="0"/>
              <a:t>) with the highest number of Approvals in each year. </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6D3FF492-C581-9F2D-0628-026FC7521348}"/>
              </a:ext>
            </a:extLst>
          </p:cNvPr>
          <p:cNvPicPr>
            <a:picLocks noChangeAspect="1"/>
          </p:cNvPicPr>
          <p:nvPr/>
        </p:nvPicPr>
        <p:blipFill>
          <a:blip r:embed="rId3"/>
          <a:stretch>
            <a:fillRect/>
          </a:stretch>
        </p:blipFill>
        <p:spPr>
          <a:xfrm>
            <a:off x="1823661" y="5241714"/>
            <a:ext cx="9770305" cy="846759"/>
          </a:xfrm>
          <a:prstGeom prst="rect">
            <a:avLst/>
          </a:prstGeom>
        </p:spPr>
      </p:pic>
    </p:spTree>
    <p:extLst>
      <p:ext uri="{BB962C8B-B14F-4D97-AF65-F5344CB8AC3E}">
        <p14:creationId xmlns:p14="http://schemas.microsoft.com/office/powerpoint/2010/main" val="681433967"/>
      </p:ext>
    </p:extLst>
  </p:cSld>
  <p:clrMapOvr>
    <a:masterClrMapping/>
  </p:clrMapOvr>
  <p:transition spd="med">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48512-1F29-5019-30CC-FCEACEE79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A9B73-832D-5B0B-3DB7-A7BFF8AA1888}"/>
              </a:ext>
            </a:extLst>
          </p:cNvPr>
          <p:cNvSpPr>
            <a:spLocks noGrp="1"/>
          </p:cNvSpPr>
          <p:nvPr>
            <p:ph type="ctrTitle"/>
          </p:nvPr>
        </p:nvSpPr>
        <p:spPr>
          <a:xfrm>
            <a:off x="717154" y="158251"/>
            <a:ext cx="10044593"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SQL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64F89F53-8B4D-DADF-14E0-B9FE4CFC9BAE}"/>
              </a:ext>
            </a:extLst>
          </p:cNvPr>
          <p:cNvSpPr>
            <a:spLocks noGrp="1"/>
          </p:cNvSpPr>
          <p:nvPr>
            <p:ph type="subTitle" idx="1"/>
          </p:nvPr>
        </p:nvSpPr>
        <p:spPr>
          <a:xfrm>
            <a:off x="139354" y="424079"/>
            <a:ext cx="11360201" cy="1293168"/>
          </a:xfrm>
        </p:spPr>
        <p:txBody>
          <a:bodyPr>
            <a:normAutofit fontScale="25000" lnSpcReduction="20000"/>
          </a:bodyPr>
          <a:lstStyle/>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9" name="TextBox 8">
            <a:extLst>
              <a:ext uri="{FF2B5EF4-FFF2-40B4-BE49-F238E27FC236}">
                <a16:creationId xmlns:a16="http://schemas.microsoft.com/office/drawing/2014/main" id="{D646F61C-75E7-33B6-313C-CC419B485AC2}"/>
              </a:ext>
            </a:extLst>
          </p:cNvPr>
          <p:cNvSpPr txBox="1"/>
          <p:nvPr/>
        </p:nvSpPr>
        <p:spPr>
          <a:xfrm>
            <a:off x="98852" y="942663"/>
            <a:ext cx="11281196" cy="4215000"/>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Ø"/>
              <a:tabLst>
                <a:tab pos="360363" algn="l"/>
              </a:tabLst>
            </a:pPr>
            <a:r>
              <a:rPr lang="en-IN" sz="2000" dirty="0">
                <a:latin typeface="Calibri" panose="020F0502020204030204" pitchFamily="34" charset="0"/>
                <a:ea typeface="Calibri" panose="020F0502020204030204" pitchFamily="34" charset="0"/>
                <a:cs typeface="Calibri" panose="020F0502020204030204" pitchFamily="34" charset="0"/>
              </a:rPr>
              <a:t>Highest approvals in the year 1984</a:t>
            </a:r>
            <a:r>
              <a:rPr lang="en-US" sz="2000" dirty="0">
                <a:latin typeface="Calibri" panose="020F0502020204030204" pitchFamily="34" charset="0"/>
                <a:ea typeface="Calibri" panose="020F0502020204030204" pitchFamily="34" charset="0"/>
                <a:cs typeface="Calibri" panose="020F0502020204030204" pitchFamily="34" charset="0"/>
              </a:rPr>
              <a:t>.</a:t>
            </a:r>
          </a:p>
          <a:p>
            <a:pPr marL="1274763" lvl="2" indent="-360363">
              <a:lnSpc>
                <a:spcPct val="170000"/>
              </a:lnSpc>
              <a:buClr>
                <a:schemeClr val="tx1"/>
              </a:buClr>
              <a:buFont typeface="Wingdings" panose="05000000000000000000" pitchFamily="2" charset="2"/>
              <a:buChar char="Ø"/>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Top 3 years with in ascending were 1939,1941&amp; 1942.</a:t>
            </a:r>
          </a:p>
          <a:p>
            <a:pPr marL="1274763" lvl="2" indent="-360363">
              <a:lnSpc>
                <a:spcPct val="170000"/>
              </a:lnSpc>
              <a:buClr>
                <a:schemeClr val="tx1"/>
              </a:buClr>
              <a:buFont typeface="Wingdings" panose="05000000000000000000" pitchFamily="2" charset="2"/>
              <a:buChar char="Ø"/>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 3 years in descending order were 2016,2015 &amp; 2013.</a:t>
            </a:r>
          </a:p>
          <a:p>
            <a:pPr marL="1274763" lvl="2" indent="-360363">
              <a:lnSpc>
                <a:spcPct val="170000"/>
              </a:lnSpc>
              <a:buClr>
                <a:schemeClr val="tx1"/>
              </a:buClr>
              <a:buFont typeface="Wingdings" panose="05000000000000000000" pitchFamily="2" charset="2"/>
              <a:buChar char="Ø"/>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3D IMAGING DRUG has the highest rank in sponsors.</a:t>
            </a:r>
          </a:p>
          <a:p>
            <a:pPr marL="1274763" lvl="2" indent="-360363">
              <a:lnSpc>
                <a:spcPct val="170000"/>
              </a:lnSpc>
              <a:buClr>
                <a:schemeClr val="tx1"/>
              </a:buClr>
              <a:buFont typeface="Wingdings" panose="05000000000000000000" pitchFamily="2" charset="2"/>
              <a:buChar char="Ø"/>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3M sponsor applicant has highest rank from 1939 to 1960</a:t>
            </a:r>
          </a:p>
          <a:p>
            <a:pPr marL="1274763" lvl="2" indent="-360363">
              <a:lnSpc>
                <a:spcPct val="170000"/>
              </a:lnSpc>
              <a:buClr>
                <a:schemeClr val="tx1"/>
              </a:buClr>
              <a:buFont typeface="Wingdings" panose="05000000000000000000" pitchFamily="2" charset="2"/>
              <a:buChar char="Ø"/>
              <a:tabLst>
                <a:tab pos="360363" algn="l"/>
              </a:tabLst>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274763" lvl="2" indent="-360363">
              <a:lnSpc>
                <a:spcPct val="170000"/>
              </a:lnSpc>
              <a:buClr>
                <a:schemeClr val="tx1"/>
              </a:buClr>
              <a:buFont typeface="Wingdings" panose="05000000000000000000" pitchFamily="2" charset="2"/>
              <a:buChar char="Ø"/>
              <a:tabLst>
                <a:tab pos="360363" algn="l"/>
              </a:tabLst>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1274763" lvl="2" indent="-360363">
              <a:lnSpc>
                <a:spcPct val="170000"/>
              </a:lnSpc>
              <a:buClr>
                <a:schemeClr val="tx1"/>
              </a:buClr>
              <a:buFont typeface="Wingdings" panose="05000000000000000000" pitchFamily="2" charset="2"/>
              <a:buChar char="Ø"/>
              <a:tabLst>
                <a:tab pos="360363" algn="l"/>
              </a:tabLst>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8940BCF8-2686-7B59-BE7A-A8B92EF5C623}"/>
              </a:ext>
            </a:extLst>
          </p:cNvPr>
          <p:cNvSpPr txBox="1"/>
          <p:nvPr/>
        </p:nvSpPr>
        <p:spPr>
          <a:xfrm>
            <a:off x="98852" y="3429000"/>
            <a:ext cx="11281196" cy="55245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Ø"/>
              <a:tabLst>
                <a:tab pos="360363" algn="l"/>
              </a:tabLst>
            </a:pPr>
            <a:r>
              <a:rPr lang="en-IN" sz="2000" dirty="0">
                <a:latin typeface="Calibri" panose="020F0502020204030204" pitchFamily="34" charset="0"/>
                <a:ea typeface="Calibri" panose="020F0502020204030204" pitchFamily="34" charset="0"/>
                <a:cs typeface="Calibri" panose="020F0502020204030204" pitchFamily="34" charset="0"/>
              </a:rPr>
              <a:t>Product marketing status 1 has higher number of approvals</a:t>
            </a:r>
            <a:r>
              <a:rPr lang="en-US" sz="2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8B813B42-106B-FA12-78DA-5CD6A1187051}"/>
              </a:ext>
            </a:extLst>
          </p:cNvPr>
          <p:cNvSpPr txBox="1"/>
          <p:nvPr/>
        </p:nvSpPr>
        <p:spPr>
          <a:xfrm>
            <a:off x="98852" y="3930478"/>
            <a:ext cx="11281196" cy="55245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Ø"/>
              <a:tabLst>
                <a:tab pos="360363" algn="l"/>
              </a:tabLst>
            </a:pPr>
            <a:r>
              <a:rPr lang="en-IN" sz="2000" dirty="0">
                <a:latin typeface="Calibri" panose="020F0502020204030204" pitchFamily="34" charset="0"/>
                <a:ea typeface="Calibri" panose="020F0502020204030204" pitchFamily="34" charset="0"/>
                <a:cs typeface="Calibri" panose="020F0502020204030204" pitchFamily="34" charset="0"/>
              </a:rPr>
              <a:t>Highest number of approval for product mkt status was in 2013</a:t>
            </a:r>
            <a:r>
              <a:rPr lang="en-US" sz="20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7580368"/>
      </p:ext>
    </p:extLst>
  </p:cSld>
  <p:clrMapOvr>
    <a:masterClrMapping/>
  </p:clrMapOvr>
  <p:transition spd="med">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0D1BF-6367-5EDC-E6E7-466E59C92E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19D218-1FA1-64C8-DD0A-0F07EADB5557}"/>
              </a:ext>
            </a:extLst>
          </p:cNvPr>
          <p:cNvSpPr>
            <a:spLocks noGrp="1"/>
          </p:cNvSpPr>
          <p:nvPr>
            <p:ph type="ctrTitle"/>
          </p:nvPr>
        </p:nvSpPr>
        <p:spPr>
          <a:xfrm>
            <a:off x="218360" y="158251"/>
            <a:ext cx="11834286"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MS POWER BI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764C9895-1CCA-683A-EB9D-EFDB4CD6D3BE}"/>
              </a:ext>
            </a:extLst>
          </p:cNvPr>
          <p:cNvSpPr>
            <a:spLocks noGrp="1"/>
          </p:cNvSpPr>
          <p:nvPr>
            <p:ph type="subTitle" idx="1"/>
          </p:nvPr>
        </p:nvSpPr>
        <p:spPr>
          <a:xfrm>
            <a:off x="139354" y="424079"/>
            <a:ext cx="11360201" cy="1293168"/>
          </a:xfrm>
        </p:spPr>
        <p:txBody>
          <a:bodyPr>
            <a:normAutofit fontScale="25000" lnSpcReduction="20000"/>
          </a:bodyPr>
          <a:lstStyle/>
          <a:p>
            <a:pPr>
              <a:lnSpc>
                <a:spcPct val="170000"/>
              </a:lnSpc>
              <a:buClr>
                <a:schemeClr val="tx1"/>
              </a:buClr>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9" name="TextBox 8">
            <a:extLst>
              <a:ext uri="{FF2B5EF4-FFF2-40B4-BE49-F238E27FC236}">
                <a16:creationId xmlns:a16="http://schemas.microsoft.com/office/drawing/2014/main" id="{56ED8E62-8302-BC83-5244-50BA1988E3E1}"/>
              </a:ext>
            </a:extLst>
          </p:cNvPr>
          <p:cNvSpPr txBox="1"/>
          <p:nvPr/>
        </p:nvSpPr>
        <p:spPr>
          <a:xfrm>
            <a:off x="-481436" y="919376"/>
            <a:ext cx="11281196" cy="107567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q"/>
              <a:tabLst>
                <a:tab pos="360363" algn="l"/>
              </a:tabLst>
            </a:pPr>
            <a:r>
              <a:rPr lang="en-US" sz="2000" dirty="0"/>
              <a:t>Visualize the yearly approval trends of drugs. Highlight any significant patterns and/or fluctuations, if any</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04484298-69C1-D5EC-F260-1918E3A5E424}"/>
              </a:ext>
            </a:extLst>
          </p:cNvPr>
          <p:cNvPicPr>
            <a:picLocks noChangeAspect="1"/>
          </p:cNvPicPr>
          <p:nvPr/>
        </p:nvPicPr>
        <p:blipFill>
          <a:blip r:embed="rId2"/>
          <a:stretch>
            <a:fillRect/>
          </a:stretch>
        </p:blipFill>
        <p:spPr>
          <a:xfrm>
            <a:off x="2621902" y="1983075"/>
            <a:ext cx="7445828" cy="4546052"/>
          </a:xfrm>
          <a:prstGeom prst="rect">
            <a:avLst/>
          </a:prstGeom>
        </p:spPr>
      </p:pic>
    </p:spTree>
    <p:extLst>
      <p:ext uri="{BB962C8B-B14F-4D97-AF65-F5344CB8AC3E}">
        <p14:creationId xmlns:p14="http://schemas.microsoft.com/office/powerpoint/2010/main" val="926154778"/>
      </p:ext>
    </p:extLst>
  </p:cSld>
  <p:clrMapOvr>
    <a:masterClrMapping/>
  </p:clrMapOvr>
  <p:transition spd="med">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A261A-E2A0-67AF-DF45-B43661804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34133-ABA4-5D1F-3EF0-F084C4956F4B}"/>
              </a:ext>
            </a:extLst>
          </p:cNvPr>
          <p:cNvSpPr>
            <a:spLocks noGrp="1"/>
          </p:cNvSpPr>
          <p:nvPr>
            <p:ph type="ctrTitle"/>
          </p:nvPr>
        </p:nvSpPr>
        <p:spPr>
          <a:xfrm>
            <a:off x="218360" y="158251"/>
            <a:ext cx="11834286"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MS POWER BI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8F49B5B0-6AB0-6287-C844-BC8783D58C87}"/>
              </a:ext>
            </a:extLst>
          </p:cNvPr>
          <p:cNvSpPr>
            <a:spLocks noGrp="1"/>
          </p:cNvSpPr>
          <p:nvPr>
            <p:ph type="subTitle" idx="1"/>
          </p:nvPr>
        </p:nvSpPr>
        <p:spPr>
          <a:xfrm>
            <a:off x="139354" y="424079"/>
            <a:ext cx="11360201" cy="1293168"/>
          </a:xfrm>
        </p:spPr>
        <p:txBody>
          <a:bodyPr>
            <a:normAutofit fontScale="25000" lnSpcReduction="20000"/>
          </a:bodyPr>
          <a:lstStyle/>
          <a:p>
            <a:pPr>
              <a:lnSpc>
                <a:spcPct val="170000"/>
              </a:lnSpc>
              <a:buClr>
                <a:schemeClr val="tx1"/>
              </a:buClr>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9" name="TextBox 8">
            <a:extLst>
              <a:ext uri="{FF2B5EF4-FFF2-40B4-BE49-F238E27FC236}">
                <a16:creationId xmlns:a16="http://schemas.microsoft.com/office/drawing/2014/main" id="{B8E891D3-8F3B-FDFD-0A98-9FC682BEC082}"/>
              </a:ext>
            </a:extLst>
          </p:cNvPr>
          <p:cNvSpPr txBox="1"/>
          <p:nvPr/>
        </p:nvSpPr>
        <p:spPr>
          <a:xfrm>
            <a:off x="-413737" y="792116"/>
            <a:ext cx="11281196" cy="107567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q"/>
              <a:tabLst>
                <a:tab pos="360363" algn="l"/>
              </a:tabLst>
            </a:pPr>
            <a:r>
              <a:rPr lang="en-US" sz="2000" dirty="0"/>
              <a:t>Explore approval trends over the years based on different sponsors. Uncover patterns and changes in approval rates among sponsors</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142188AA-9B8B-EE0F-9790-BEFDEADC6677}"/>
              </a:ext>
            </a:extLst>
          </p:cNvPr>
          <p:cNvPicPr>
            <a:picLocks noChangeAspect="1"/>
          </p:cNvPicPr>
          <p:nvPr/>
        </p:nvPicPr>
        <p:blipFill>
          <a:blip r:embed="rId2"/>
          <a:stretch>
            <a:fillRect/>
          </a:stretch>
        </p:blipFill>
        <p:spPr>
          <a:xfrm>
            <a:off x="2184767" y="1867795"/>
            <a:ext cx="7822466" cy="4872900"/>
          </a:xfrm>
          <a:prstGeom prst="rect">
            <a:avLst/>
          </a:prstGeom>
        </p:spPr>
      </p:pic>
    </p:spTree>
    <p:extLst>
      <p:ext uri="{BB962C8B-B14F-4D97-AF65-F5344CB8AC3E}">
        <p14:creationId xmlns:p14="http://schemas.microsoft.com/office/powerpoint/2010/main" val="197467429"/>
      </p:ext>
    </p:extLst>
  </p:cSld>
  <p:clrMapOvr>
    <a:masterClrMapping/>
  </p:clrMapOvr>
  <p:transition spd="med">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3F134-198C-D2E0-A942-6571751FB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3D3AB-86E2-FBE5-5A96-B4E45E2E9624}"/>
              </a:ext>
            </a:extLst>
          </p:cNvPr>
          <p:cNvSpPr>
            <a:spLocks noGrp="1"/>
          </p:cNvSpPr>
          <p:nvPr>
            <p:ph type="ctrTitle"/>
          </p:nvPr>
        </p:nvSpPr>
        <p:spPr>
          <a:xfrm>
            <a:off x="218360" y="158251"/>
            <a:ext cx="11834286"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MS POWER BI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7C9F30E1-C65C-C757-FF85-D428F0D4375F}"/>
              </a:ext>
            </a:extLst>
          </p:cNvPr>
          <p:cNvSpPr>
            <a:spLocks noGrp="1"/>
          </p:cNvSpPr>
          <p:nvPr>
            <p:ph type="subTitle" idx="1"/>
          </p:nvPr>
        </p:nvSpPr>
        <p:spPr>
          <a:xfrm>
            <a:off x="139354" y="424079"/>
            <a:ext cx="11360201" cy="1293168"/>
          </a:xfrm>
        </p:spPr>
        <p:txBody>
          <a:bodyPr>
            <a:normAutofit fontScale="25000" lnSpcReduction="20000"/>
          </a:bodyPr>
          <a:lstStyle/>
          <a:p>
            <a:pPr>
              <a:lnSpc>
                <a:spcPct val="170000"/>
              </a:lnSpc>
              <a:buClr>
                <a:schemeClr val="tx1"/>
              </a:buClr>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9" name="TextBox 8">
            <a:extLst>
              <a:ext uri="{FF2B5EF4-FFF2-40B4-BE49-F238E27FC236}">
                <a16:creationId xmlns:a16="http://schemas.microsoft.com/office/drawing/2014/main" id="{3C204049-DBFC-2D05-8228-12DEA84140ED}"/>
              </a:ext>
            </a:extLst>
          </p:cNvPr>
          <p:cNvSpPr txBox="1"/>
          <p:nvPr/>
        </p:nvSpPr>
        <p:spPr>
          <a:xfrm>
            <a:off x="-413737" y="792116"/>
            <a:ext cx="11281196" cy="55245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q"/>
              <a:tabLst>
                <a:tab pos="360363" algn="l"/>
              </a:tabLst>
            </a:pPr>
            <a:r>
              <a:rPr lang="en-US" sz="2000" dirty="0"/>
              <a:t>Visualize the segmentation of products based on Marketing Status</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EE772169-B1FE-E71B-6B93-BD59D93004BF}"/>
              </a:ext>
            </a:extLst>
          </p:cNvPr>
          <p:cNvPicPr>
            <a:picLocks noChangeAspect="1"/>
          </p:cNvPicPr>
          <p:nvPr/>
        </p:nvPicPr>
        <p:blipFill>
          <a:blip r:embed="rId2"/>
          <a:stretch>
            <a:fillRect/>
          </a:stretch>
        </p:blipFill>
        <p:spPr>
          <a:xfrm>
            <a:off x="1780670" y="1383497"/>
            <a:ext cx="8630660" cy="5316252"/>
          </a:xfrm>
          <a:prstGeom prst="rect">
            <a:avLst/>
          </a:prstGeom>
        </p:spPr>
      </p:pic>
    </p:spTree>
    <p:extLst>
      <p:ext uri="{BB962C8B-B14F-4D97-AF65-F5344CB8AC3E}">
        <p14:creationId xmlns:p14="http://schemas.microsoft.com/office/powerpoint/2010/main" val="4139041255"/>
      </p:ext>
    </p:extLst>
  </p:cSld>
  <p:clrMapOvr>
    <a:masterClrMapping/>
  </p:clrMapOvr>
  <p:transition spd="med">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7CE75-A0F0-E750-08CA-8FFBFB19A5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9540E-E0F5-9767-54C7-F7789EF26E3E}"/>
              </a:ext>
            </a:extLst>
          </p:cNvPr>
          <p:cNvSpPr>
            <a:spLocks noGrp="1"/>
          </p:cNvSpPr>
          <p:nvPr>
            <p:ph type="ctrTitle"/>
          </p:nvPr>
        </p:nvSpPr>
        <p:spPr>
          <a:xfrm>
            <a:off x="218360" y="158251"/>
            <a:ext cx="11834286"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MS POWER BI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DDE723E8-DD8F-FA36-5D25-337FC7334040}"/>
              </a:ext>
            </a:extLst>
          </p:cNvPr>
          <p:cNvSpPr>
            <a:spLocks noGrp="1"/>
          </p:cNvSpPr>
          <p:nvPr>
            <p:ph type="subTitle" idx="1"/>
          </p:nvPr>
        </p:nvSpPr>
        <p:spPr>
          <a:xfrm>
            <a:off x="139354" y="424079"/>
            <a:ext cx="11360201" cy="1293168"/>
          </a:xfrm>
        </p:spPr>
        <p:txBody>
          <a:bodyPr>
            <a:normAutofit fontScale="25000" lnSpcReduction="20000"/>
          </a:bodyPr>
          <a:lstStyle/>
          <a:p>
            <a:pPr>
              <a:lnSpc>
                <a:spcPct val="170000"/>
              </a:lnSpc>
              <a:buClr>
                <a:schemeClr val="tx1"/>
              </a:buClr>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9" name="TextBox 8">
            <a:extLst>
              <a:ext uri="{FF2B5EF4-FFF2-40B4-BE49-F238E27FC236}">
                <a16:creationId xmlns:a16="http://schemas.microsoft.com/office/drawing/2014/main" id="{CD366C68-78DA-48D5-432D-B869B5FD04CE}"/>
              </a:ext>
            </a:extLst>
          </p:cNvPr>
          <p:cNvSpPr txBox="1"/>
          <p:nvPr/>
        </p:nvSpPr>
        <p:spPr>
          <a:xfrm>
            <a:off x="-413737" y="792116"/>
            <a:ext cx="11281196" cy="107567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q"/>
              <a:tabLst>
                <a:tab pos="360363" algn="l"/>
              </a:tabLst>
            </a:pPr>
            <a:r>
              <a:rPr lang="en-US" sz="2000" dirty="0"/>
              <a:t>Show the total number of applications for each Marketing Status. Enable users to filter by years and Marketing Status for detailed analysis</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ACB6142A-C102-374A-D8F6-B8E87C930F8C}"/>
              </a:ext>
            </a:extLst>
          </p:cNvPr>
          <p:cNvPicPr>
            <a:picLocks noChangeAspect="1"/>
          </p:cNvPicPr>
          <p:nvPr/>
        </p:nvPicPr>
        <p:blipFill>
          <a:blip r:embed="rId2"/>
          <a:stretch>
            <a:fillRect/>
          </a:stretch>
        </p:blipFill>
        <p:spPr>
          <a:xfrm>
            <a:off x="2323322" y="1789358"/>
            <a:ext cx="7863599" cy="4989836"/>
          </a:xfrm>
          <a:prstGeom prst="rect">
            <a:avLst/>
          </a:prstGeom>
        </p:spPr>
      </p:pic>
    </p:spTree>
    <p:extLst>
      <p:ext uri="{BB962C8B-B14F-4D97-AF65-F5344CB8AC3E}">
        <p14:creationId xmlns:p14="http://schemas.microsoft.com/office/powerpoint/2010/main" val="780970530"/>
      </p:ext>
    </p:extLst>
  </p:cSld>
  <p:clrMapOvr>
    <a:masterClrMapping/>
  </p:clrMapOvr>
  <p:transition spd="med">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6C0F9-81C8-F42D-AB48-5CE6A491F9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DCD1CF-37D2-63AC-E084-361C65097C11}"/>
              </a:ext>
            </a:extLst>
          </p:cNvPr>
          <p:cNvSpPr>
            <a:spLocks noGrp="1"/>
          </p:cNvSpPr>
          <p:nvPr>
            <p:ph type="ctrTitle"/>
          </p:nvPr>
        </p:nvSpPr>
        <p:spPr>
          <a:xfrm>
            <a:off x="218360" y="158251"/>
            <a:ext cx="11834286"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MS POWER BI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C0AC96E6-1AA4-FC74-3C52-45D31E9FB22E}"/>
              </a:ext>
            </a:extLst>
          </p:cNvPr>
          <p:cNvSpPr>
            <a:spLocks noGrp="1"/>
          </p:cNvSpPr>
          <p:nvPr>
            <p:ph type="subTitle" idx="1"/>
          </p:nvPr>
        </p:nvSpPr>
        <p:spPr>
          <a:xfrm>
            <a:off x="139354" y="424079"/>
            <a:ext cx="11360201" cy="1293168"/>
          </a:xfrm>
        </p:spPr>
        <p:txBody>
          <a:bodyPr>
            <a:normAutofit fontScale="25000" lnSpcReduction="20000"/>
          </a:bodyPr>
          <a:lstStyle/>
          <a:p>
            <a:pPr>
              <a:lnSpc>
                <a:spcPct val="170000"/>
              </a:lnSpc>
              <a:buClr>
                <a:schemeClr val="tx1"/>
              </a:buClr>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9" name="TextBox 8">
            <a:extLst>
              <a:ext uri="{FF2B5EF4-FFF2-40B4-BE49-F238E27FC236}">
                <a16:creationId xmlns:a16="http://schemas.microsoft.com/office/drawing/2014/main" id="{7A2BC6C5-7A3D-F06C-68AD-B3D81CF4562E}"/>
              </a:ext>
            </a:extLst>
          </p:cNvPr>
          <p:cNvSpPr txBox="1"/>
          <p:nvPr/>
        </p:nvSpPr>
        <p:spPr>
          <a:xfrm>
            <a:off x="-413737" y="792116"/>
            <a:ext cx="11281196" cy="107567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q"/>
              <a:tabLst>
                <a:tab pos="360363" algn="l"/>
              </a:tabLst>
            </a:pPr>
            <a:r>
              <a:rPr lang="en-US" sz="2000" dirty="0"/>
              <a:t>Analyze the grouping of drugs by dosage form. Visualize the distribution of approvals across different forms. Identify the most successful dosage form</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1B2DC954-BD36-57E2-2049-148778D78EFA}"/>
              </a:ext>
            </a:extLst>
          </p:cNvPr>
          <p:cNvPicPr>
            <a:picLocks noChangeAspect="1"/>
          </p:cNvPicPr>
          <p:nvPr/>
        </p:nvPicPr>
        <p:blipFill>
          <a:blip r:embed="rId2"/>
          <a:stretch>
            <a:fillRect/>
          </a:stretch>
        </p:blipFill>
        <p:spPr>
          <a:xfrm>
            <a:off x="2144684" y="1867795"/>
            <a:ext cx="7902631" cy="4927118"/>
          </a:xfrm>
          <a:prstGeom prst="rect">
            <a:avLst/>
          </a:prstGeom>
        </p:spPr>
      </p:pic>
    </p:spTree>
    <p:extLst>
      <p:ext uri="{BB962C8B-B14F-4D97-AF65-F5344CB8AC3E}">
        <p14:creationId xmlns:p14="http://schemas.microsoft.com/office/powerpoint/2010/main" val="3726283025"/>
      </p:ext>
    </p:extLst>
  </p:cSld>
  <p:clrMapOvr>
    <a:masterClrMapping/>
  </p:clrMapOvr>
  <p:transition spd="med">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26F0A-DF9B-88F8-A128-8840A59F58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1027A3-319F-05F8-A958-4BCCA3FF762D}"/>
              </a:ext>
            </a:extLst>
          </p:cNvPr>
          <p:cNvSpPr>
            <a:spLocks noGrp="1"/>
          </p:cNvSpPr>
          <p:nvPr>
            <p:ph type="ctrTitle"/>
          </p:nvPr>
        </p:nvSpPr>
        <p:spPr>
          <a:xfrm>
            <a:off x="218360" y="158251"/>
            <a:ext cx="11834286"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MS POWER BI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3DDFEA24-C3CC-2179-000E-70DDF541705E}"/>
              </a:ext>
            </a:extLst>
          </p:cNvPr>
          <p:cNvSpPr>
            <a:spLocks noGrp="1"/>
          </p:cNvSpPr>
          <p:nvPr>
            <p:ph type="subTitle" idx="1"/>
          </p:nvPr>
        </p:nvSpPr>
        <p:spPr>
          <a:xfrm>
            <a:off x="139354" y="424079"/>
            <a:ext cx="11360201" cy="1293168"/>
          </a:xfrm>
        </p:spPr>
        <p:txBody>
          <a:bodyPr>
            <a:normAutofit fontScale="25000" lnSpcReduction="20000"/>
          </a:bodyPr>
          <a:lstStyle/>
          <a:p>
            <a:pPr>
              <a:lnSpc>
                <a:spcPct val="170000"/>
              </a:lnSpc>
              <a:buClr>
                <a:schemeClr val="tx1"/>
              </a:buClr>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9" name="TextBox 8">
            <a:extLst>
              <a:ext uri="{FF2B5EF4-FFF2-40B4-BE49-F238E27FC236}">
                <a16:creationId xmlns:a16="http://schemas.microsoft.com/office/drawing/2014/main" id="{05C2BA44-44CD-19B8-06EC-B0ADAA47CB27}"/>
              </a:ext>
            </a:extLst>
          </p:cNvPr>
          <p:cNvSpPr txBox="1"/>
          <p:nvPr/>
        </p:nvSpPr>
        <p:spPr>
          <a:xfrm>
            <a:off x="-413737" y="792116"/>
            <a:ext cx="11281196" cy="107567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q"/>
              <a:tabLst>
                <a:tab pos="360363" algn="l"/>
              </a:tabLst>
            </a:pPr>
            <a:r>
              <a:rPr lang="en-US" sz="2000" dirty="0"/>
              <a:t>Visualize drug approvals based on therapeutic classes. Identify classes with the highest number of approvals.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D4FB678-D15F-7835-0C16-9B335F08E9A8}"/>
              </a:ext>
            </a:extLst>
          </p:cNvPr>
          <p:cNvPicPr>
            <a:picLocks noChangeAspect="1"/>
          </p:cNvPicPr>
          <p:nvPr/>
        </p:nvPicPr>
        <p:blipFill>
          <a:blip r:embed="rId2"/>
          <a:stretch>
            <a:fillRect/>
          </a:stretch>
        </p:blipFill>
        <p:spPr>
          <a:xfrm>
            <a:off x="2118049" y="1863484"/>
            <a:ext cx="7940351" cy="4836265"/>
          </a:xfrm>
          <a:prstGeom prst="rect">
            <a:avLst/>
          </a:prstGeom>
        </p:spPr>
      </p:pic>
    </p:spTree>
    <p:extLst>
      <p:ext uri="{BB962C8B-B14F-4D97-AF65-F5344CB8AC3E}">
        <p14:creationId xmlns:p14="http://schemas.microsoft.com/office/powerpoint/2010/main" val="1793485486"/>
      </p:ext>
    </p:extLst>
  </p:cSld>
  <p:clrMapOvr>
    <a:masterClrMapping/>
  </p:clrMapOvr>
  <p:transition spd="med">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808AF-05F4-AF60-8B34-CA3870556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97282-5E15-44DD-313A-CF619C3D2E19}"/>
              </a:ext>
            </a:extLst>
          </p:cNvPr>
          <p:cNvSpPr>
            <a:spLocks noGrp="1"/>
          </p:cNvSpPr>
          <p:nvPr>
            <p:ph type="ctrTitle"/>
          </p:nvPr>
        </p:nvSpPr>
        <p:spPr>
          <a:xfrm>
            <a:off x="218360" y="158251"/>
            <a:ext cx="11834286"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MS POWER BI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9F1D12BF-9F6F-6B28-EE63-6FE52652B153}"/>
              </a:ext>
            </a:extLst>
          </p:cNvPr>
          <p:cNvSpPr>
            <a:spLocks noGrp="1"/>
          </p:cNvSpPr>
          <p:nvPr>
            <p:ph type="subTitle" idx="1"/>
          </p:nvPr>
        </p:nvSpPr>
        <p:spPr>
          <a:xfrm>
            <a:off x="139354" y="424079"/>
            <a:ext cx="11360201" cy="1293168"/>
          </a:xfrm>
        </p:spPr>
        <p:txBody>
          <a:bodyPr>
            <a:normAutofit fontScale="25000" lnSpcReduction="20000"/>
          </a:bodyPr>
          <a:lstStyle/>
          <a:p>
            <a:pPr>
              <a:lnSpc>
                <a:spcPct val="170000"/>
              </a:lnSpc>
              <a:buClr>
                <a:schemeClr val="tx1"/>
              </a:buClr>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9" name="TextBox 8">
            <a:extLst>
              <a:ext uri="{FF2B5EF4-FFF2-40B4-BE49-F238E27FC236}">
                <a16:creationId xmlns:a16="http://schemas.microsoft.com/office/drawing/2014/main" id="{A379F4AD-B066-0F01-6906-61EC5D9D29BC}"/>
              </a:ext>
            </a:extLst>
          </p:cNvPr>
          <p:cNvSpPr txBox="1"/>
          <p:nvPr/>
        </p:nvSpPr>
        <p:spPr>
          <a:xfrm>
            <a:off x="-413737" y="792116"/>
            <a:ext cx="11281196" cy="107567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q"/>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Highest approvals were recorded in 2002 which were 5.7 k &amp; lowest approvals were in 1940 which were only 14.</a:t>
            </a:r>
          </a:p>
        </p:txBody>
      </p:sp>
      <p:sp>
        <p:nvSpPr>
          <p:cNvPr id="3" name="TextBox 2">
            <a:extLst>
              <a:ext uri="{FF2B5EF4-FFF2-40B4-BE49-F238E27FC236}">
                <a16:creationId xmlns:a16="http://schemas.microsoft.com/office/drawing/2014/main" id="{42EEEC82-0295-4981-AD3D-77AAFCDF516B}"/>
              </a:ext>
            </a:extLst>
          </p:cNvPr>
          <p:cNvSpPr txBox="1"/>
          <p:nvPr/>
        </p:nvSpPr>
        <p:spPr>
          <a:xfrm>
            <a:off x="-413737" y="1867795"/>
            <a:ext cx="11281196" cy="107567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q"/>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Sponsor applicants which has higher approvals is ZYDUS PHARMS USA INC where as lowest were ZACH SYSTEM SPA.</a:t>
            </a:r>
          </a:p>
        </p:txBody>
      </p:sp>
      <p:sp>
        <p:nvSpPr>
          <p:cNvPr id="4" name="TextBox 3">
            <a:extLst>
              <a:ext uri="{FF2B5EF4-FFF2-40B4-BE49-F238E27FC236}">
                <a16:creationId xmlns:a16="http://schemas.microsoft.com/office/drawing/2014/main" id="{54D18D99-0236-3F07-B12E-C1B764B8CBC5}"/>
              </a:ext>
            </a:extLst>
          </p:cNvPr>
          <p:cNvSpPr txBox="1"/>
          <p:nvPr/>
        </p:nvSpPr>
        <p:spPr>
          <a:xfrm>
            <a:off x="-413737" y="2792926"/>
            <a:ext cx="11281196" cy="55245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q"/>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Product Marketing status 1 has highest number of  approvals.</a:t>
            </a:r>
          </a:p>
        </p:txBody>
      </p:sp>
      <p:sp>
        <p:nvSpPr>
          <p:cNvPr id="6" name="TextBox 5">
            <a:extLst>
              <a:ext uri="{FF2B5EF4-FFF2-40B4-BE49-F238E27FC236}">
                <a16:creationId xmlns:a16="http://schemas.microsoft.com/office/drawing/2014/main" id="{42C3C92A-F497-5DA2-286B-90675DA764BF}"/>
              </a:ext>
            </a:extLst>
          </p:cNvPr>
          <p:cNvSpPr txBox="1"/>
          <p:nvPr/>
        </p:nvSpPr>
        <p:spPr>
          <a:xfrm>
            <a:off x="-413737" y="3512616"/>
            <a:ext cx="11281196" cy="55245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q"/>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In year 2002,Product Marketing status 3 &amp; 1 has highest number of approvals.</a:t>
            </a:r>
          </a:p>
        </p:txBody>
      </p:sp>
      <p:sp>
        <p:nvSpPr>
          <p:cNvPr id="8" name="TextBox 7">
            <a:extLst>
              <a:ext uri="{FF2B5EF4-FFF2-40B4-BE49-F238E27FC236}">
                <a16:creationId xmlns:a16="http://schemas.microsoft.com/office/drawing/2014/main" id="{56AEF90C-2042-DE4C-91FB-ECC8C0245AF7}"/>
              </a:ext>
            </a:extLst>
          </p:cNvPr>
          <p:cNvSpPr txBox="1"/>
          <p:nvPr/>
        </p:nvSpPr>
        <p:spPr>
          <a:xfrm>
            <a:off x="-413737" y="4150208"/>
            <a:ext cx="11281196" cy="55245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q"/>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10Mg consists of higher number of approvals.</a:t>
            </a:r>
          </a:p>
        </p:txBody>
      </p:sp>
    </p:spTree>
    <p:extLst>
      <p:ext uri="{BB962C8B-B14F-4D97-AF65-F5344CB8AC3E}">
        <p14:creationId xmlns:p14="http://schemas.microsoft.com/office/powerpoint/2010/main" val="3214836479"/>
      </p:ext>
    </p:extLst>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B1C5A-FC94-87BB-513C-EE127FBB2C05}"/>
              </a:ext>
            </a:extLst>
          </p:cNvPr>
          <p:cNvSpPr>
            <a:spLocks noGrp="1"/>
          </p:cNvSpPr>
          <p:nvPr>
            <p:ph type="ctrTitle"/>
          </p:nvPr>
        </p:nvSpPr>
        <p:spPr>
          <a:xfrm>
            <a:off x="692313" y="285727"/>
            <a:ext cx="9557869" cy="784412"/>
          </a:xfrm>
        </p:spPr>
        <p:txBody>
          <a:bodyPr>
            <a:normAutofit/>
          </a:bodyPr>
          <a:lstStyle/>
          <a:p>
            <a:pPr algn="l"/>
            <a:r>
              <a:rPr lang="en-US" sz="4000" b="1" dirty="0">
                <a:latin typeface="Calibri" panose="020F0502020204030204" pitchFamily="34" charset="0"/>
                <a:ea typeface="Calibri" panose="020F0502020204030204" pitchFamily="34" charset="0"/>
                <a:cs typeface="Calibri" panose="020F0502020204030204" pitchFamily="34" charset="0"/>
              </a:rPr>
              <a:t>OBJECTIVES:-</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C5EDB6BF-7DE9-CB20-A925-E6004F6CCF50}"/>
              </a:ext>
            </a:extLst>
          </p:cNvPr>
          <p:cNvSpPr>
            <a:spLocks noGrp="1"/>
          </p:cNvSpPr>
          <p:nvPr>
            <p:ph type="subTitle" idx="1"/>
          </p:nvPr>
        </p:nvSpPr>
        <p:spPr>
          <a:xfrm>
            <a:off x="289071" y="1239781"/>
            <a:ext cx="9624867" cy="2884349"/>
          </a:xfrm>
        </p:spPr>
        <p:txBody>
          <a:bodyPr>
            <a:normAutofit fontScale="32500" lnSpcReduction="20000"/>
          </a:bodyPr>
          <a:lstStyle/>
          <a:p>
            <a:pPr marL="857250" indent="-315913" algn="l">
              <a:lnSpc>
                <a:spcPct val="220000"/>
              </a:lnSpc>
              <a:buClr>
                <a:schemeClr val="tx1"/>
              </a:buClr>
              <a:buFont typeface="Wingdings" panose="05000000000000000000" pitchFamily="2" charset="2"/>
              <a:buChar char="q"/>
              <a:tabLst>
                <a:tab pos="354013" algn="l"/>
                <a:tab pos="447675" algn="l"/>
              </a:tabLst>
            </a:pPr>
            <a:r>
              <a:rPr lang="en-US" sz="5500" dirty="0">
                <a:latin typeface="Calibri" panose="020F0502020204030204" pitchFamily="34" charset="0"/>
                <a:ea typeface="Calibri" panose="020F0502020204030204" pitchFamily="34" charset="0"/>
                <a:cs typeface="Calibri" panose="020F0502020204030204" pitchFamily="34" charset="0"/>
              </a:rPr>
              <a:t>Business objective.</a:t>
            </a:r>
          </a:p>
          <a:p>
            <a:pPr marL="857250" indent="-315913" algn="l">
              <a:lnSpc>
                <a:spcPct val="220000"/>
              </a:lnSpc>
              <a:buClr>
                <a:schemeClr val="tx1"/>
              </a:buClr>
              <a:buFont typeface="Wingdings" panose="05000000000000000000" pitchFamily="2" charset="2"/>
              <a:buChar char="q"/>
              <a:tabLst>
                <a:tab pos="354013" algn="l"/>
                <a:tab pos="447675" algn="l"/>
              </a:tabLst>
            </a:pPr>
            <a:r>
              <a:rPr lang="en-US" sz="5500" dirty="0">
                <a:latin typeface="Calibri" panose="020F0502020204030204" pitchFamily="34" charset="0"/>
                <a:ea typeface="Calibri" panose="020F0502020204030204" pitchFamily="34" charset="0"/>
                <a:cs typeface="Calibri" panose="020F0502020204030204" pitchFamily="34" charset="0"/>
              </a:rPr>
              <a:t>Data understanding.</a:t>
            </a:r>
          </a:p>
          <a:p>
            <a:pPr marL="857250" indent="-315913" algn="l">
              <a:lnSpc>
                <a:spcPct val="220000"/>
              </a:lnSpc>
              <a:buClr>
                <a:schemeClr val="tx1"/>
              </a:buClr>
              <a:buFont typeface="Wingdings" panose="05000000000000000000" pitchFamily="2" charset="2"/>
              <a:buChar char="q"/>
              <a:tabLst>
                <a:tab pos="354013" algn="l"/>
                <a:tab pos="447675" algn="l"/>
              </a:tabLst>
            </a:pPr>
            <a:r>
              <a:rPr lang="en-US" sz="5500" dirty="0">
                <a:latin typeface="Calibri" panose="020F0502020204030204" pitchFamily="34" charset="0"/>
                <a:ea typeface="Calibri" panose="020F0502020204030204" pitchFamily="34" charset="0"/>
                <a:cs typeface="Calibri" panose="020F0502020204030204" pitchFamily="34" charset="0"/>
              </a:rPr>
              <a:t>Project objectives &amp; observations using SQL.</a:t>
            </a:r>
          </a:p>
          <a:p>
            <a:pPr marL="857250" indent="-315913" algn="l">
              <a:lnSpc>
                <a:spcPct val="220000"/>
              </a:lnSpc>
              <a:buClr>
                <a:schemeClr val="tx1"/>
              </a:buClr>
              <a:buFont typeface="Wingdings" panose="05000000000000000000" pitchFamily="2" charset="2"/>
              <a:buChar char="q"/>
              <a:tabLst>
                <a:tab pos="354013" algn="l"/>
                <a:tab pos="447675" algn="l"/>
              </a:tabLst>
            </a:pPr>
            <a:r>
              <a:rPr lang="en-US" sz="5500" dirty="0">
                <a:latin typeface="Calibri" panose="020F0502020204030204" pitchFamily="34" charset="0"/>
                <a:ea typeface="Calibri" panose="020F0502020204030204" pitchFamily="34" charset="0"/>
                <a:cs typeface="Calibri" panose="020F0502020204030204" pitchFamily="34" charset="0"/>
              </a:rPr>
              <a:t>Project objectives &amp; observations using Power bi.</a:t>
            </a:r>
          </a:p>
          <a:p>
            <a:pPr algn="l">
              <a:lnSpc>
                <a:spcPct val="220000"/>
              </a:lnSpc>
              <a:buClr>
                <a:schemeClr val="tx1"/>
              </a:buClr>
              <a:tabLst>
                <a:tab pos="447675" algn="l"/>
              </a:tabLst>
            </a:pPr>
            <a:endParaRPr lang="en-US" sz="6200" dirty="0">
              <a:latin typeface="Calibri" panose="020F0502020204030204" pitchFamily="34" charset="0"/>
              <a:ea typeface="Calibri" panose="020F0502020204030204" pitchFamily="34" charset="0"/>
              <a:cs typeface="Calibri" panose="020F0502020204030204" pitchFamily="34" charset="0"/>
            </a:endParaRPr>
          </a:p>
          <a:p>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IN" dirty="0"/>
          </a:p>
        </p:txBody>
      </p:sp>
    </p:spTree>
    <p:extLst>
      <p:ext uri="{BB962C8B-B14F-4D97-AF65-F5344CB8AC3E}">
        <p14:creationId xmlns:p14="http://schemas.microsoft.com/office/powerpoint/2010/main" val="1252519707"/>
      </p:ext>
    </p:extLst>
  </p:cSld>
  <p:clrMapOvr>
    <a:masterClrMapping/>
  </p:clrMapOvr>
  <p:transition spd="med">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B1C5A-FC94-87BB-513C-EE127FBB2C05}"/>
              </a:ext>
            </a:extLst>
          </p:cNvPr>
          <p:cNvSpPr>
            <a:spLocks noGrp="1"/>
          </p:cNvSpPr>
          <p:nvPr>
            <p:ph type="ctrTitle"/>
          </p:nvPr>
        </p:nvSpPr>
        <p:spPr>
          <a:xfrm>
            <a:off x="4172486" y="300297"/>
            <a:ext cx="4290379" cy="784412"/>
          </a:xfrm>
        </p:spPr>
        <p:txBody>
          <a:bodyPr/>
          <a:lstStyle/>
          <a:p>
            <a:r>
              <a:rPr lang="en-US" sz="4400" dirty="0">
                <a:latin typeface="Calibri" panose="020F0502020204030204" pitchFamily="34" charset="0"/>
                <a:ea typeface="Calibri" panose="020F0502020204030204" pitchFamily="34" charset="0"/>
                <a:cs typeface="Calibri" panose="020F0502020204030204" pitchFamily="34" charset="0"/>
              </a:rPr>
              <a:t>THANKYOU</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14" name="Subtitle 2">
            <a:extLst>
              <a:ext uri="{FF2B5EF4-FFF2-40B4-BE49-F238E27FC236}">
                <a16:creationId xmlns:a16="http://schemas.microsoft.com/office/drawing/2014/main" id="{B09E926B-684A-FE95-6D30-41BCA140EC53}"/>
              </a:ext>
            </a:extLst>
          </p:cNvPr>
          <p:cNvSpPr>
            <a:spLocks noGrp="1"/>
          </p:cNvSpPr>
          <p:nvPr>
            <p:ph type="subTitle" idx="1"/>
          </p:nvPr>
        </p:nvSpPr>
        <p:spPr>
          <a:xfrm>
            <a:off x="141662" y="1267152"/>
            <a:ext cx="11823359" cy="2350035"/>
          </a:xfrm>
        </p:spPr>
        <p:txBody>
          <a:bodyPr>
            <a:normAutofit/>
          </a:bodyPr>
          <a:lstStyle/>
          <a:p>
            <a:pPr>
              <a:lnSpc>
                <a:spcPct val="170000"/>
              </a:lnSpc>
              <a:buClr>
                <a:schemeClr val="tx1"/>
              </a:buClr>
              <a:tabLst>
                <a:tab pos="360363" algn="l"/>
              </a:tabLst>
            </a:pPr>
            <a:endParaRPr lang="en-US" sz="2200" dirty="0">
              <a:solidFill>
                <a:schemeClr val="tx1"/>
              </a:solidFill>
              <a:latin typeface="Google Sans"/>
            </a:endParaRPr>
          </a:p>
          <a:p>
            <a:pPr>
              <a:lnSpc>
                <a:spcPct val="170000"/>
              </a:lnSpc>
              <a:buClr>
                <a:schemeClr val="tx1"/>
              </a:buClr>
              <a:tabLst>
                <a:tab pos="360363" algn="l"/>
              </a:tabLst>
            </a:pPr>
            <a:endParaRPr lang="en-US" sz="2200" dirty="0">
              <a:solidFill>
                <a:schemeClr val="tx1"/>
              </a:solidFill>
            </a:endParaRPr>
          </a:p>
          <a:p>
            <a:pPr marL="360363" indent="-360363">
              <a:lnSpc>
                <a:spcPct val="170000"/>
              </a:lnSpc>
              <a:buClr>
                <a:schemeClr val="tx1"/>
              </a:buClr>
              <a:buFont typeface="+mj-lt"/>
              <a:buAutoNum type="arabicPeriod"/>
              <a:tabLst>
                <a:tab pos="360363" algn="l"/>
              </a:tabLst>
            </a:pPr>
            <a:endParaRPr lang="en-US" sz="2200" dirty="0">
              <a:solidFill>
                <a:schemeClr val="tx1"/>
              </a:solidFill>
            </a:endParaRPr>
          </a:p>
          <a:p>
            <a:endParaRPr lang="en-IN" dirty="0"/>
          </a:p>
        </p:txBody>
      </p:sp>
      <p:pic>
        <p:nvPicPr>
          <p:cNvPr id="1026" name="Picture 2">
            <a:extLst>
              <a:ext uri="{FF2B5EF4-FFF2-40B4-BE49-F238E27FC236}">
                <a16:creationId xmlns:a16="http://schemas.microsoft.com/office/drawing/2014/main" id="{DB758AF4-B165-FD1B-D930-76F571BEB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067" y="1840201"/>
            <a:ext cx="8081865" cy="391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922791"/>
      </p:ext>
    </p:extLst>
  </p:cSld>
  <p:clrMapOvr>
    <a:masterClrMapping/>
  </p:clrMapOvr>
  <p:transition spd="med">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B1C5A-FC94-87BB-513C-EE127FBB2C05}"/>
              </a:ext>
            </a:extLst>
          </p:cNvPr>
          <p:cNvSpPr>
            <a:spLocks noGrp="1"/>
          </p:cNvSpPr>
          <p:nvPr>
            <p:ph type="ctrTitle"/>
          </p:nvPr>
        </p:nvSpPr>
        <p:spPr>
          <a:xfrm>
            <a:off x="830425" y="229408"/>
            <a:ext cx="8990973" cy="784412"/>
          </a:xfrm>
        </p:spPr>
        <p:txBody>
          <a:bodyPr>
            <a:normAutofit/>
          </a:bodyPr>
          <a:lstStyle/>
          <a:p>
            <a:pPr algn="l"/>
            <a:r>
              <a:rPr lang="en-US" sz="4000" b="1" dirty="0">
                <a:latin typeface="Calibri" panose="020F0502020204030204" pitchFamily="34" charset="0"/>
                <a:ea typeface="Calibri" panose="020F0502020204030204" pitchFamily="34" charset="0"/>
                <a:cs typeface="Calibri" panose="020F0502020204030204" pitchFamily="34" charset="0"/>
              </a:rPr>
              <a:t>BUSINESS OBJECTIVE :-</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C5EDB6BF-7DE9-CB20-A925-E6004F6CCF50}"/>
              </a:ext>
            </a:extLst>
          </p:cNvPr>
          <p:cNvSpPr>
            <a:spLocks noGrp="1"/>
          </p:cNvSpPr>
          <p:nvPr>
            <p:ph type="subTitle" idx="1"/>
          </p:nvPr>
        </p:nvSpPr>
        <p:spPr>
          <a:xfrm>
            <a:off x="718455" y="1315942"/>
            <a:ext cx="10543593" cy="1669853"/>
          </a:xfrm>
        </p:spPr>
        <p:txBody>
          <a:bodyPr>
            <a:normAutofit/>
          </a:bodyPr>
          <a:lstStyle/>
          <a:p>
            <a:pPr marL="342900" indent="-342900" algn="l">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The FDA's mission is to protect and promote public health by ensuring the safety and effectiveness of a wide range of products and substances.</a:t>
            </a:r>
          </a:p>
          <a:p>
            <a:pPr marL="342900" indent="-342900" algn="l">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To study the trends of number of approved drugs with successful forms over the years.</a:t>
            </a:r>
          </a:p>
          <a:p>
            <a:endParaRPr lang="en-IN" dirty="0"/>
          </a:p>
        </p:txBody>
      </p:sp>
      <p:pic>
        <p:nvPicPr>
          <p:cNvPr id="5" name="Picture 4">
            <a:extLst>
              <a:ext uri="{FF2B5EF4-FFF2-40B4-BE49-F238E27FC236}">
                <a16:creationId xmlns:a16="http://schemas.microsoft.com/office/drawing/2014/main" id="{9FF59F09-D1E6-649D-75FD-64DED8480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398" y="2794191"/>
            <a:ext cx="7591403" cy="3517641"/>
          </a:xfrm>
          <a:prstGeom prst="rect">
            <a:avLst/>
          </a:prstGeom>
        </p:spPr>
      </p:pic>
    </p:spTree>
    <p:extLst>
      <p:ext uri="{BB962C8B-B14F-4D97-AF65-F5344CB8AC3E}">
        <p14:creationId xmlns:p14="http://schemas.microsoft.com/office/powerpoint/2010/main" val="3349639480"/>
      </p:ext>
    </p:extLst>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A7829-E6FB-2A7A-BFF8-1174FEF2898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59BA269-5B3B-B41C-971E-7D569203285D}"/>
              </a:ext>
            </a:extLst>
          </p:cNvPr>
          <p:cNvSpPr>
            <a:spLocks noGrp="1"/>
          </p:cNvSpPr>
          <p:nvPr>
            <p:ph type="ctrTitle"/>
          </p:nvPr>
        </p:nvSpPr>
        <p:spPr>
          <a:xfrm>
            <a:off x="830425" y="229408"/>
            <a:ext cx="8990973" cy="784412"/>
          </a:xfrm>
        </p:spPr>
        <p:txBody>
          <a:bodyPr>
            <a:normAutofit/>
          </a:bodyPr>
          <a:lstStyle/>
          <a:p>
            <a:pPr algn="l"/>
            <a:r>
              <a:rPr lang="en-US" sz="4000" b="1" dirty="0">
                <a:latin typeface="Calibri" panose="020F0502020204030204" pitchFamily="34" charset="0"/>
                <a:ea typeface="Calibri" panose="020F0502020204030204" pitchFamily="34" charset="0"/>
                <a:cs typeface="Calibri" panose="020F0502020204030204" pitchFamily="34" charset="0"/>
              </a:rPr>
              <a:t>DATA DESCRIPTION :-</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E8AFACF8-FCBB-46C8-8A5A-97ADB30E9127}"/>
              </a:ext>
            </a:extLst>
          </p:cNvPr>
          <p:cNvSpPr>
            <a:spLocks noGrp="1"/>
          </p:cNvSpPr>
          <p:nvPr>
            <p:ph type="subTitle" idx="1"/>
          </p:nvPr>
        </p:nvSpPr>
        <p:spPr>
          <a:xfrm>
            <a:off x="718455" y="1315942"/>
            <a:ext cx="10543593" cy="1669853"/>
          </a:xfrm>
        </p:spPr>
        <p:txBody>
          <a:bodyPr>
            <a:normAutofit fontScale="25000" lnSpcReduction="20000"/>
          </a:bodyPr>
          <a:lstStyle/>
          <a:p>
            <a:pPr marL="625475" indent="-625475" algn="l">
              <a:lnSpc>
                <a:spcPct val="120000"/>
              </a:lnSpc>
              <a:buFont typeface="Wingdings" panose="05000000000000000000" pitchFamily="2" charset="2"/>
              <a:buChar char="q"/>
            </a:pPr>
            <a:r>
              <a:rPr lang="en-US" sz="7200" dirty="0"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Applno</a:t>
            </a:r>
            <a:r>
              <a:rPr lang="en-US" sz="72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 </a:t>
            </a:r>
            <a:r>
              <a:rPr lang="en-US" sz="7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FDA assigned number to the application. </a:t>
            </a:r>
          </a:p>
          <a:p>
            <a:pPr marL="625475" indent="-625475" algn="l">
              <a:lnSpc>
                <a:spcPct val="120000"/>
              </a:lnSpc>
              <a:buFont typeface="Wingdings" panose="05000000000000000000" pitchFamily="2" charset="2"/>
              <a:buChar char="q"/>
            </a:pPr>
            <a:r>
              <a:rPr lang="en-IN" sz="7200" i="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Approval Date:- </a:t>
            </a:r>
            <a:r>
              <a:rPr lang="en-US" sz="7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date the product was approved as stated in the FDA approval letter to the applicant.  The format is </a:t>
            </a:r>
            <a:r>
              <a:rPr lang="en-US" sz="72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Mmm</a:t>
            </a:r>
            <a:r>
              <a:rPr lang="en-US" sz="7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dd, </a:t>
            </a:r>
            <a:r>
              <a:rPr lang="en-US" sz="72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yyyy</a:t>
            </a:r>
            <a:r>
              <a:rPr lang="en-US" sz="7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p>
          <a:p>
            <a:pPr marL="625475" indent="-625475" algn="l">
              <a:lnSpc>
                <a:spcPct val="120000"/>
              </a:lnSpc>
              <a:buFont typeface="Wingdings" panose="05000000000000000000" pitchFamily="2" charset="2"/>
              <a:buChar char="q"/>
            </a:pPr>
            <a:r>
              <a:rPr lang="en-US" sz="7200" i="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IN" sz="7200" i="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Therapeutic Equivalence (TE) Code:-</a:t>
            </a:r>
            <a:r>
              <a:rPr lang="en-US" sz="7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TE Code indicates the therapeutic equivalence rating of generic to innovator Rx products.</a:t>
            </a:r>
          </a:p>
          <a:p>
            <a:pPr marL="625475" indent="-625475" algn="l">
              <a:lnSpc>
                <a:spcPct val="120000"/>
              </a:lnSpc>
              <a:buFont typeface="Wingdings" panose="05000000000000000000" pitchFamily="2" charset="2"/>
              <a:buChar char="q"/>
            </a:pPr>
            <a:r>
              <a:rPr lang="en-IN" sz="7200" i="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Product Number</a:t>
            </a:r>
            <a:r>
              <a:rPr lang="en-IN" sz="7200" b="1" i="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a:t>
            </a:r>
            <a:r>
              <a:rPr lang="en-US" sz="7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FDA assigned number to identify the application products. Each strength is a separate product. May repeat for multiple part products. Format is </a:t>
            </a:r>
            <a:r>
              <a:rPr lang="en-US" sz="7200" b="0" i="0" dirty="0" err="1">
                <a:solidFill>
                  <a:srgbClr val="333333"/>
                </a:solidFill>
                <a:effectLst/>
                <a:latin typeface="Calibri" panose="020F0502020204030204" pitchFamily="34" charset="0"/>
                <a:ea typeface="Calibri" panose="020F0502020204030204" pitchFamily="34" charset="0"/>
                <a:cs typeface="Calibri" panose="020F0502020204030204" pitchFamily="34" charset="0"/>
              </a:rPr>
              <a:t>nnn</a:t>
            </a:r>
            <a:r>
              <a:rPr lang="en-US" sz="7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t>
            </a:r>
          </a:p>
          <a:p>
            <a:pPr marL="625475" indent="-625475" algn="l">
              <a:lnSpc>
                <a:spcPct val="120000"/>
              </a:lnSpc>
              <a:buFont typeface="Wingdings" panose="05000000000000000000" pitchFamily="2" charset="2"/>
              <a:buChar char="q"/>
            </a:pPr>
            <a:r>
              <a:rPr lang="en-IN" sz="7200" i="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Dosage Form</a:t>
            </a:r>
            <a:r>
              <a:rPr lang="en-US" sz="72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US" sz="7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 dosage form is the physical form in which a drug is produced and dispensed, such as a tablet, a capsule, or an injectable.</a:t>
            </a:r>
          </a:p>
          <a:p>
            <a:pPr marL="625475" indent="-625475" algn="l">
              <a:lnSpc>
                <a:spcPct val="120000"/>
              </a:lnSpc>
              <a:buFont typeface="Wingdings" panose="05000000000000000000" pitchFamily="2" charset="2"/>
              <a:buChar char="q"/>
            </a:pPr>
            <a:r>
              <a:rPr lang="en-IN" sz="7200" i="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FDA Action Date</a:t>
            </a:r>
            <a:r>
              <a:rPr lang="en-IN" sz="72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r>
              <a:rPr lang="en-US" sz="7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action date tells when an FDA regulatory action, such as an original or supplemental approval, took place.</a:t>
            </a:r>
          </a:p>
          <a:p>
            <a:pPr marL="625475" indent="-625475" algn="l">
              <a:lnSpc>
                <a:spcPct val="120000"/>
              </a:lnSpc>
              <a:buFont typeface="Wingdings" panose="05000000000000000000" pitchFamily="2" charset="2"/>
              <a:buChar char="q"/>
            </a:pPr>
            <a:r>
              <a:rPr lang="en-US" sz="7200" b="1"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Therapeutic Equivalents:-</a:t>
            </a:r>
            <a:r>
              <a:rPr lang="en-US" sz="7200" b="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72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Approved drug products are considered to be therapeutic equivalents if they are pharmaceutical equivalents for which bioequivalence has been demonstrated, and they can be expected to have the same clinical effect and safety profile when administered to patients under the conditions specified in the labeling.</a:t>
            </a:r>
          </a:p>
          <a:p>
            <a:pPr marL="625475" indent="-625475" algn="l">
              <a:buFont typeface="Wingdings" panose="05000000000000000000" pitchFamily="2" charset="2"/>
              <a:buChar char="q"/>
            </a:pPr>
            <a:endParaRPr lang="en-IN" sz="7200" b="1"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marL="625475" indent="-625475" algn="l">
              <a:buFont typeface="Wingdings" panose="05000000000000000000" pitchFamily="2" charset="2"/>
              <a:buChar char="q"/>
            </a:pPr>
            <a:endParaRPr lang="en-US" sz="6500" b="0" i="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marL="625475" indent="-625475" algn="l">
              <a:buFont typeface="Wingdings" panose="05000000000000000000" pitchFamily="2" charset="2"/>
              <a:buChar char="q"/>
            </a:pPr>
            <a:endParaRPr lang="en-IN" sz="3400" i="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a:t>
            </a:r>
          </a:p>
          <a:p>
            <a:endParaRPr lang="en-IN" dirty="0"/>
          </a:p>
        </p:txBody>
      </p:sp>
    </p:spTree>
    <p:extLst>
      <p:ext uri="{BB962C8B-B14F-4D97-AF65-F5344CB8AC3E}">
        <p14:creationId xmlns:p14="http://schemas.microsoft.com/office/powerpoint/2010/main" val="2306278628"/>
      </p:ext>
    </p:extLst>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37EF-6B8E-3B2B-C1C3-73E3703BD385}"/>
              </a:ext>
            </a:extLst>
          </p:cNvPr>
          <p:cNvSpPr>
            <a:spLocks noGrp="1"/>
          </p:cNvSpPr>
          <p:nvPr>
            <p:ph type="ctrTitle"/>
          </p:nvPr>
        </p:nvSpPr>
        <p:spPr>
          <a:xfrm>
            <a:off x="573370" y="149544"/>
            <a:ext cx="10827061"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USING SQL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C5EDB6BF-7DE9-CB20-A925-E6004F6CCF50}"/>
              </a:ext>
            </a:extLst>
          </p:cNvPr>
          <p:cNvSpPr>
            <a:spLocks noGrp="1"/>
          </p:cNvSpPr>
          <p:nvPr>
            <p:ph type="subTitle" idx="1"/>
          </p:nvPr>
        </p:nvSpPr>
        <p:spPr>
          <a:xfrm>
            <a:off x="139354" y="424079"/>
            <a:ext cx="11360201" cy="1293168"/>
          </a:xfrm>
        </p:spPr>
        <p:txBody>
          <a:bodyPr>
            <a:normAutofit fontScale="25000" lnSpcReduction="20000"/>
          </a:bodyPr>
          <a:lstStyle/>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5" name="TextBox 4">
            <a:extLst>
              <a:ext uri="{FF2B5EF4-FFF2-40B4-BE49-F238E27FC236}">
                <a16:creationId xmlns:a16="http://schemas.microsoft.com/office/drawing/2014/main" id="{D43A802A-BD5F-5B81-4EED-DBE1A8AFE7D7}"/>
              </a:ext>
            </a:extLst>
          </p:cNvPr>
          <p:cNvSpPr txBox="1"/>
          <p:nvPr/>
        </p:nvSpPr>
        <p:spPr>
          <a:xfrm>
            <a:off x="337434" y="938174"/>
            <a:ext cx="11281196" cy="1598899"/>
          </a:xfrm>
          <a:prstGeom prst="rect">
            <a:avLst/>
          </a:prstGeom>
          <a:noFill/>
        </p:spPr>
        <p:txBody>
          <a:bodyPr wrap="square">
            <a:spAutoFit/>
          </a:bodyPr>
          <a:lstStyle/>
          <a:p>
            <a:pPr marL="360363" indent="-360363">
              <a:lnSpc>
                <a:spcPct val="170000"/>
              </a:lnSpc>
              <a:buClr>
                <a:schemeClr val="tx1"/>
              </a:buClr>
              <a:buFont typeface="Wingdings" panose="05000000000000000000" pitchFamily="2" charset="2"/>
              <a:buChar char="q"/>
              <a:tabLst>
                <a:tab pos="360363" algn="l"/>
              </a:tabLst>
            </a:pPr>
            <a:r>
              <a:rPr lang="en-US" sz="2000" dirty="0"/>
              <a:t>Task 1: Identifying Approval Trends:-</a:t>
            </a:r>
          </a:p>
          <a:p>
            <a:pPr marL="1274763" lvl="2" indent="-360363">
              <a:lnSpc>
                <a:spcPct val="170000"/>
              </a:lnSpc>
              <a:buClr>
                <a:schemeClr val="tx1"/>
              </a:buClr>
              <a:buFont typeface="Wingdings" panose="05000000000000000000" pitchFamily="2" charset="2"/>
              <a:buChar char="Ø"/>
              <a:tabLst>
                <a:tab pos="360363" algn="l"/>
              </a:tabLst>
            </a:pPr>
            <a:r>
              <a:rPr lang="en-US" sz="2000" dirty="0"/>
              <a:t>Determine the number of drugs approved each year and provide insights into the yearly trends.</a:t>
            </a:r>
          </a:p>
        </p:txBody>
      </p:sp>
      <p:pic>
        <p:nvPicPr>
          <p:cNvPr id="4" name="Picture 3">
            <a:extLst>
              <a:ext uri="{FF2B5EF4-FFF2-40B4-BE49-F238E27FC236}">
                <a16:creationId xmlns:a16="http://schemas.microsoft.com/office/drawing/2014/main" id="{51E7AF2B-A666-8B83-5482-C8E4F5994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553" y="2111739"/>
            <a:ext cx="9231255" cy="584808"/>
          </a:xfrm>
          <a:prstGeom prst="rect">
            <a:avLst/>
          </a:prstGeom>
        </p:spPr>
      </p:pic>
      <p:sp>
        <p:nvSpPr>
          <p:cNvPr id="6" name="TextBox 5">
            <a:extLst>
              <a:ext uri="{FF2B5EF4-FFF2-40B4-BE49-F238E27FC236}">
                <a16:creationId xmlns:a16="http://schemas.microsoft.com/office/drawing/2014/main" id="{3B8F740E-C23A-210D-BBCD-2D299B9B8DD4}"/>
              </a:ext>
            </a:extLst>
          </p:cNvPr>
          <p:cNvSpPr txBox="1"/>
          <p:nvPr/>
        </p:nvSpPr>
        <p:spPr>
          <a:xfrm>
            <a:off x="337434" y="2461776"/>
            <a:ext cx="11281196" cy="1178784"/>
          </a:xfrm>
          <a:prstGeom prst="rect">
            <a:avLst/>
          </a:prstGeom>
          <a:noFill/>
        </p:spPr>
        <p:txBody>
          <a:bodyPr wrap="square">
            <a:spAutoFit/>
          </a:bodyPr>
          <a:lstStyle/>
          <a:p>
            <a:pPr>
              <a:lnSpc>
                <a:spcPct val="170000"/>
              </a:lnSpc>
              <a:buClr>
                <a:schemeClr val="tx1"/>
              </a:buClr>
              <a:tabLst>
                <a:tab pos="360363" algn="l"/>
              </a:tabLst>
            </a:pPr>
            <a:endParaRPr lang="en-US" dirty="0"/>
          </a:p>
          <a:p>
            <a:pPr marL="1274763" lvl="2" indent="-360363">
              <a:buClr>
                <a:schemeClr val="tx1"/>
              </a:buClr>
              <a:buFont typeface="Wingdings" panose="05000000000000000000" pitchFamily="2" charset="2"/>
              <a:buChar char="Ø"/>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Identify the top three years that got the highest and lowest approvals, in descending and ascending order, respectively.</a:t>
            </a:r>
          </a:p>
        </p:txBody>
      </p:sp>
      <p:pic>
        <p:nvPicPr>
          <p:cNvPr id="10" name="Picture 9">
            <a:extLst>
              <a:ext uri="{FF2B5EF4-FFF2-40B4-BE49-F238E27FC236}">
                <a16:creationId xmlns:a16="http://schemas.microsoft.com/office/drawing/2014/main" id="{CFC9755A-0FC0-4405-DED1-1E7602D256C9}"/>
              </a:ext>
            </a:extLst>
          </p:cNvPr>
          <p:cNvPicPr>
            <a:picLocks noChangeAspect="1"/>
          </p:cNvPicPr>
          <p:nvPr/>
        </p:nvPicPr>
        <p:blipFill>
          <a:blip r:embed="rId3"/>
          <a:stretch>
            <a:fillRect/>
          </a:stretch>
        </p:blipFill>
        <p:spPr>
          <a:xfrm>
            <a:off x="1713552" y="3990597"/>
            <a:ext cx="9231256" cy="713353"/>
          </a:xfrm>
          <a:prstGeom prst="rect">
            <a:avLst/>
          </a:prstGeom>
        </p:spPr>
      </p:pic>
      <p:pic>
        <p:nvPicPr>
          <p:cNvPr id="12" name="Picture 11">
            <a:extLst>
              <a:ext uri="{FF2B5EF4-FFF2-40B4-BE49-F238E27FC236}">
                <a16:creationId xmlns:a16="http://schemas.microsoft.com/office/drawing/2014/main" id="{21B69641-66F2-57FF-8115-49E9178E0F9C}"/>
              </a:ext>
            </a:extLst>
          </p:cNvPr>
          <p:cNvPicPr>
            <a:picLocks noChangeAspect="1"/>
          </p:cNvPicPr>
          <p:nvPr/>
        </p:nvPicPr>
        <p:blipFill>
          <a:blip r:embed="rId4"/>
          <a:stretch>
            <a:fillRect/>
          </a:stretch>
        </p:blipFill>
        <p:spPr>
          <a:xfrm>
            <a:off x="1713553" y="5346442"/>
            <a:ext cx="9231255" cy="867746"/>
          </a:xfrm>
          <a:prstGeom prst="rect">
            <a:avLst/>
          </a:prstGeom>
        </p:spPr>
      </p:pic>
    </p:spTree>
    <p:extLst>
      <p:ext uri="{BB962C8B-B14F-4D97-AF65-F5344CB8AC3E}">
        <p14:creationId xmlns:p14="http://schemas.microsoft.com/office/powerpoint/2010/main" val="3177138607"/>
      </p:ext>
    </p:extLst>
  </p:cSld>
  <p:clrMapOvr>
    <a:masterClrMapping/>
  </p:clrMapOvr>
  <p:transition spd="med">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16DCB-0A4C-414C-3489-345E4845B4C9}"/>
            </a:ext>
          </a:extLst>
        </p:cNvPr>
        <p:cNvGrpSpPr/>
        <p:nvPr/>
      </p:nvGrpSpPr>
      <p:grpSpPr>
        <a:xfrm>
          <a:off x="0" y="0"/>
          <a:ext cx="0" cy="0"/>
          <a:chOff x="0" y="0"/>
          <a:chExt cx="0" cy="0"/>
        </a:xfrm>
      </p:grpSpPr>
      <p:sp>
        <p:nvSpPr>
          <p:cNvPr id="7" name="Subtitle 2">
            <a:extLst>
              <a:ext uri="{FF2B5EF4-FFF2-40B4-BE49-F238E27FC236}">
                <a16:creationId xmlns:a16="http://schemas.microsoft.com/office/drawing/2014/main" id="{F7D4BEC3-F93A-9243-CC82-913A0F5FDAD6}"/>
              </a:ext>
            </a:extLst>
          </p:cNvPr>
          <p:cNvSpPr>
            <a:spLocks noGrp="1"/>
          </p:cNvSpPr>
          <p:nvPr>
            <p:ph type="subTitle" idx="1"/>
          </p:nvPr>
        </p:nvSpPr>
        <p:spPr>
          <a:xfrm>
            <a:off x="139354" y="424079"/>
            <a:ext cx="11360201" cy="1293168"/>
          </a:xfrm>
        </p:spPr>
        <p:txBody>
          <a:bodyPr>
            <a:normAutofit fontScale="25000" lnSpcReduction="20000"/>
          </a:bodyPr>
          <a:lstStyle/>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5" name="TextBox 4">
            <a:extLst>
              <a:ext uri="{FF2B5EF4-FFF2-40B4-BE49-F238E27FC236}">
                <a16:creationId xmlns:a16="http://schemas.microsoft.com/office/drawing/2014/main" id="{9CA2C4DB-2DF7-C82D-BD91-4253C74B5584}"/>
              </a:ext>
            </a:extLst>
          </p:cNvPr>
          <p:cNvSpPr txBox="1"/>
          <p:nvPr/>
        </p:nvSpPr>
        <p:spPr>
          <a:xfrm>
            <a:off x="337434" y="938174"/>
            <a:ext cx="11281196" cy="55245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Ø"/>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Explore approval trends over the years based on sponsors.</a:t>
            </a:r>
          </a:p>
        </p:txBody>
      </p:sp>
      <p:sp>
        <p:nvSpPr>
          <p:cNvPr id="6" name="TextBox 5">
            <a:extLst>
              <a:ext uri="{FF2B5EF4-FFF2-40B4-BE49-F238E27FC236}">
                <a16:creationId xmlns:a16="http://schemas.microsoft.com/office/drawing/2014/main" id="{8B8815C3-2A4C-940F-E64A-EC1AC591B9C9}"/>
              </a:ext>
            </a:extLst>
          </p:cNvPr>
          <p:cNvSpPr txBox="1"/>
          <p:nvPr/>
        </p:nvSpPr>
        <p:spPr>
          <a:xfrm>
            <a:off x="337434" y="2384448"/>
            <a:ext cx="11281196" cy="1178784"/>
          </a:xfrm>
          <a:prstGeom prst="rect">
            <a:avLst/>
          </a:prstGeom>
          <a:noFill/>
        </p:spPr>
        <p:txBody>
          <a:bodyPr wrap="square">
            <a:spAutoFit/>
          </a:bodyPr>
          <a:lstStyle/>
          <a:p>
            <a:pPr>
              <a:lnSpc>
                <a:spcPct val="170000"/>
              </a:lnSpc>
              <a:buClr>
                <a:schemeClr val="tx1"/>
              </a:buClr>
              <a:tabLst>
                <a:tab pos="360363" algn="l"/>
              </a:tabLst>
            </a:pPr>
            <a:endParaRPr lang="en-US" dirty="0"/>
          </a:p>
          <a:p>
            <a:pPr marL="1274763" lvl="2" indent="-360363">
              <a:buClr>
                <a:schemeClr val="tx1"/>
              </a:buClr>
              <a:buFont typeface="Wingdings" panose="05000000000000000000" pitchFamily="2" charset="2"/>
              <a:buChar char="Ø"/>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Rank sponsors based on the total number of approvals they received each year between 1939 and 1960</a:t>
            </a:r>
            <a:r>
              <a:rPr lang="en-US" dirty="0"/>
              <a:t>.</a:t>
            </a:r>
          </a:p>
        </p:txBody>
      </p:sp>
      <p:pic>
        <p:nvPicPr>
          <p:cNvPr id="11" name="Picture 10">
            <a:extLst>
              <a:ext uri="{FF2B5EF4-FFF2-40B4-BE49-F238E27FC236}">
                <a16:creationId xmlns:a16="http://schemas.microsoft.com/office/drawing/2014/main" id="{973188F9-635B-B400-B575-110FD1B9E98C}"/>
              </a:ext>
            </a:extLst>
          </p:cNvPr>
          <p:cNvPicPr>
            <a:picLocks noChangeAspect="1"/>
          </p:cNvPicPr>
          <p:nvPr/>
        </p:nvPicPr>
        <p:blipFill>
          <a:blip r:embed="rId2"/>
          <a:stretch>
            <a:fillRect/>
          </a:stretch>
        </p:blipFill>
        <p:spPr>
          <a:xfrm>
            <a:off x="1713553" y="1512443"/>
            <a:ext cx="10019670" cy="1038825"/>
          </a:xfrm>
          <a:prstGeom prst="rect">
            <a:avLst/>
          </a:prstGeom>
        </p:spPr>
      </p:pic>
      <p:pic>
        <p:nvPicPr>
          <p:cNvPr id="14" name="Picture 13">
            <a:extLst>
              <a:ext uri="{FF2B5EF4-FFF2-40B4-BE49-F238E27FC236}">
                <a16:creationId xmlns:a16="http://schemas.microsoft.com/office/drawing/2014/main" id="{77EBB388-4FC2-D212-405E-E0F98216DDE1}"/>
              </a:ext>
            </a:extLst>
          </p:cNvPr>
          <p:cNvPicPr>
            <a:picLocks noChangeAspect="1"/>
          </p:cNvPicPr>
          <p:nvPr/>
        </p:nvPicPr>
        <p:blipFill>
          <a:blip r:embed="rId3"/>
          <a:stretch>
            <a:fillRect/>
          </a:stretch>
        </p:blipFill>
        <p:spPr>
          <a:xfrm>
            <a:off x="1713553" y="4159385"/>
            <a:ext cx="10019670" cy="1038824"/>
          </a:xfrm>
          <a:prstGeom prst="rect">
            <a:avLst/>
          </a:prstGeom>
        </p:spPr>
      </p:pic>
      <p:sp>
        <p:nvSpPr>
          <p:cNvPr id="17" name="Title 1">
            <a:extLst>
              <a:ext uri="{FF2B5EF4-FFF2-40B4-BE49-F238E27FC236}">
                <a16:creationId xmlns:a16="http://schemas.microsoft.com/office/drawing/2014/main" id="{F9C97973-1587-C706-7D88-31FC8BD0DA73}"/>
              </a:ext>
            </a:extLst>
          </p:cNvPr>
          <p:cNvSpPr txBox="1">
            <a:spLocks/>
          </p:cNvSpPr>
          <p:nvPr/>
        </p:nvSpPr>
        <p:spPr>
          <a:xfrm>
            <a:off x="573370" y="149544"/>
            <a:ext cx="10827061" cy="784412"/>
          </a:xfrm>
          <a:prstGeom prst="rect">
            <a:avLst/>
          </a:prstGeom>
          <a:effectLst/>
        </p:spPr>
        <p:txBody>
          <a:bodyPr vert="horz" lIns="91440" tIns="45720" rIns="91440" bIns="45720" rtlCol="0" anchor="b">
            <a:normAutofit fontScale="9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a:latin typeface="Calibri" panose="020F0502020204030204" pitchFamily="34" charset="0"/>
                <a:ea typeface="Calibri" panose="020F0502020204030204" pitchFamily="34" charset="0"/>
                <a:cs typeface="Calibri" panose="020F0502020204030204" pitchFamily="34" charset="0"/>
              </a:rPr>
              <a:t>PROJECT OBJECTIVES &amp; OBSERVATIONS USING SQL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2332697"/>
      </p:ext>
    </p:extLst>
  </p:cSld>
  <p:clrMapOvr>
    <a:masterClrMapping/>
  </p:clrMapOvr>
  <p:transition spd="med">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4E95C-1703-E5B9-6CD7-44261CF64E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CEDCC5-B1DA-141E-267C-413603B70B50}"/>
              </a:ext>
            </a:extLst>
          </p:cNvPr>
          <p:cNvSpPr>
            <a:spLocks noGrp="1"/>
          </p:cNvSpPr>
          <p:nvPr>
            <p:ph type="ctrTitle"/>
          </p:nvPr>
        </p:nvSpPr>
        <p:spPr>
          <a:xfrm>
            <a:off x="717154" y="158251"/>
            <a:ext cx="10044593"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SQL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6192694E-8E6B-69FD-5457-0A9D92B8310C}"/>
              </a:ext>
            </a:extLst>
          </p:cNvPr>
          <p:cNvSpPr>
            <a:spLocks noGrp="1"/>
          </p:cNvSpPr>
          <p:nvPr>
            <p:ph type="subTitle" idx="1"/>
          </p:nvPr>
        </p:nvSpPr>
        <p:spPr>
          <a:xfrm>
            <a:off x="139354" y="424079"/>
            <a:ext cx="11360201" cy="1293168"/>
          </a:xfrm>
        </p:spPr>
        <p:txBody>
          <a:bodyPr>
            <a:normAutofit fontScale="25000" lnSpcReduction="20000"/>
          </a:bodyPr>
          <a:lstStyle/>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3" name="TextBox 2">
            <a:extLst>
              <a:ext uri="{FF2B5EF4-FFF2-40B4-BE49-F238E27FC236}">
                <a16:creationId xmlns:a16="http://schemas.microsoft.com/office/drawing/2014/main" id="{0D0C70B5-3C88-1396-6C2F-F1E44348F2B8}"/>
              </a:ext>
            </a:extLst>
          </p:cNvPr>
          <p:cNvSpPr txBox="1"/>
          <p:nvPr/>
        </p:nvSpPr>
        <p:spPr>
          <a:xfrm>
            <a:off x="337434" y="938174"/>
            <a:ext cx="11281196" cy="1598899"/>
          </a:xfrm>
          <a:prstGeom prst="rect">
            <a:avLst/>
          </a:prstGeom>
          <a:noFill/>
        </p:spPr>
        <p:txBody>
          <a:bodyPr wrap="square">
            <a:spAutoFit/>
          </a:bodyPr>
          <a:lstStyle/>
          <a:p>
            <a:pPr marL="360363" indent="-360363">
              <a:lnSpc>
                <a:spcPct val="170000"/>
              </a:lnSpc>
              <a:buClr>
                <a:schemeClr val="tx1"/>
              </a:buClr>
              <a:buFont typeface="Wingdings" panose="05000000000000000000" pitchFamily="2" charset="2"/>
              <a:buChar char="q"/>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Task 2: </a:t>
            </a:r>
            <a:r>
              <a:rPr lang="en-IN" sz="2000" dirty="0">
                <a:latin typeface="Calibri" panose="020F0502020204030204" pitchFamily="34" charset="0"/>
                <a:ea typeface="Calibri" panose="020F0502020204030204" pitchFamily="34" charset="0"/>
                <a:cs typeface="Calibri" panose="020F0502020204030204" pitchFamily="34" charset="0"/>
              </a:rPr>
              <a:t>Segmentation Analysis Based on Drug Marketing Status</a:t>
            </a:r>
            <a:r>
              <a:rPr lang="en-US" sz="2000" dirty="0">
                <a:latin typeface="Calibri" panose="020F0502020204030204" pitchFamily="34" charset="0"/>
                <a:ea typeface="Calibri" panose="020F0502020204030204" pitchFamily="34" charset="0"/>
                <a:cs typeface="Calibri" panose="020F0502020204030204" pitchFamily="34" charset="0"/>
              </a:rPr>
              <a:t>:-</a:t>
            </a:r>
          </a:p>
          <a:p>
            <a:pPr marL="1274763" lvl="2" indent="-360363">
              <a:lnSpc>
                <a:spcPct val="170000"/>
              </a:lnSpc>
              <a:buClr>
                <a:schemeClr val="tx1"/>
              </a:buClr>
              <a:buFont typeface="Wingdings" panose="05000000000000000000" pitchFamily="2" charset="2"/>
              <a:buChar char="Ø"/>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Group products based on Marketing Status. Provide meaningful insights into the segmentation patterns.</a:t>
            </a:r>
          </a:p>
        </p:txBody>
      </p:sp>
      <p:pic>
        <p:nvPicPr>
          <p:cNvPr id="8" name="Picture 7">
            <a:extLst>
              <a:ext uri="{FF2B5EF4-FFF2-40B4-BE49-F238E27FC236}">
                <a16:creationId xmlns:a16="http://schemas.microsoft.com/office/drawing/2014/main" id="{2E28C0E1-9ED6-045E-E65D-EC45B4A2F0B4}"/>
              </a:ext>
            </a:extLst>
          </p:cNvPr>
          <p:cNvPicPr>
            <a:picLocks noChangeAspect="1"/>
          </p:cNvPicPr>
          <p:nvPr/>
        </p:nvPicPr>
        <p:blipFill>
          <a:blip r:embed="rId2"/>
          <a:stretch>
            <a:fillRect/>
          </a:stretch>
        </p:blipFill>
        <p:spPr>
          <a:xfrm>
            <a:off x="1669616" y="2757772"/>
            <a:ext cx="9784183" cy="1357028"/>
          </a:xfrm>
          <a:prstGeom prst="rect">
            <a:avLst/>
          </a:prstGeom>
        </p:spPr>
      </p:pic>
    </p:spTree>
    <p:extLst>
      <p:ext uri="{BB962C8B-B14F-4D97-AF65-F5344CB8AC3E}">
        <p14:creationId xmlns:p14="http://schemas.microsoft.com/office/powerpoint/2010/main" val="398676706"/>
      </p:ext>
    </p:extLst>
  </p:cSld>
  <p:clrMapOvr>
    <a:masterClrMapping/>
  </p:clrMapOvr>
  <p:transition spd="med">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B8ACD-20AB-9106-EE34-B73D9E5CE8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2DAEB5-4A25-A3E2-BDFB-F418044B86D9}"/>
              </a:ext>
            </a:extLst>
          </p:cNvPr>
          <p:cNvSpPr>
            <a:spLocks noGrp="1"/>
          </p:cNvSpPr>
          <p:nvPr>
            <p:ph type="ctrTitle"/>
          </p:nvPr>
        </p:nvSpPr>
        <p:spPr>
          <a:xfrm>
            <a:off x="717154" y="158251"/>
            <a:ext cx="10044593"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SQL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6FB94D48-2848-DBE2-59D1-D5A02F4BB59D}"/>
              </a:ext>
            </a:extLst>
          </p:cNvPr>
          <p:cNvSpPr>
            <a:spLocks noGrp="1"/>
          </p:cNvSpPr>
          <p:nvPr>
            <p:ph type="subTitle" idx="1"/>
          </p:nvPr>
        </p:nvSpPr>
        <p:spPr>
          <a:xfrm>
            <a:off x="139354" y="424079"/>
            <a:ext cx="11360201" cy="1293168"/>
          </a:xfrm>
        </p:spPr>
        <p:txBody>
          <a:bodyPr>
            <a:normAutofit fontScale="25000" lnSpcReduction="20000"/>
          </a:bodyPr>
          <a:lstStyle/>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9" name="TextBox 8">
            <a:extLst>
              <a:ext uri="{FF2B5EF4-FFF2-40B4-BE49-F238E27FC236}">
                <a16:creationId xmlns:a16="http://schemas.microsoft.com/office/drawing/2014/main" id="{24046625-ADB9-4BC0-E588-82D0685C9079}"/>
              </a:ext>
            </a:extLst>
          </p:cNvPr>
          <p:cNvSpPr txBox="1"/>
          <p:nvPr/>
        </p:nvSpPr>
        <p:spPr>
          <a:xfrm>
            <a:off x="178856" y="792116"/>
            <a:ext cx="11281196" cy="107567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Ø"/>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Calculate the total number of applications for each Marketing Status year-wise after the year 2010.</a:t>
            </a:r>
          </a:p>
        </p:txBody>
      </p:sp>
      <p:pic>
        <p:nvPicPr>
          <p:cNvPr id="5" name="Picture 4">
            <a:extLst>
              <a:ext uri="{FF2B5EF4-FFF2-40B4-BE49-F238E27FC236}">
                <a16:creationId xmlns:a16="http://schemas.microsoft.com/office/drawing/2014/main" id="{3372B046-4649-45D0-5C27-5974D78122B2}"/>
              </a:ext>
            </a:extLst>
          </p:cNvPr>
          <p:cNvPicPr>
            <a:picLocks noChangeAspect="1"/>
          </p:cNvPicPr>
          <p:nvPr/>
        </p:nvPicPr>
        <p:blipFill>
          <a:blip r:embed="rId2"/>
          <a:stretch>
            <a:fillRect/>
          </a:stretch>
        </p:blipFill>
        <p:spPr>
          <a:xfrm>
            <a:off x="1389002" y="2085284"/>
            <a:ext cx="10390471" cy="4084908"/>
          </a:xfrm>
          <a:prstGeom prst="rect">
            <a:avLst/>
          </a:prstGeom>
        </p:spPr>
      </p:pic>
    </p:spTree>
    <p:extLst>
      <p:ext uri="{BB962C8B-B14F-4D97-AF65-F5344CB8AC3E}">
        <p14:creationId xmlns:p14="http://schemas.microsoft.com/office/powerpoint/2010/main" val="3871726135"/>
      </p:ext>
    </p:extLst>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EA705-EC36-F60E-C7EA-621DBFDE0F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B427CB-A525-E81D-F90D-C027762D8A93}"/>
              </a:ext>
            </a:extLst>
          </p:cNvPr>
          <p:cNvSpPr>
            <a:spLocks noGrp="1"/>
          </p:cNvSpPr>
          <p:nvPr>
            <p:ph type="ctrTitle"/>
          </p:nvPr>
        </p:nvSpPr>
        <p:spPr>
          <a:xfrm>
            <a:off x="717154" y="158251"/>
            <a:ext cx="10044593" cy="784412"/>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PROJECT OBJECTIVES &amp; OBSERVATIONS IN SQL </a:t>
            </a:r>
            <a:endParaRPr lang="en-IN" sz="4400" dirty="0">
              <a:latin typeface="Calibri" panose="020F0502020204030204" pitchFamily="34" charset="0"/>
              <a:ea typeface="Calibri" panose="020F0502020204030204" pitchFamily="34" charset="0"/>
              <a:cs typeface="Calibri" panose="020F0502020204030204" pitchFamily="34" charset="0"/>
            </a:endParaRPr>
          </a:p>
        </p:txBody>
      </p:sp>
      <p:sp>
        <p:nvSpPr>
          <p:cNvPr id="7" name="Subtitle 2">
            <a:extLst>
              <a:ext uri="{FF2B5EF4-FFF2-40B4-BE49-F238E27FC236}">
                <a16:creationId xmlns:a16="http://schemas.microsoft.com/office/drawing/2014/main" id="{183EBC99-EA08-3890-B3F3-7E628BD0A227}"/>
              </a:ext>
            </a:extLst>
          </p:cNvPr>
          <p:cNvSpPr>
            <a:spLocks noGrp="1"/>
          </p:cNvSpPr>
          <p:nvPr>
            <p:ph type="subTitle" idx="1"/>
          </p:nvPr>
        </p:nvSpPr>
        <p:spPr>
          <a:xfrm>
            <a:off x="139354" y="424079"/>
            <a:ext cx="11360201" cy="1293168"/>
          </a:xfrm>
        </p:spPr>
        <p:txBody>
          <a:bodyPr>
            <a:normAutofit fontScale="25000" lnSpcReduction="20000"/>
          </a:bodyPr>
          <a:lstStyle/>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70000"/>
              </a:lnSpc>
              <a:buClr>
                <a:schemeClr val="tx1"/>
              </a:buClr>
              <a:tabLst>
                <a:tab pos="360363" algn="l"/>
              </a:tabLst>
            </a:pPr>
            <a:r>
              <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7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60363" indent="-360363">
              <a:lnSpc>
                <a:spcPct val="170000"/>
              </a:lnSpc>
              <a:buClr>
                <a:schemeClr val="tx1"/>
              </a:buClr>
              <a:buFont typeface="Wingdings" panose="05000000000000000000" pitchFamily="2" charset="2"/>
              <a:buChar char="q"/>
              <a:tabLst>
                <a:tab pos="360363" algn="l"/>
              </a:tabLst>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endParaRPr>
          </a:p>
          <a:p>
            <a:endParaRPr lang="en-IN" dirty="0"/>
          </a:p>
        </p:txBody>
      </p:sp>
      <p:sp>
        <p:nvSpPr>
          <p:cNvPr id="9" name="TextBox 8">
            <a:extLst>
              <a:ext uri="{FF2B5EF4-FFF2-40B4-BE49-F238E27FC236}">
                <a16:creationId xmlns:a16="http://schemas.microsoft.com/office/drawing/2014/main" id="{11731922-8F47-CC93-9742-6F6490BDF9F1}"/>
              </a:ext>
            </a:extLst>
          </p:cNvPr>
          <p:cNvSpPr txBox="1"/>
          <p:nvPr/>
        </p:nvSpPr>
        <p:spPr>
          <a:xfrm>
            <a:off x="178856" y="792116"/>
            <a:ext cx="11281196" cy="1075679"/>
          </a:xfrm>
          <a:prstGeom prst="rect">
            <a:avLst/>
          </a:prstGeom>
          <a:noFill/>
        </p:spPr>
        <p:txBody>
          <a:bodyPr wrap="square">
            <a:spAutoFit/>
          </a:bodyPr>
          <a:lstStyle/>
          <a:p>
            <a:pPr marL="1274763" lvl="2" indent="-360363">
              <a:lnSpc>
                <a:spcPct val="170000"/>
              </a:lnSpc>
              <a:buClr>
                <a:schemeClr val="tx1"/>
              </a:buClr>
              <a:buFont typeface="Wingdings" panose="05000000000000000000" pitchFamily="2" charset="2"/>
              <a:buChar char="Ø"/>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Identify the top Marketing Status with the maximum number of applications and analyze its trend over time.</a:t>
            </a:r>
          </a:p>
        </p:txBody>
      </p:sp>
      <p:pic>
        <p:nvPicPr>
          <p:cNvPr id="4" name="Picture 3">
            <a:extLst>
              <a:ext uri="{FF2B5EF4-FFF2-40B4-BE49-F238E27FC236}">
                <a16:creationId xmlns:a16="http://schemas.microsoft.com/office/drawing/2014/main" id="{95AC6028-05EE-3871-9D95-69C67880B138}"/>
              </a:ext>
            </a:extLst>
          </p:cNvPr>
          <p:cNvPicPr>
            <a:picLocks noChangeAspect="1"/>
          </p:cNvPicPr>
          <p:nvPr/>
        </p:nvPicPr>
        <p:blipFill>
          <a:blip r:embed="rId2"/>
          <a:stretch>
            <a:fillRect/>
          </a:stretch>
        </p:blipFill>
        <p:spPr>
          <a:xfrm>
            <a:off x="1483450" y="2085283"/>
            <a:ext cx="9806612" cy="1211307"/>
          </a:xfrm>
          <a:prstGeom prst="rect">
            <a:avLst/>
          </a:prstGeom>
        </p:spPr>
      </p:pic>
      <p:sp>
        <p:nvSpPr>
          <p:cNvPr id="11" name="TextBox 10">
            <a:extLst>
              <a:ext uri="{FF2B5EF4-FFF2-40B4-BE49-F238E27FC236}">
                <a16:creationId xmlns:a16="http://schemas.microsoft.com/office/drawing/2014/main" id="{A56F7863-4CC6-02FC-924C-84EA6AF0687F}"/>
              </a:ext>
            </a:extLst>
          </p:cNvPr>
          <p:cNvSpPr txBox="1"/>
          <p:nvPr/>
        </p:nvSpPr>
        <p:spPr>
          <a:xfrm>
            <a:off x="717154" y="3514078"/>
            <a:ext cx="11281196" cy="1075679"/>
          </a:xfrm>
          <a:prstGeom prst="rect">
            <a:avLst/>
          </a:prstGeom>
          <a:noFill/>
        </p:spPr>
        <p:txBody>
          <a:bodyPr wrap="square">
            <a:spAutoFit/>
          </a:bodyPr>
          <a:lstStyle/>
          <a:p>
            <a:pPr marL="360363" indent="-360363">
              <a:lnSpc>
                <a:spcPct val="170000"/>
              </a:lnSpc>
              <a:buClr>
                <a:schemeClr val="tx1"/>
              </a:buClr>
              <a:buFont typeface="Wingdings" panose="05000000000000000000" pitchFamily="2" charset="2"/>
              <a:buChar char="q"/>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Task 3: </a:t>
            </a:r>
            <a:r>
              <a:rPr lang="en-IN" sz="2000" dirty="0">
                <a:latin typeface="Calibri" panose="020F0502020204030204" pitchFamily="34" charset="0"/>
                <a:ea typeface="Calibri" panose="020F0502020204030204" pitchFamily="34" charset="0"/>
                <a:cs typeface="Calibri" panose="020F0502020204030204" pitchFamily="34" charset="0"/>
              </a:rPr>
              <a:t>Analysing Products</a:t>
            </a:r>
            <a:r>
              <a:rPr lang="en-US" sz="2000" dirty="0">
                <a:latin typeface="Calibri" panose="020F0502020204030204" pitchFamily="34" charset="0"/>
                <a:ea typeface="Calibri" panose="020F0502020204030204" pitchFamily="34" charset="0"/>
                <a:cs typeface="Calibri" panose="020F0502020204030204" pitchFamily="34" charset="0"/>
              </a:rPr>
              <a:t>:-</a:t>
            </a:r>
          </a:p>
          <a:p>
            <a:pPr marL="1274763" lvl="2" indent="-360363">
              <a:lnSpc>
                <a:spcPct val="170000"/>
              </a:lnSpc>
              <a:buClr>
                <a:schemeClr val="tx1"/>
              </a:buClr>
              <a:buFont typeface="Wingdings" panose="05000000000000000000" pitchFamily="2" charset="2"/>
              <a:buChar char="Ø"/>
              <a:tabLst>
                <a:tab pos="360363" algn="l"/>
              </a:tabLst>
            </a:pPr>
            <a:r>
              <a:rPr lang="en-US" sz="2000" dirty="0">
                <a:latin typeface="Calibri" panose="020F0502020204030204" pitchFamily="34" charset="0"/>
                <a:ea typeface="Calibri" panose="020F0502020204030204" pitchFamily="34" charset="0"/>
                <a:cs typeface="Calibri" panose="020F0502020204030204" pitchFamily="34" charset="0"/>
              </a:rPr>
              <a:t>Categorize Products by dosage form and analyze their distribution.</a:t>
            </a:r>
          </a:p>
        </p:txBody>
      </p:sp>
      <p:pic>
        <p:nvPicPr>
          <p:cNvPr id="12" name="Picture 11">
            <a:extLst>
              <a:ext uri="{FF2B5EF4-FFF2-40B4-BE49-F238E27FC236}">
                <a16:creationId xmlns:a16="http://schemas.microsoft.com/office/drawing/2014/main" id="{A1B235D4-76C9-3A1D-1CCF-3DF7C66357A8}"/>
              </a:ext>
            </a:extLst>
          </p:cNvPr>
          <p:cNvPicPr>
            <a:picLocks noChangeAspect="1"/>
          </p:cNvPicPr>
          <p:nvPr/>
        </p:nvPicPr>
        <p:blipFill>
          <a:blip r:embed="rId3"/>
          <a:stretch>
            <a:fillRect/>
          </a:stretch>
        </p:blipFill>
        <p:spPr>
          <a:xfrm>
            <a:off x="1483450" y="4942873"/>
            <a:ext cx="9806612" cy="1211307"/>
          </a:xfrm>
          <a:prstGeom prst="rect">
            <a:avLst/>
          </a:prstGeom>
        </p:spPr>
      </p:pic>
    </p:spTree>
    <p:extLst>
      <p:ext uri="{BB962C8B-B14F-4D97-AF65-F5344CB8AC3E}">
        <p14:creationId xmlns:p14="http://schemas.microsoft.com/office/powerpoint/2010/main" val="1941055114"/>
      </p:ext>
    </p:extLst>
  </p:cSld>
  <p:clrMapOvr>
    <a:masterClrMapping/>
  </p:clrMapOvr>
  <p:transition spd="med">
    <p:pull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1574</TotalTime>
  <Words>895</Words>
  <Application>Microsoft Office PowerPoint</Application>
  <PresentationFormat>Widescreen</PresentationFormat>
  <Paragraphs>246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Google Sans</vt:lpstr>
      <vt:lpstr>Wingdings</vt:lpstr>
      <vt:lpstr>Parallax</vt:lpstr>
      <vt:lpstr>ANALYSIS FOOD &amp; DRUG ADMINISTRATION USING SQL &amp; MICROSOFT POWER BI </vt:lpstr>
      <vt:lpstr>OBJECTIVES:-</vt:lpstr>
      <vt:lpstr>BUSINESS OBJECTIVE :-</vt:lpstr>
      <vt:lpstr>DATA DESCRIPTION :-</vt:lpstr>
      <vt:lpstr>PROJECT OBJECTIVES &amp; OBSERVATIONS USING SQL </vt:lpstr>
      <vt:lpstr>PowerPoint Presentation</vt:lpstr>
      <vt:lpstr>PROJECT OBJECTIVES &amp; OBSERVATIONS IN SQL </vt:lpstr>
      <vt:lpstr>PROJECT OBJECTIVES &amp; OBSERVATIONS IN SQL </vt:lpstr>
      <vt:lpstr>PROJECT OBJECTIVES &amp; OBSERVATIONS IN SQL </vt:lpstr>
      <vt:lpstr>PROJECT OBJECTIVES &amp; OBSERVATIONS IN SQL </vt:lpstr>
      <vt:lpstr>PROJECT OBJECTIVES &amp; OBSERVATIONS IN SQL </vt:lpstr>
      <vt:lpstr>PROJECT OBJECTIVES &amp; OBSERVATIONS IN SQL </vt:lpstr>
      <vt:lpstr>PROJECT OBJECTIVES &amp; OBSERVATIONS IN MS POWER BI </vt:lpstr>
      <vt:lpstr>PROJECT OBJECTIVES &amp; OBSERVATIONS IN MS POWER BI </vt:lpstr>
      <vt:lpstr>PROJECT OBJECTIVES &amp; OBSERVATIONS IN MS POWER BI </vt:lpstr>
      <vt:lpstr>PROJECT OBJECTIVES &amp; OBSERVATIONS IN MS POWER BI </vt:lpstr>
      <vt:lpstr>PROJECT OBJECTIVES &amp; OBSERVATIONS IN MS POWER BI </vt:lpstr>
      <vt:lpstr>PROJECT OBJECTIVES &amp; OBSERVATIONS IN MS POWER BI </vt:lpstr>
      <vt:lpstr>PROJECT OBJECTIVES &amp; OBSERVATIONS IN MS POWER BI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CUSTOMER  SERVICE DATA OF NILE  </dc:title>
  <dc:creator>Aneesh sharma</dc:creator>
  <cp:lastModifiedBy>Aneesh sharma</cp:lastModifiedBy>
  <cp:revision>65</cp:revision>
  <dcterms:created xsi:type="dcterms:W3CDTF">2023-11-18T10:52:36Z</dcterms:created>
  <dcterms:modified xsi:type="dcterms:W3CDTF">2024-03-03T09:42:52Z</dcterms:modified>
</cp:coreProperties>
</file>