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3" r:id="rId11"/>
    <p:sldId id="265" r:id="rId12"/>
    <p:sldId id="264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3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8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0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1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32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2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7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0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4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9F6A2F-20C7-4A81-8E56-2BBD774C75E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BD18-BB1C-4F68-A956-C18C6BA7D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4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624-5D64-CF9E-46E0-192D9658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83" y="85613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CUSTOMER  SERVICE DATA OF NILE  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317B7-AFBD-E1FD-E1BC-A3D70268A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520" y="4275355"/>
            <a:ext cx="8825658" cy="147998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Graded project on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-excel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by aneesh sharma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abads-batch-11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1579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3500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Cause Analysis: Investigate common customer complaints. Pinpoint recurring problems to address them proactively and prevent future escalations.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DATA OF SENTIMENT IS SHOWN AS WELL AS REALTIONSHIP BETWEEN AVERGAE CSAT SCORE &amp; SENTIMENT.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queries are of billing questions. Web channel are mostly used to address billing question queries.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channel SHOWING GOOD RESULTS IN TIME RESPONSE AS IT IS HAVING HIGHER NUMBER OF BELOW SLA.</a:t>
            </a:r>
            <a:endParaRPr lang="en-US" sz="16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924C4-9466-07A9-C8B3-44D3AFB4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5" y="3915042"/>
            <a:ext cx="11143612" cy="1920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263705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65170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8763CCB-4325-8C2D-F264-33C31B69EEF1}"/>
              </a:ext>
            </a:extLst>
          </p:cNvPr>
          <p:cNvSpPr txBox="1">
            <a:spLocks/>
          </p:cNvSpPr>
          <p:nvPr/>
        </p:nvSpPr>
        <p:spPr>
          <a:xfrm>
            <a:off x="141662" y="1267152"/>
            <a:ext cx="11823359" cy="12147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Response Time Analysis: Analyze response times for customer queries and support requests to assess the efficiency of the customer service team. </a:t>
            </a:r>
          </a:p>
          <a:p>
            <a:pPr marL="285750" indent="-28575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 RESPONSE TIME IS SHOWN AS WELL AS response time relationship between average call duration  is shown.</a:t>
            </a:r>
          </a:p>
          <a:p>
            <a:pPr marL="285750" indent="-28575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observed that efficiency of call </a:t>
            </a:r>
            <a:r>
              <a:rPr lang="en-US" sz="6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</a:t>
            </a: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much higher because below </a:t>
            </a:r>
            <a:r>
              <a:rPr lang="en-US" sz="6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</a:t>
            </a: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higher in call Centre.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D6ED-CCD4-C6A8-E19E-9D57D3EE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6" y="3547560"/>
            <a:ext cx="11280710" cy="2179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596175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35003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Segmentation: Segment customers based on their demographics, behavior, and preferences. Understand different customer segments' needs and pain points to tailor services and communications accordingly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ARE SEGEREGATED IN REGULAR,NON REGULAR &amp; MODERATE CUSTOMERS ON THE BASIS OF REASON &amp; RELATIONSHIP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data shows that most of the customers are regular because billing questions are common.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1A6A4-A089-983F-9A10-76A1F4A0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0" y="3839547"/>
            <a:ext cx="11667231" cy="219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543647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9E926B-684A-FE95-6D30-41BCA140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3500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is done with help of 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excel.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PIVOT CHARTS &amp; TABLE.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VLOOKUP FUNCTIONS.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VBA FUNCTIONS.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DCBBE-618B-A176-A0B1-4F741BCF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23" y="1498265"/>
            <a:ext cx="2961528" cy="2118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970364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From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9E926B-684A-FE95-6D30-41BCA140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3"/>
            <a:ext cx="11823359" cy="2306472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CSAT SCORE :- MORE CUSTOMERS SHOULD BE ENCOURAGE TO GIVE FEEDBACK ON SERVICES TO ENSURE IMPROVEMENT CUSTOMER DATA SERVICES.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SENTIMENT ANALYSIS:- OVERALL POSITIVE ANALYSIS IS SHOWN , HOWEVER DUE TO UNUNAVIALBILTY OF CSAT SCORE , ACCURATE SENTIMNT ANALAYSIS WAS NOT POSSIBLE SO CUTOMER SHOLUD BE ENCOURAGE TO RECORD THE CSAT SCORE AFTER THEIR EXPERIENCES. ALTHOUGH SENTIMNT ANALYSIS IS DONE ON THE BASIS OF TIME RESPONSE.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CAUSE ANALYSIS:-BILLING QUIERIES ARE THE HIGHEST .ALSO EMAIL IS PREFERD BY CUSTOMER TO RECORD THEIR QUEREIES,MORE CHANNEL OF CUSTOMERS CAN BE USED BY CUSTOMERS TO REDUCE LOAD ON CALL CENTRES.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TIME RESPONSE ANALYSIS:-CHAT BOT HAS LOW EFFICIENCY , BECAUSE IT HIGHES SLA ,call </a:t>
            </a:r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performing well with highest number of below </a:t>
            </a:r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moreover email can be used as  favorite preference  for customer as it has highest number of time response within </a:t>
            </a:r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below </a:t>
            </a:r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CATEGORISTATION:-email &amp; web are favorite preference for customers ,but for call </a:t>
            </a:r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</a:t>
            </a: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still used by regular and  non regular customers.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377DD-415F-BEDC-8461-C89D6BFB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92" y="4455367"/>
            <a:ext cx="3166382" cy="1898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973674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486" y="300297"/>
            <a:ext cx="429037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THANKYOU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9E926B-684A-FE95-6D30-41BCA140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35003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758AF4-B165-FD1B-D930-76F571BE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67" y="1840201"/>
            <a:ext cx="8081865" cy="391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227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41" y="780250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the Customer Service Data Centre of NILE:-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86" y="1743635"/>
            <a:ext cx="9624867" cy="2350035"/>
          </a:xfrm>
        </p:spPr>
        <p:txBody>
          <a:bodyPr>
            <a:normAutofit fontScale="25000" lnSpcReduction="20000"/>
          </a:bodyPr>
          <a:lstStyle/>
          <a:p>
            <a:pPr marL="719138" indent="-71913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47675" algn="l"/>
              </a:tabLst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understanding.</a:t>
            </a:r>
          </a:p>
          <a:p>
            <a:pPr marL="719138" indent="-71913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47675" algn="l"/>
              </a:tabLst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UNDERSTANDING.</a:t>
            </a:r>
          </a:p>
          <a:p>
            <a:pPr marL="719138" indent="-71913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47675" algn="l"/>
              </a:tabLst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pPr marL="719138" indent="-71913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47675" algn="l"/>
              </a:tabLst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OF DATABASE</a:t>
            </a:r>
          </a:p>
          <a:p>
            <a:pPr marL="719138" indent="-71913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47675" algn="l"/>
              </a:tabLst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EVALUATION.</a:t>
            </a:r>
          </a:p>
          <a:p>
            <a:pPr marL="719138" indent="-71913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447675" algn="l"/>
              </a:tabLst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DATABASE.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Business and Data Understanding in Data Science Lifecycle | by Srivatsan  Srinivasan | Medium">
            <a:extLst>
              <a:ext uri="{FF2B5EF4-FFF2-40B4-BE49-F238E27FC236}">
                <a16:creationId xmlns:a16="http://schemas.microsoft.com/office/drawing/2014/main" id="{7FC731A6-FF9E-CCD7-7D0D-130773D4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39" y="1743635"/>
            <a:ext cx="45624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1970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96" y="313384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Understanding:-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96" y="1353265"/>
            <a:ext cx="11579797" cy="2350035"/>
          </a:xfrm>
        </p:spPr>
        <p:txBody>
          <a:bodyPr>
            <a:normAutofit fontScale="25000" lnSpcReduction="20000"/>
          </a:bodyPr>
          <a:lstStyle/>
          <a:p>
            <a:pPr marL="534988" indent="-53498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aims to leverage data-driven approaches to optimize customer service processes, enhance customer experience, and drive overall business growth.</a:t>
            </a:r>
          </a:p>
          <a:p>
            <a:pPr marL="534988" indent="-534988">
              <a:lnSpc>
                <a:spcPct val="22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examining historical customer service data, the project seeks to identify patterns, trends, and opportunities for improvement, ultimately leading to enhanced customer loyalty and increased operational efficiency.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4B89B-C45B-A49A-AD72-1F406AF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56" y="4387623"/>
            <a:ext cx="2857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394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83586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3039317" cy="23500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tabLst>
                <a:tab pos="273050" algn="l"/>
              </a:tabLst>
            </a:pPr>
            <a:r>
              <a:rPr lang="en-US" sz="6400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 </a:t>
            </a:r>
            <a:r>
              <a:rPr lang="en-US" sz="6400" b="0" i="0" dirty="0">
                <a:solidFill>
                  <a:srgbClr val="E2EE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involves accessing the data and exploring it using tables and graphics that can be organized in IBM® SPSS® Modeler using the CRISP-DM project tool</a:t>
            </a:r>
            <a:r>
              <a:rPr lang="en-US" sz="6400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DATA IS PROVIDED BY THE CLIENT :-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ID:- ID of the customer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name:- </a:t>
            </a:r>
            <a:r>
              <a:rPr lang="en-IN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of the customer</a:t>
            </a:r>
            <a:endParaRPr lang="en-US" sz="6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: - Sentiment of the customer (Neutral, Positive, Very Positive,  Negative, Very Negative) 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Csat</a:t>
            </a: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score:-  Customer Satisfaction Score (Scale of 1 to 10, 1 being lowest &amp; 10 being Highest) 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timestamp: Date on which the call was made by the customer. 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reason: Reason why the customer called (Billing Question, Service Outage &amp; Payments) 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city: City to which the customer belongs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6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state: State to which the customer belongs</a:t>
            </a:r>
          </a:p>
          <a:p>
            <a:pPr marL="360363" indent="-360363">
              <a:lnSpc>
                <a:spcPct val="170000"/>
              </a:lnSpc>
              <a:buFont typeface="+mj-lt"/>
              <a:buAutoNum type="arabicPeriod"/>
              <a:tabLst>
                <a:tab pos="360363" algn="l"/>
              </a:tabLst>
            </a:pPr>
            <a:endParaRPr lang="en-US" sz="8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93113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39" y="39519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3" y="1267152"/>
            <a:ext cx="11969274" cy="2350035"/>
          </a:xfrm>
        </p:spPr>
        <p:txBody>
          <a:bodyPr>
            <a:normAutofit fontScale="25000" lnSpcReduction="20000"/>
          </a:bodyPr>
          <a:lstStyle/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channel: Mode of communication that customer used (Call-center, Chatbot, Email, Web)</a:t>
            </a:r>
            <a:endParaRPr lang="en-US" sz="7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7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response_time</a:t>
            </a: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How fast the customer request was serviced (SLA </a:t>
            </a:r>
            <a:r>
              <a:rPr lang="en-US" sz="7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level,Above</a:t>
            </a: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SLA, Below SLA, Within SLA)</a:t>
            </a:r>
            <a:endParaRPr lang="en-US" sz="7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duration in minutes: Duration of the call </a:t>
            </a: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7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call_center</a:t>
            </a:r>
            <a:r>
              <a:rPr lang="en-US" sz="7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Location of the call center where service request was handled</a:t>
            </a:r>
            <a:endParaRPr lang="en-US" sz="8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67142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3500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r>
              <a:rPr lang="en-US" sz="8000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is </a:t>
            </a:r>
            <a:r>
              <a:rPr lang="en-US" sz="8000" b="0" i="0" dirty="0">
                <a:solidFill>
                  <a:srgbClr val="E2EE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process of preparing raw data so that it is suitable for further processing and analysis .this involves:-</a:t>
            </a:r>
          </a:p>
          <a:p>
            <a:pPr marL="447675" indent="-447675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269875" algn="l"/>
                <a:tab pos="354013" algn="l"/>
                <a:tab pos="360363" algn="l"/>
                <a:tab pos="447675" algn="l"/>
              </a:tabLst>
            </a:pPr>
            <a:r>
              <a:rPr lang="en-US" sz="8000" dirty="0">
                <a:solidFill>
                  <a:srgbClr val="E2EE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data to proper format.</a:t>
            </a:r>
          </a:p>
          <a:p>
            <a:pPr marL="447675" indent="-447675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269875" algn="l"/>
                <a:tab pos="354013" algn="l"/>
                <a:tab pos="360363" algn="l"/>
                <a:tab pos="447675" algn="l"/>
              </a:tabLst>
            </a:pPr>
            <a:r>
              <a:rPr lang="en-US" sz="8000" dirty="0">
                <a:solidFill>
                  <a:srgbClr val="E2EE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blank spaces from column.</a:t>
            </a:r>
          </a:p>
          <a:p>
            <a:pPr marL="447675" indent="-447675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269875" algn="l"/>
                <a:tab pos="354013" algn="l"/>
                <a:tab pos="360363" algn="l"/>
                <a:tab pos="447675" algn="l"/>
              </a:tabLst>
            </a:pPr>
            <a:r>
              <a:rPr lang="en-US" sz="8000" dirty="0">
                <a:solidFill>
                  <a:srgbClr val="E2EE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different attributes to correct form of data.</a:t>
            </a: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601BA-28C9-B838-F8C1-D441E26F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19" y="3145972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752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1"/>
            <a:ext cx="11823359" cy="45738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r>
              <a:rPr lang="en-US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modeling is a process of creating a conceptual representation of data objects and their relationships to one another.</a:t>
            </a:r>
            <a:endParaRPr lang="en-US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 EXCEL SOFTWARE IS USED TO CREATE DASHBOARD  IN WHICH FURTHER TOOLS ARE USED:-</a:t>
            </a:r>
          </a:p>
          <a:p>
            <a:pPr marL="625475" indent="-342900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 TABLES.</a:t>
            </a:r>
          </a:p>
          <a:p>
            <a:pPr marL="625475" indent="-342900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 CHARTS.</a:t>
            </a:r>
          </a:p>
          <a:p>
            <a:pPr marL="625475" indent="-342900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CHARTS.</a:t>
            </a:r>
          </a:p>
          <a:p>
            <a:pPr marL="625475" indent="-342900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SLICERS.</a:t>
            </a:r>
          </a:p>
          <a:p>
            <a:pPr marL="625475" indent="-342900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VBA TOOL.</a:t>
            </a:r>
          </a:p>
          <a:p>
            <a:pPr marL="625475" indent="-342900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VLOOKUP FUNCTIONS.</a:t>
            </a: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C1CA7-1D04-2FB7-6474-1DCD9885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852" y="2685300"/>
            <a:ext cx="2171888" cy="2905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23D348-9394-B915-92D2-0E3BAAC8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16" y="2685300"/>
            <a:ext cx="3444538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4054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1"/>
            <a:ext cx="11823359" cy="45738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COMAPRISION OF ALL CSAT SCORE WAS SHOWN .IT WAS FOUND THAT MANY CUSTOMER DIDN’T PROVIDE CSAT SCORE ,ALTHOUGH MANY CUSTOMER HAVE VERY POSITIVE SENTIMENT.</a:t>
            </a: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23D348-9394-B915-92D2-0E3BAAC8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8" y="2847708"/>
            <a:ext cx="3444538" cy="2911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06160B-1976-CEBB-E1B1-0F85CE525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92" y="2847707"/>
            <a:ext cx="7049111" cy="29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284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B1C5A-FC94-87BB-513C-EE127FBB2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" y="356281"/>
            <a:ext cx="9557869" cy="784412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Database:-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EDB6BF-7DE9-CB20-A925-E6004F6C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" y="1267152"/>
            <a:ext cx="11823359" cy="2350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 is done keeping in mind the  following objectives:-</a:t>
            </a:r>
            <a:endParaRPr lang="en-US" sz="21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Sentiment Analysis: Perform sentiment analysis on customer interactions. Identify positive,  negative, and neutral sentiments expressed by customers to understand overall satisfaction levels.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q"/>
              <a:tabLst>
                <a:tab pos="360363" algn="l"/>
              </a:tabLst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 data shows The overall sentiment data ,sentiment relationship with 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csat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score,response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&amp; city, it  shows that CUSTOMER SERVICE HAS OVERALL POSITIVE RESPONSE &amp; AVERAGE  CSAT SCORE  IS 9.49 Most of THEM ABOVE SLA.</a:t>
            </a: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  <a:latin typeface="Google Sans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pPr marL="360363" indent="-360363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  <a:tabLst>
                <a:tab pos="360363" algn="l"/>
              </a:tabLst>
            </a:pPr>
            <a:endParaRPr lang="en-US" sz="22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2A450-650A-E1CE-2CE4-9E9B3F12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3950264"/>
            <a:ext cx="10814180" cy="1943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3423957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521</TotalTime>
  <Words>956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Google Sans</vt:lpstr>
      <vt:lpstr>Wingdings</vt:lpstr>
      <vt:lpstr>Wingdings 3</vt:lpstr>
      <vt:lpstr>Ion</vt:lpstr>
      <vt:lpstr>ANALYSIS OF CUSTOMER  SERVICE DATA OF NILE  </vt:lpstr>
      <vt:lpstr>Objectives of the Customer Service Data Centre of NILE:-</vt:lpstr>
      <vt:lpstr>Business Understanding:-</vt:lpstr>
      <vt:lpstr>Data Understanding:-</vt:lpstr>
      <vt:lpstr>Data Understanding:-</vt:lpstr>
      <vt:lpstr>Data Preparation:-</vt:lpstr>
      <vt:lpstr>Modelling of Database:-</vt:lpstr>
      <vt:lpstr>Evaluation of Database:-</vt:lpstr>
      <vt:lpstr>Evaluation of Database:-</vt:lpstr>
      <vt:lpstr>Evaluation of Database:-</vt:lpstr>
      <vt:lpstr>Evaluation of Database:-</vt:lpstr>
      <vt:lpstr>Evaluation of Database:-</vt:lpstr>
      <vt:lpstr>Deployment of Database:-</vt:lpstr>
      <vt:lpstr>Conclusion From Database:-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CUSTOMER  SERVICE DATA OF NILE  </dc:title>
  <dc:creator>Aneesh sharma</dc:creator>
  <cp:lastModifiedBy>Aneesh sharma</cp:lastModifiedBy>
  <cp:revision>23</cp:revision>
  <dcterms:created xsi:type="dcterms:W3CDTF">2023-11-18T10:52:36Z</dcterms:created>
  <dcterms:modified xsi:type="dcterms:W3CDTF">2023-11-19T03:18:00Z</dcterms:modified>
</cp:coreProperties>
</file>