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77" d="100"/>
          <a:sy n="77" d="100"/>
        </p:scale>
        <p:origin x="8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9F71-5434-25D0-638F-CF5DAFF95966}"/>
              </a:ext>
            </a:extLst>
          </p:cNvPr>
          <p:cNvSpPr>
            <a:spLocks noGrp="1"/>
          </p:cNvSpPr>
          <p:nvPr>
            <p:ph type="ctrTitle"/>
          </p:nvPr>
        </p:nvSpPr>
        <p:spPr>
          <a:xfrm>
            <a:off x="422375" y="157060"/>
            <a:ext cx="10572000" cy="2971051"/>
          </a:xfrm>
        </p:spPr>
        <p:txBody>
          <a:bodyPr/>
          <a:lstStyle/>
          <a:p>
            <a:r>
              <a:rPr lang="en-US" dirty="0"/>
              <a:t>CASE STUDY: BANK TELEMARKETING CAMPAIGN</a:t>
            </a:r>
            <a:endParaRPr lang="en-IN" dirty="0"/>
          </a:p>
        </p:txBody>
      </p:sp>
      <p:sp>
        <p:nvSpPr>
          <p:cNvPr id="3" name="Subtitle 2">
            <a:extLst>
              <a:ext uri="{FF2B5EF4-FFF2-40B4-BE49-F238E27FC236}">
                <a16:creationId xmlns:a16="http://schemas.microsoft.com/office/drawing/2014/main" id="{C7D2FB05-726E-2588-6C6E-D60F59CC8050}"/>
              </a:ext>
            </a:extLst>
          </p:cNvPr>
          <p:cNvSpPr>
            <a:spLocks noGrp="1"/>
          </p:cNvSpPr>
          <p:nvPr>
            <p:ph type="subTitle" idx="1"/>
          </p:nvPr>
        </p:nvSpPr>
        <p:spPr>
          <a:xfrm>
            <a:off x="422375" y="5310664"/>
            <a:ext cx="10572000" cy="1219344"/>
          </a:xfrm>
        </p:spPr>
        <p:txBody>
          <a:bodyPr/>
          <a:lstStyle/>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Created by Aneesh sharma</a:t>
            </a:r>
          </a:p>
          <a:p>
            <a:r>
              <a:rPr lang="en-US" sz="2400" dirty="0">
                <a:latin typeface="Calibri" panose="020F0502020204030204" pitchFamily="34" charset="0"/>
                <a:ea typeface="Calibri" panose="020F0502020204030204" pitchFamily="34" charset="0"/>
                <a:cs typeface="Calibri" panose="020F0502020204030204" pitchFamily="34" charset="0"/>
              </a:rPr>
              <a:t>ABADS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-Batch-11</a:t>
            </a:r>
          </a:p>
          <a:p>
            <a:endParaRPr lang="en-IN" dirty="0"/>
          </a:p>
        </p:txBody>
      </p:sp>
    </p:spTree>
    <p:extLst>
      <p:ext uri="{BB962C8B-B14F-4D97-AF65-F5344CB8AC3E}">
        <p14:creationId xmlns:p14="http://schemas.microsoft.com/office/powerpoint/2010/main" val="427487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6AB9A1-77E6-277D-9A8C-7F08C5A8E87B}"/>
              </a:ext>
            </a:extLst>
          </p:cNvPr>
          <p:cNvSpPr txBox="1">
            <a:spLocks/>
          </p:cNvSpPr>
          <p:nvPr/>
        </p:nvSpPr>
        <p:spPr>
          <a:xfrm>
            <a:off x="102459" y="1754058"/>
            <a:ext cx="7732643" cy="446904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dirty="0">
              <a:solidFill>
                <a:srgbClr val="ECECEC"/>
              </a:solidFill>
              <a:highlight>
                <a:srgbClr val="212121"/>
              </a:highlight>
              <a:latin typeface="Söhne"/>
            </a:endParaRPr>
          </a:p>
          <a:p>
            <a:pPr>
              <a:buFont typeface="Courier New" panose="02070309020205020404" pitchFamily="49" charset="0"/>
              <a:buChar char="o"/>
            </a:pPr>
            <a:r>
              <a:rPr lang="en-US" sz="2400" dirty="0">
                <a:solidFill>
                  <a:srgbClr val="ECECEC"/>
                </a:solidFill>
                <a:highlight>
                  <a:srgbClr val="212121"/>
                </a:highlight>
                <a:latin typeface="Söhne"/>
              </a:rPr>
              <a:t>To check categorical variable analysis bar chart was used. Following insights were observed:-</a:t>
            </a:r>
          </a:p>
          <a:p>
            <a:pPr>
              <a:buFont typeface="Courier New" panose="02070309020205020404" pitchFamily="49" charset="0"/>
              <a:buChar char="o"/>
            </a:pPr>
            <a:r>
              <a:rPr lang="en-US" sz="2400" dirty="0">
                <a:solidFill>
                  <a:srgbClr val="ECECEC"/>
                </a:solidFill>
                <a:highlight>
                  <a:srgbClr val="212121"/>
                </a:highlight>
                <a:latin typeface="Söhne"/>
              </a:rPr>
              <a:t>Married customer population was highest in securing the loans</a:t>
            </a:r>
          </a:p>
          <a:p>
            <a:pPr>
              <a:buFont typeface="Courier New" panose="02070309020205020404" pitchFamily="49" charset="0"/>
              <a:buChar char="o"/>
            </a:pPr>
            <a:r>
              <a:rPr lang="en-US" sz="2400" dirty="0">
                <a:solidFill>
                  <a:srgbClr val="ECECEC"/>
                </a:solidFill>
                <a:highlight>
                  <a:srgbClr val="212121"/>
                </a:highlight>
                <a:latin typeface="Söhne"/>
              </a:rPr>
              <a:t>Most of the customer were contacted during the month of May.</a:t>
            </a:r>
          </a:p>
          <a:p>
            <a:pPr>
              <a:buFont typeface="Courier New" panose="02070309020205020404" pitchFamily="49" charset="0"/>
              <a:buChar char="o"/>
            </a:pPr>
            <a:r>
              <a:rPr lang="en-US" sz="2400" dirty="0">
                <a:solidFill>
                  <a:srgbClr val="ECECEC"/>
                </a:solidFill>
                <a:highlight>
                  <a:srgbClr val="212121"/>
                </a:highlight>
                <a:latin typeface="Söhne"/>
              </a:rPr>
              <a:t>Most of the customer were of blue collar background.</a:t>
            </a:r>
          </a:p>
          <a:p>
            <a:pPr>
              <a:buFont typeface="Courier New" panose="02070309020205020404" pitchFamily="49" charset="0"/>
              <a:buChar char="o"/>
            </a:pPr>
            <a:r>
              <a:rPr lang="en-US" sz="2400" dirty="0">
                <a:solidFill>
                  <a:srgbClr val="ECECEC"/>
                </a:solidFill>
                <a:highlight>
                  <a:srgbClr val="212121"/>
                </a:highlight>
                <a:latin typeface="Söhne"/>
              </a:rPr>
              <a:t>Overall response were negative.</a:t>
            </a:r>
          </a:p>
          <a:p>
            <a:pPr marL="0" indent="0">
              <a:buNone/>
            </a:pPr>
            <a:r>
              <a:rPr lang="en-US" sz="2400" dirty="0">
                <a:solidFill>
                  <a:srgbClr val="ECECEC"/>
                </a:solidFill>
                <a:highlight>
                  <a:srgbClr val="212121"/>
                </a:highlight>
                <a:latin typeface="Söhne"/>
              </a:rPr>
              <a:t> </a:t>
            </a:r>
          </a:p>
        </p:txBody>
      </p:sp>
      <p:sp>
        <p:nvSpPr>
          <p:cNvPr id="7" name="Title 1">
            <a:extLst>
              <a:ext uri="{FF2B5EF4-FFF2-40B4-BE49-F238E27FC236}">
                <a16:creationId xmlns:a16="http://schemas.microsoft.com/office/drawing/2014/main" id="{B0F5F94A-146C-951F-C855-CB2D50B426D0}"/>
              </a:ext>
            </a:extLst>
          </p:cNvPr>
          <p:cNvSpPr>
            <a:spLocks noGrp="1"/>
          </p:cNvSpPr>
          <p:nvPr>
            <p:ph type="title"/>
          </p:nvPr>
        </p:nvSpPr>
        <p:spPr>
          <a:xfrm>
            <a:off x="223593" y="325203"/>
            <a:ext cx="10571998" cy="970450"/>
          </a:xfrm>
        </p:spPr>
        <p:txBody>
          <a:bodyPr/>
          <a:lstStyle/>
          <a:p>
            <a:r>
              <a:rPr lang="en-IN" dirty="0"/>
              <a:t>CATEGORICAL VARIABLE ANALYSIS </a:t>
            </a:r>
            <a:r>
              <a:rPr lang="en-US" dirty="0"/>
              <a:t>:-</a:t>
            </a:r>
            <a:endParaRPr lang="en-IN" dirty="0"/>
          </a:p>
        </p:txBody>
      </p:sp>
      <p:pic>
        <p:nvPicPr>
          <p:cNvPr id="9" name="Picture 8">
            <a:extLst>
              <a:ext uri="{FF2B5EF4-FFF2-40B4-BE49-F238E27FC236}">
                <a16:creationId xmlns:a16="http://schemas.microsoft.com/office/drawing/2014/main" id="{CD5669D6-3E1B-6976-1A0E-E1E5CD1872A7}"/>
              </a:ext>
            </a:extLst>
          </p:cNvPr>
          <p:cNvPicPr>
            <a:picLocks noChangeAspect="1"/>
          </p:cNvPicPr>
          <p:nvPr/>
        </p:nvPicPr>
        <p:blipFill>
          <a:blip r:embed="rId2"/>
          <a:stretch>
            <a:fillRect/>
          </a:stretch>
        </p:blipFill>
        <p:spPr>
          <a:xfrm>
            <a:off x="7835102" y="2268702"/>
            <a:ext cx="3964421" cy="404264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043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3" y="1956624"/>
            <a:ext cx="6972337" cy="406391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dirty="0">
              <a:solidFill>
                <a:srgbClr val="ECECEC"/>
              </a:solidFill>
              <a:highlight>
                <a:srgbClr val="212121"/>
              </a:highlight>
              <a:latin typeface="Söhne"/>
            </a:endParaRPr>
          </a:p>
          <a:p>
            <a:pPr>
              <a:buFont typeface="Courier New" panose="02070309020205020404" pitchFamily="49" charset="0"/>
              <a:buChar char="o"/>
            </a:pPr>
            <a:r>
              <a:rPr lang="en-US" sz="2400" dirty="0">
                <a:solidFill>
                  <a:srgbClr val="ECECEC"/>
                </a:solidFill>
                <a:highlight>
                  <a:srgbClr val="212121"/>
                </a:highlight>
                <a:latin typeface="Söhne"/>
              </a:rPr>
              <a:t>To check categorical temporal analysis, month category was used.</a:t>
            </a:r>
          </a:p>
          <a:p>
            <a:pPr>
              <a:buFont typeface="Courier New" panose="02070309020205020404" pitchFamily="49" charset="0"/>
              <a:buChar char="o"/>
            </a:pPr>
            <a:r>
              <a:rPr lang="en-US" sz="2400" dirty="0">
                <a:solidFill>
                  <a:srgbClr val="ECECEC"/>
                </a:solidFill>
                <a:highlight>
                  <a:srgbClr val="212121"/>
                </a:highlight>
                <a:latin typeface="Söhne"/>
              </a:rPr>
              <a:t>Distribution between response and month was shown and it was observe that may , customer was contacted at highest.</a:t>
            </a:r>
          </a:p>
          <a:p>
            <a:pPr>
              <a:buFont typeface="Courier New" panose="02070309020205020404" pitchFamily="49" charset="0"/>
              <a:buChar char="o"/>
            </a:pPr>
            <a:r>
              <a:rPr lang="en-US" sz="2400" dirty="0">
                <a:solidFill>
                  <a:srgbClr val="ECECEC"/>
                </a:solidFill>
                <a:highlight>
                  <a:srgbClr val="212121"/>
                </a:highlight>
                <a:latin typeface="Söhne"/>
              </a:rPr>
              <a:t>Moreover customer was contacted less during December.</a:t>
            </a:r>
          </a:p>
          <a:p>
            <a:pPr marL="0" indent="0">
              <a:buNone/>
            </a:pPr>
            <a:r>
              <a:rPr lang="en-US" sz="2400" dirty="0">
                <a:solidFill>
                  <a:srgbClr val="ECECEC"/>
                </a:solidFill>
                <a:highlight>
                  <a:srgbClr val="212121"/>
                </a:highlight>
                <a:latin typeface="Söhne"/>
              </a:rPr>
              <a:t> </a:t>
            </a:r>
          </a:p>
        </p:txBody>
      </p:sp>
      <p:sp>
        <p:nvSpPr>
          <p:cNvPr id="7" name="Title 1">
            <a:extLst>
              <a:ext uri="{FF2B5EF4-FFF2-40B4-BE49-F238E27FC236}">
                <a16:creationId xmlns:a16="http://schemas.microsoft.com/office/drawing/2014/main" id="{B0F5F94A-146C-951F-C855-CB2D50B426D0}"/>
              </a:ext>
            </a:extLst>
          </p:cNvPr>
          <p:cNvSpPr>
            <a:spLocks noGrp="1"/>
          </p:cNvSpPr>
          <p:nvPr>
            <p:ph type="title"/>
          </p:nvPr>
        </p:nvSpPr>
        <p:spPr>
          <a:xfrm>
            <a:off x="223593" y="325203"/>
            <a:ext cx="10571998" cy="970450"/>
          </a:xfrm>
        </p:spPr>
        <p:txBody>
          <a:bodyPr/>
          <a:lstStyle/>
          <a:p>
            <a:r>
              <a:rPr lang="en-IN" dirty="0"/>
              <a:t>TEMPORAL ANALYSIS</a:t>
            </a:r>
            <a:r>
              <a:rPr lang="en-US" dirty="0"/>
              <a:t>:-</a:t>
            </a:r>
            <a:endParaRPr lang="en-IN" dirty="0"/>
          </a:p>
        </p:txBody>
      </p:sp>
      <p:pic>
        <p:nvPicPr>
          <p:cNvPr id="4" name="Picture 3">
            <a:extLst>
              <a:ext uri="{FF2B5EF4-FFF2-40B4-BE49-F238E27FC236}">
                <a16:creationId xmlns:a16="http://schemas.microsoft.com/office/drawing/2014/main" id="{6355AC94-C7BB-D265-D6F7-030E0BD474F1}"/>
              </a:ext>
            </a:extLst>
          </p:cNvPr>
          <p:cNvPicPr>
            <a:picLocks noChangeAspect="1"/>
          </p:cNvPicPr>
          <p:nvPr/>
        </p:nvPicPr>
        <p:blipFill>
          <a:blip r:embed="rId2"/>
          <a:stretch>
            <a:fillRect/>
          </a:stretch>
        </p:blipFill>
        <p:spPr>
          <a:xfrm>
            <a:off x="7835102" y="2159190"/>
            <a:ext cx="4100154" cy="4063909"/>
          </a:xfrm>
          <a:prstGeom prst="rect">
            <a:avLst/>
          </a:prstGeom>
        </p:spPr>
      </p:pic>
    </p:spTree>
    <p:extLst>
      <p:ext uri="{BB962C8B-B14F-4D97-AF65-F5344CB8AC3E}">
        <p14:creationId xmlns:p14="http://schemas.microsoft.com/office/powerpoint/2010/main" val="92179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2" y="1956623"/>
            <a:ext cx="7220817" cy="271476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dirty="0">
              <a:solidFill>
                <a:srgbClr val="ECECEC"/>
              </a:solidFill>
              <a:highlight>
                <a:srgbClr val="212121"/>
              </a:highlight>
              <a:latin typeface="Söhne"/>
            </a:endParaRPr>
          </a:p>
          <a:p>
            <a:pPr>
              <a:buFont typeface="Courier New" panose="02070309020205020404" pitchFamily="49" charset="0"/>
              <a:buChar char="o"/>
            </a:pPr>
            <a:r>
              <a:rPr lang="en-US" sz="2400" dirty="0">
                <a:solidFill>
                  <a:srgbClr val="ECECEC"/>
                </a:solidFill>
                <a:highlight>
                  <a:srgbClr val="212121"/>
                </a:highlight>
                <a:latin typeface="Söhne"/>
              </a:rPr>
              <a:t>New categories for age and income added.</a:t>
            </a:r>
          </a:p>
          <a:p>
            <a:pPr>
              <a:buFont typeface="Courier New" panose="02070309020205020404" pitchFamily="49" charset="0"/>
              <a:buChar char="o"/>
            </a:pPr>
            <a:r>
              <a:rPr lang="en-US" sz="2400" dirty="0">
                <a:solidFill>
                  <a:srgbClr val="ECECEC"/>
                </a:solidFill>
                <a:highlight>
                  <a:srgbClr val="212121"/>
                </a:highlight>
                <a:latin typeface="Söhne"/>
              </a:rPr>
              <a:t>Heat map was generated displaying correlation between different variables.</a:t>
            </a:r>
          </a:p>
          <a:p>
            <a:pPr>
              <a:buFont typeface="Courier New" panose="02070309020205020404" pitchFamily="49" charset="0"/>
              <a:buChar char="o"/>
            </a:pPr>
            <a:r>
              <a:rPr lang="en-US" sz="2400" dirty="0">
                <a:solidFill>
                  <a:srgbClr val="ECECEC"/>
                </a:solidFill>
                <a:highlight>
                  <a:srgbClr val="212121"/>
                </a:highlight>
                <a:latin typeface="Söhne"/>
              </a:rPr>
              <a:t>Response was directly proportional to total duration, days.</a:t>
            </a:r>
          </a:p>
          <a:p>
            <a:pPr>
              <a:buFont typeface="Courier New" panose="02070309020205020404" pitchFamily="49" charset="0"/>
              <a:buChar char="o"/>
            </a:pPr>
            <a:r>
              <a:rPr lang="en-US" sz="2400" dirty="0">
                <a:solidFill>
                  <a:srgbClr val="ECECEC"/>
                </a:solidFill>
                <a:highlight>
                  <a:srgbClr val="212121"/>
                </a:highlight>
                <a:latin typeface="Söhne"/>
              </a:rPr>
              <a:t>But inversely proportional to campaign, days.</a:t>
            </a:r>
          </a:p>
          <a:p>
            <a:pPr>
              <a:buFont typeface="Courier New" panose="02070309020205020404" pitchFamily="49" charset="0"/>
              <a:buChar char="o"/>
            </a:pPr>
            <a:r>
              <a:rPr lang="en-US" sz="2400" dirty="0">
                <a:solidFill>
                  <a:srgbClr val="ECECEC"/>
                </a:solidFill>
                <a:highlight>
                  <a:srgbClr val="212121"/>
                </a:highlight>
                <a:latin typeface="Söhne"/>
              </a:rPr>
              <a:t>However </a:t>
            </a:r>
            <a:r>
              <a:rPr lang="en-US" sz="2400" dirty="0" err="1">
                <a:solidFill>
                  <a:srgbClr val="ECECEC"/>
                </a:solidFill>
                <a:highlight>
                  <a:srgbClr val="212121"/>
                </a:highlight>
                <a:latin typeface="Söhne"/>
              </a:rPr>
              <a:t>Pdays</a:t>
            </a:r>
            <a:r>
              <a:rPr lang="en-US" sz="2400" dirty="0">
                <a:solidFill>
                  <a:srgbClr val="ECECEC"/>
                </a:solidFill>
                <a:highlight>
                  <a:srgbClr val="212121"/>
                </a:highlight>
                <a:latin typeface="Söhne"/>
              </a:rPr>
              <a:t> was directly proportional to previous means a lot of customers were approached earlier.</a:t>
            </a:r>
          </a:p>
          <a:p>
            <a:pPr>
              <a:buFont typeface="Courier New" panose="02070309020205020404" pitchFamily="49" charset="0"/>
              <a:buChar char="o"/>
            </a:pPr>
            <a:endParaRPr lang="en-US" sz="2400" dirty="0">
              <a:solidFill>
                <a:srgbClr val="ECECEC"/>
              </a:solidFill>
              <a:highlight>
                <a:srgbClr val="212121"/>
              </a:highlight>
              <a:latin typeface="Söhne"/>
            </a:endParaRPr>
          </a:p>
          <a:p>
            <a:pPr marL="0" indent="0">
              <a:buNone/>
            </a:pPr>
            <a:r>
              <a:rPr lang="en-US" sz="2400" dirty="0">
                <a:solidFill>
                  <a:srgbClr val="ECECEC"/>
                </a:solidFill>
                <a:highlight>
                  <a:srgbClr val="212121"/>
                </a:highlight>
                <a:latin typeface="Söhne"/>
              </a:rPr>
              <a:t> </a:t>
            </a:r>
          </a:p>
        </p:txBody>
      </p:sp>
      <p:sp>
        <p:nvSpPr>
          <p:cNvPr id="7" name="Title 1">
            <a:extLst>
              <a:ext uri="{FF2B5EF4-FFF2-40B4-BE49-F238E27FC236}">
                <a16:creationId xmlns:a16="http://schemas.microsoft.com/office/drawing/2014/main" id="{B0F5F94A-146C-951F-C855-CB2D50B426D0}"/>
              </a:ext>
            </a:extLst>
          </p:cNvPr>
          <p:cNvSpPr>
            <a:spLocks noGrp="1"/>
          </p:cNvSpPr>
          <p:nvPr>
            <p:ph type="title"/>
          </p:nvPr>
        </p:nvSpPr>
        <p:spPr>
          <a:xfrm>
            <a:off x="223593" y="325203"/>
            <a:ext cx="10571998" cy="970450"/>
          </a:xfrm>
        </p:spPr>
        <p:txBody>
          <a:bodyPr/>
          <a:lstStyle/>
          <a:p>
            <a:r>
              <a:rPr lang="en-IN" dirty="0"/>
              <a:t>FEATURE ENGINEERING &amp; CORRELATION</a:t>
            </a:r>
            <a:r>
              <a:rPr lang="en-US" dirty="0"/>
              <a:t>:-</a:t>
            </a:r>
            <a:endParaRPr lang="en-IN" dirty="0"/>
          </a:p>
        </p:txBody>
      </p:sp>
      <p:pic>
        <p:nvPicPr>
          <p:cNvPr id="8" name="Picture 7">
            <a:extLst>
              <a:ext uri="{FF2B5EF4-FFF2-40B4-BE49-F238E27FC236}">
                <a16:creationId xmlns:a16="http://schemas.microsoft.com/office/drawing/2014/main" id="{521C3D83-6C69-A93B-622E-6E1CF9570C44}"/>
              </a:ext>
            </a:extLst>
          </p:cNvPr>
          <p:cNvPicPr>
            <a:picLocks noChangeAspect="1"/>
          </p:cNvPicPr>
          <p:nvPr/>
        </p:nvPicPr>
        <p:blipFill>
          <a:blip r:embed="rId2"/>
          <a:stretch>
            <a:fillRect/>
          </a:stretch>
        </p:blipFill>
        <p:spPr>
          <a:xfrm>
            <a:off x="7613117" y="2037521"/>
            <a:ext cx="4228469" cy="4572000"/>
          </a:xfrm>
          <a:prstGeom prst="rect">
            <a:avLst/>
          </a:prstGeom>
        </p:spPr>
      </p:pic>
    </p:spTree>
    <p:extLst>
      <p:ext uri="{BB962C8B-B14F-4D97-AF65-F5344CB8AC3E}">
        <p14:creationId xmlns:p14="http://schemas.microsoft.com/office/powerpoint/2010/main" val="186970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3" y="2074952"/>
            <a:ext cx="8890590" cy="170097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dirty="0">
              <a:solidFill>
                <a:srgbClr val="ECECEC"/>
              </a:solidFill>
              <a:highlight>
                <a:srgbClr val="212121"/>
              </a:highlight>
              <a:latin typeface="Söhne"/>
            </a:endParaRPr>
          </a:p>
          <a:p>
            <a:pPr>
              <a:buFont typeface="Courier New" panose="02070309020205020404" pitchFamily="49" charset="0"/>
              <a:buChar char="o"/>
            </a:pPr>
            <a:r>
              <a:rPr lang="en-US" sz="2400" dirty="0">
                <a:solidFill>
                  <a:srgbClr val="ECECEC"/>
                </a:solidFill>
                <a:highlight>
                  <a:srgbClr val="212121"/>
                </a:highlight>
                <a:latin typeface="Söhne"/>
              </a:rPr>
              <a:t>For age has less number of outliers as compared to balance. </a:t>
            </a:r>
          </a:p>
          <a:p>
            <a:pPr>
              <a:buFont typeface="Courier New" panose="02070309020205020404" pitchFamily="49" charset="0"/>
              <a:buChar char="o"/>
            </a:pPr>
            <a:endParaRPr lang="en-US" sz="2400" dirty="0">
              <a:solidFill>
                <a:srgbClr val="ECECEC"/>
              </a:solidFill>
              <a:highlight>
                <a:srgbClr val="212121"/>
              </a:highlight>
              <a:latin typeface="Söhne"/>
            </a:endParaRPr>
          </a:p>
          <a:p>
            <a:pPr marL="0" indent="0">
              <a:buNone/>
            </a:pPr>
            <a:r>
              <a:rPr lang="en-US" sz="2400" dirty="0">
                <a:solidFill>
                  <a:srgbClr val="ECECEC"/>
                </a:solidFill>
                <a:highlight>
                  <a:srgbClr val="212121"/>
                </a:highlight>
                <a:latin typeface="Söhne"/>
              </a:rPr>
              <a:t> </a:t>
            </a:r>
          </a:p>
        </p:txBody>
      </p:sp>
      <p:sp>
        <p:nvSpPr>
          <p:cNvPr id="7" name="Title 1">
            <a:extLst>
              <a:ext uri="{FF2B5EF4-FFF2-40B4-BE49-F238E27FC236}">
                <a16:creationId xmlns:a16="http://schemas.microsoft.com/office/drawing/2014/main" id="{B0F5F94A-146C-951F-C855-CB2D50B426D0}"/>
              </a:ext>
            </a:extLst>
          </p:cNvPr>
          <p:cNvSpPr>
            <a:spLocks noGrp="1"/>
          </p:cNvSpPr>
          <p:nvPr>
            <p:ph type="title"/>
          </p:nvPr>
        </p:nvSpPr>
        <p:spPr>
          <a:xfrm>
            <a:off x="223593" y="325203"/>
            <a:ext cx="10571998" cy="970450"/>
          </a:xfrm>
        </p:spPr>
        <p:txBody>
          <a:bodyPr/>
          <a:lstStyle/>
          <a:p>
            <a:r>
              <a:rPr lang="en-IN" dirty="0"/>
              <a:t>OUTLIER DETECTION</a:t>
            </a:r>
            <a:r>
              <a:rPr lang="en-US" dirty="0"/>
              <a:t>:-</a:t>
            </a:r>
            <a:endParaRPr lang="en-IN" dirty="0"/>
          </a:p>
        </p:txBody>
      </p:sp>
      <p:pic>
        <p:nvPicPr>
          <p:cNvPr id="2" name="Picture 1">
            <a:extLst>
              <a:ext uri="{FF2B5EF4-FFF2-40B4-BE49-F238E27FC236}">
                <a16:creationId xmlns:a16="http://schemas.microsoft.com/office/drawing/2014/main" id="{70516E4C-2FEC-35CE-3729-F02C19B742F8}"/>
              </a:ext>
            </a:extLst>
          </p:cNvPr>
          <p:cNvPicPr>
            <a:picLocks noChangeAspect="1"/>
          </p:cNvPicPr>
          <p:nvPr/>
        </p:nvPicPr>
        <p:blipFill>
          <a:blip r:embed="rId2"/>
          <a:stretch>
            <a:fillRect/>
          </a:stretch>
        </p:blipFill>
        <p:spPr>
          <a:xfrm>
            <a:off x="6666212" y="3932559"/>
            <a:ext cx="4919871" cy="2714768"/>
          </a:xfrm>
          <a:prstGeom prst="rect">
            <a:avLst/>
          </a:prstGeom>
        </p:spPr>
      </p:pic>
      <p:pic>
        <p:nvPicPr>
          <p:cNvPr id="5" name="Picture 4">
            <a:extLst>
              <a:ext uri="{FF2B5EF4-FFF2-40B4-BE49-F238E27FC236}">
                <a16:creationId xmlns:a16="http://schemas.microsoft.com/office/drawing/2014/main" id="{49DA4F72-002A-2E30-C9DE-F26D18F6DBF4}"/>
              </a:ext>
            </a:extLst>
          </p:cNvPr>
          <p:cNvPicPr>
            <a:picLocks noChangeAspect="1"/>
          </p:cNvPicPr>
          <p:nvPr/>
        </p:nvPicPr>
        <p:blipFill>
          <a:blip r:embed="rId3"/>
          <a:stretch>
            <a:fillRect/>
          </a:stretch>
        </p:blipFill>
        <p:spPr>
          <a:xfrm>
            <a:off x="1401048" y="3932559"/>
            <a:ext cx="4234440" cy="2714767"/>
          </a:xfrm>
          <a:prstGeom prst="rect">
            <a:avLst/>
          </a:prstGeom>
        </p:spPr>
      </p:pic>
    </p:spTree>
    <p:extLst>
      <p:ext uri="{BB962C8B-B14F-4D97-AF65-F5344CB8AC3E}">
        <p14:creationId xmlns:p14="http://schemas.microsoft.com/office/powerpoint/2010/main" val="270093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1" y="1956623"/>
            <a:ext cx="11812695" cy="457617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dirty="0">
              <a:solidFill>
                <a:srgbClr val="ECECEC"/>
              </a:solidFill>
              <a:highlight>
                <a:srgbClr val="212121"/>
              </a:highlight>
              <a:latin typeface="Söhne"/>
            </a:endParaRPr>
          </a:p>
          <a:p>
            <a:pPr>
              <a:buFont typeface="Courier New" panose="02070309020205020404" pitchFamily="49" charset="0"/>
              <a:buChar char="o"/>
            </a:pPr>
            <a:r>
              <a:rPr lang="en-US" sz="2400" dirty="0">
                <a:solidFill>
                  <a:srgbClr val="ECECEC"/>
                </a:solidFill>
                <a:highlight>
                  <a:srgbClr val="212121"/>
                </a:highlight>
                <a:latin typeface="Söhne"/>
              </a:rPr>
              <a:t>Cellular mode of communication can be made favorite option, so that campaign can be moved vigorously.</a:t>
            </a:r>
          </a:p>
          <a:p>
            <a:pPr>
              <a:buFont typeface="Courier New" panose="02070309020205020404" pitchFamily="49" charset="0"/>
              <a:buChar char="o"/>
            </a:pPr>
            <a:r>
              <a:rPr lang="en-US" sz="2400" dirty="0">
                <a:solidFill>
                  <a:srgbClr val="ECECEC"/>
                </a:solidFill>
                <a:highlight>
                  <a:srgbClr val="212121"/>
                </a:highlight>
                <a:latin typeface="Söhne"/>
              </a:rPr>
              <a:t>As the number of married couple are highest in this segment so attractive discount can be introduce to attract more customers in this segment.</a:t>
            </a:r>
          </a:p>
          <a:p>
            <a:pPr>
              <a:buFont typeface="Courier New" panose="02070309020205020404" pitchFamily="49" charset="0"/>
              <a:buChar char="o"/>
            </a:pPr>
            <a:r>
              <a:rPr lang="en-US" sz="2400" dirty="0">
                <a:solidFill>
                  <a:srgbClr val="ECECEC"/>
                </a:solidFill>
                <a:highlight>
                  <a:srgbClr val="212121"/>
                </a:highlight>
                <a:latin typeface="Söhne"/>
              </a:rPr>
              <a:t>A lot of customers are opting for housing loan so complimentary offers can be used to attract more customers</a:t>
            </a:r>
          </a:p>
          <a:p>
            <a:pPr>
              <a:buFont typeface="Courier New" panose="02070309020205020404" pitchFamily="49" charset="0"/>
              <a:buChar char="o"/>
            </a:pPr>
            <a:r>
              <a:rPr lang="en-US" sz="2400" dirty="0">
                <a:solidFill>
                  <a:srgbClr val="ECECEC"/>
                </a:solidFill>
                <a:highlight>
                  <a:srgbClr val="212121"/>
                </a:highlight>
                <a:latin typeface="Söhne"/>
              </a:rPr>
              <a:t>Sales person can target more customers with age group of 30-50 years .</a:t>
            </a:r>
          </a:p>
          <a:p>
            <a:pPr>
              <a:buFont typeface="Courier New" panose="02070309020205020404" pitchFamily="49" charset="0"/>
              <a:buChar char="o"/>
            </a:pPr>
            <a:r>
              <a:rPr lang="en-US" sz="2400" dirty="0">
                <a:solidFill>
                  <a:srgbClr val="ECECEC"/>
                </a:solidFill>
                <a:highlight>
                  <a:srgbClr val="212121"/>
                </a:highlight>
                <a:latin typeface="Söhne"/>
              </a:rPr>
              <a:t>More schemes should be introduce to benefit the secondary sector.</a:t>
            </a:r>
          </a:p>
          <a:p>
            <a:pPr>
              <a:buFont typeface="Courier New" panose="02070309020205020404" pitchFamily="49" charset="0"/>
              <a:buChar char="o"/>
            </a:pPr>
            <a:endParaRPr lang="en-US" sz="2400" dirty="0">
              <a:solidFill>
                <a:srgbClr val="ECECEC"/>
              </a:solidFill>
              <a:highlight>
                <a:srgbClr val="212121"/>
              </a:highlight>
              <a:latin typeface="Söhne"/>
            </a:endParaRPr>
          </a:p>
          <a:p>
            <a:pPr>
              <a:buFont typeface="Courier New" panose="02070309020205020404" pitchFamily="49" charset="0"/>
              <a:buChar char="o"/>
            </a:pPr>
            <a:endParaRPr lang="en-US" sz="2400" dirty="0">
              <a:solidFill>
                <a:srgbClr val="ECECEC"/>
              </a:solidFill>
              <a:highlight>
                <a:srgbClr val="212121"/>
              </a:highlight>
              <a:latin typeface="Söhne"/>
            </a:endParaRPr>
          </a:p>
          <a:p>
            <a:pPr marL="0" indent="0">
              <a:buNone/>
            </a:pPr>
            <a:r>
              <a:rPr lang="en-US" sz="2400" dirty="0">
                <a:solidFill>
                  <a:srgbClr val="ECECEC"/>
                </a:solidFill>
                <a:highlight>
                  <a:srgbClr val="212121"/>
                </a:highlight>
                <a:latin typeface="Söhne"/>
              </a:rPr>
              <a:t> </a:t>
            </a:r>
          </a:p>
        </p:txBody>
      </p:sp>
      <p:sp>
        <p:nvSpPr>
          <p:cNvPr id="7" name="Title 1">
            <a:extLst>
              <a:ext uri="{FF2B5EF4-FFF2-40B4-BE49-F238E27FC236}">
                <a16:creationId xmlns:a16="http://schemas.microsoft.com/office/drawing/2014/main" id="{B0F5F94A-146C-951F-C855-CB2D50B426D0}"/>
              </a:ext>
            </a:extLst>
          </p:cNvPr>
          <p:cNvSpPr>
            <a:spLocks noGrp="1"/>
          </p:cNvSpPr>
          <p:nvPr>
            <p:ph type="title"/>
          </p:nvPr>
        </p:nvSpPr>
        <p:spPr>
          <a:xfrm>
            <a:off x="223593" y="325203"/>
            <a:ext cx="10571998" cy="970450"/>
          </a:xfrm>
        </p:spPr>
        <p:txBody>
          <a:bodyPr/>
          <a:lstStyle/>
          <a:p>
            <a:r>
              <a:rPr lang="en-US" dirty="0"/>
              <a:t>CONCLUSION:-</a:t>
            </a:r>
            <a:endParaRPr lang="en-IN" dirty="0"/>
          </a:p>
        </p:txBody>
      </p:sp>
    </p:spTree>
    <p:extLst>
      <p:ext uri="{BB962C8B-B14F-4D97-AF65-F5344CB8AC3E}">
        <p14:creationId xmlns:p14="http://schemas.microsoft.com/office/powerpoint/2010/main" val="187603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1" y="1956623"/>
            <a:ext cx="11812695" cy="457617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endParaRPr lang="en-US" sz="2400" dirty="0">
              <a:solidFill>
                <a:srgbClr val="ECECEC"/>
              </a:solidFill>
              <a:highlight>
                <a:srgbClr val="212121"/>
              </a:highlight>
              <a:latin typeface="Söhne"/>
            </a:endParaRPr>
          </a:p>
          <a:p>
            <a:pPr>
              <a:buFont typeface="Courier New" panose="02070309020205020404" pitchFamily="49" charset="0"/>
              <a:buChar char="o"/>
            </a:pPr>
            <a:endParaRPr lang="en-US" sz="2400" dirty="0">
              <a:solidFill>
                <a:srgbClr val="ECECEC"/>
              </a:solidFill>
              <a:highlight>
                <a:srgbClr val="212121"/>
              </a:highlight>
              <a:latin typeface="Söhne"/>
            </a:endParaRPr>
          </a:p>
          <a:p>
            <a:pPr marL="0" indent="0">
              <a:buNone/>
            </a:pPr>
            <a:r>
              <a:rPr lang="en-US" sz="2400" dirty="0">
                <a:solidFill>
                  <a:srgbClr val="ECECEC"/>
                </a:solidFill>
                <a:highlight>
                  <a:srgbClr val="212121"/>
                </a:highlight>
                <a:latin typeface="Söhne"/>
              </a:rPr>
              <a:t> </a:t>
            </a:r>
          </a:p>
        </p:txBody>
      </p:sp>
      <p:sp>
        <p:nvSpPr>
          <p:cNvPr id="7" name="Title 1">
            <a:extLst>
              <a:ext uri="{FF2B5EF4-FFF2-40B4-BE49-F238E27FC236}">
                <a16:creationId xmlns:a16="http://schemas.microsoft.com/office/drawing/2014/main" id="{B0F5F94A-146C-951F-C855-CB2D50B426D0}"/>
              </a:ext>
            </a:extLst>
          </p:cNvPr>
          <p:cNvSpPr>
            <a:spLocks noGrp="1"/>
          </p:cNvSpPr>
          <p:nvPr>
            <p:ph type="title"/>
          </p:nvPr>
        </p:nvSpPr>
        <p:spPr>
          <a:xfrm>
            <a:off x="223593" y="325203"/>
            <a:ext cx="10571998" cy="970450"/>
          </a:xfrm>
        </p:spPr>
        <p:txBody>
          <a:bodyPr/>
          <a:lstStyle/>
          <a:p>
            <a:r>
              <a:rPr lang="en-US" dirty="0"/>
              <a:t>QUESTIONS?</a:t>
            </a:r>
            <a:endParaRPr lang="en-IN" dirty="0"/>
          </a:p>
        </p:txBody>
      </p:sp>
      <p:pic>
        <p:nvPicPr>
          <p:cNvPr id="4" name="Picture 3">
            <a:extLst>
              <a:ext uri="{FF2B5EF4-FFF2-40B4-BE49-F238E27FC236}">
                <a16:creationId xmlns:a16="http://schemas.microsoft.com/office/drawing/2014/main" id="{41F9AE59-AA70-F51F-561A-4E8FE531C8B1}"/>
              </a:ext>
            </a:extLst>
          </p:cNvPr>
          <p:cNvPicPr>
            <a:picLocks noChangeAspect="1"/>
          </p:cNvPicPr>
          <p:nvPr/>
        </p:nvPicPr>
        <p:blipFill>
          <a:blip r:embed="rId2"/>
          <a:stretch>
            <a:fillRect/>
          </a:stretch>
        </p:blipFill>
        <p:spPr>
          <a:xfrm>
            <a:off x="3016815" y="1956623"/>
            <a:ext cx="6226245" cy="4663673"/>
          </a:xfrm>
          <a:prstGeom prst="rect">
            <a:avLst/>
          </a:prstGeom>
        </p:spPr>
      </p:pic>
    </p:spTree>
    <p:extLst>
      <p:ext uri="{BB962C8B-B14F-4D97-AF65-F5344CB8AC3E}">
        <p14:creationId xmlns:p14="http://schemas.microsoft.com/office/powerpoint/2010/main" val="69380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392557" y="278222"/>
            <a:ext cx="10571998" cy="970450"/>
          </a:xfrm>
        </p:spPr>
        <p:txBody>
          <a:bodyPr/>
          <a:lstStyle/>
          <a:p>
            <a:r>
              <a:rPr lang="en-US" dirty="0"/>
              <a:t>BUSINESS OBJECTIVES:-</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2" y="2269290"/>
            <a:ext cx="10321825" cy="29288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0" i="0" dirty="0">
                <a:solidFill>
                  <a:srgbClr val="ECECEC"/>
                </a:solidFill>
                <a:effectLst/>
                <a:highlight>
                  <a:srgbClr val="212121"/>
                </a:highlight>
                <a:latin typeface="Söhne"/>
              </a:rPr>
              <a:t>The business objective in this scenario is to conduct an end-to-end Exploratory Data Analysis (EDA) on the campaign dataset to identify patterns and provide insights that can improve the positive response rate of the telemarketing campaign for term deposits among existing customers.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ECECEC"/>
                </a:solidFill>
                <a:highlight>
                  <a:srgbClr val="212121"/>
                </a:highlight>
                <a:latin typeface="Söhne"/>
              </a:rPr>
              <a:t>The ultimate goal is to enhance revenue by conducting a cost-efficient campaign that fosters long-term customer relationships through term deposits.</a:t>
            </a:r>
            <a:endParaRPr lang="en-IN" sz="2400" dirty="0">
              <a:solidFill>
                <a:srgbClr val="ECECEC"/>
              </a:solidFill>
              <a:highlight>
                <a:srgbClr val="212121"/>
              </a:highlight>
              <a:latin typeface="Söhne"/>
            </a:endParaRPr>
          </a:p>
        </p:txBody>
      </p:sp>
    </p:spTree>
    <p:extLst>
      <p:ext uri="{BB962C8B-B14F-4D97-AF65-F5344CB8AC3E}">
        <p14:creationId xmlns:p14="http://schemas.microsoft.com/office/powerpoint/2010/main" val="76549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7DE8-FC54-66E9-8D2B-23D5637085A1}"/>
              </a:ext>
            </a:extLst>
          </p:cNvPr>
          <p:cNvSpPr>
            <a:spLocks noGrp="1"/>
          </p:cNvSpPr>
          <p:nvPr>
            <p:ph type="title"/>
          </p:nvPr>
        </p:nvSpPr>
        <p:spPr>
          <a:xfrm>
            <a:off x="223592" y="520420"/>
            <a:ext cx="10571998" cy="970450"/>
          </a:xfrm>
        </p:spPr>
        <p:txBody>
          <a:bodyPr/>
          <a:lstStyle/>
          <a:p>
            <a:r>
              <a:rPr lang="en-US" dirty="0"/>
              <a:t>WHAT IS EXPLORATORY DATA ANALYSIS (EDA)?</a:t>
            </a:r>
            <a:endParaRPr lang="en-IN" dirty="0"/>
          </a:p>
        </p:txBody>
      </p:sp>
      <p:sp>
        <p:nvSpPr>
          <p:cNvPr id="3" name="Subtitle 2">
            <a:extLst>
              <a:ext uri="{FF2B5EF4-FFF2-40B4-BE49-F238E27FC236}">
                <a16:creationId xmlns:a16="http://schemas.microsoft.com/office/drawing/2014/main" id="{AF29550F-D86E-8698-D1F1-E743B758759D}"/>
              </a:ext>
            </a:extLst>
          </p:cNvPr>
          <p:cNvSpPr txBox="1">
            <a:spLocks/>
          </p:cNvSpPr>
          <p:nvPr/>
        </p:nvSpPr>
        <p:spPr>
          <a:xfrm>
            <a:off x="223592" y="2318986"/>
            <a:ext cx="7449417" cy="4171339"/>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0" i="0" dirty="0">
                <a:solidFill>
                  <a:srgbClr val="FFECED"/>
                </a:solidFill>
                <a:effectLst/>
                <a:highlight>
                  <a:srgbClr val="1F1F1F"/>
                </a:highlight>
                <a:latin typeface="Google Sans"/>
              </a:rPr>
              <a:t>Exploratory Data Analysis (EDA) is a critical step in data analysis that helps data scientists understand the structure of a dataset and make informed decisions. It's an important step before implementing statistical or machine learning models. The</a:t>
            </a:r>
            <a:r>
              <a:rPr lang="en-US" sz="2400" dirty="0">
                <a:solidFill>
                  <a:srgbClr val="ECECEC"/>
                </a:solidFill>
                <a:highlight>
                  <a:srgbClr val="212121"/>
                </a:highlight>
                <a:latin typeface="Söhne"/>
              </a:rPr>
              <a:t> ultimate goal is to enhance revenue by conducting a cost-efficient campaign that fosters long-term customer relationships through term deposits.</a:t>
            </a:r>
            <a:endParaRPr lang="en-IN" sz="2400" dirty="0">
              <a:solidFill>
                <a:srgbClr val="ECECEC"/>
              </a:solidFill>
              <a:highlight>
                <a:srgbClr val="212121"/>
              </a:highlight>
              <a:latin typeface="Söhne"/>
            </a:endParaRPr>
          </a:p>
        </p:txBody>
      </p:sp>
      <p:pic>
        <p:nvPicPr>
          <p:cNvPr id="5" name="Picture 4">
            <a:extLst>
              <a:ext uri="{FF2B5EF4-FFF2-40B4-BE49-F238E27FC236}">
                <a16:creationId xmlns:a16="http://schemas.microsoft.com/office/drawing/2014/main" id="{E10356F7-F2F0-7C1C-B851-6981814015BC}"/>
              </a:ext>
            </a:extLst>
          </p:cNvPr>
          <p:cNvPicPr>
            <a:picLocks noChangeAspect="1"/>
          </p:cNvPicPr>
          <p:nvPr/>
        </p:nvPicPr>
        <p:blipFill>
          <a:blip r:embed="rId2"/>
          <a:stretch>
            <a:fillRect/>
          </a:stretch>
        </p:blipFill>
        <p:spPr>
          <a:xfrm>
            <a:off x="7866613" y="2418378"/>
            <a:ext cx="3919791" cy="2948752"/>
          </a:xfrm>
          <a:prstGeom prst="rect">
            <a:avLst/>
          </a:prstGeom>
        </p:spPr>
      </p:pic>
    </p:spTree>
    <p:extLst>
      <p:ext uri="{BB962C8B-B14F-4D97-AF65-F5344CB8AC3E}">
        <p14:creationId xmlns:p14="http://schemas.microsoft.com/office/powerpoint/2010/main" val="143160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342862" y="467066"/>
            <a:ext cx="10571998" cy="970450"/>
          </a:xfrm>
        </p:spPr>
        <p:txBody>
          <a:bodyPr/>
          <a:lstStyle/>
          <a:p>
            <a:r>
              <a:rPr lang="en-US" dirty="0"/>
              <a:t>STEPS INVOLVED IN EXPLORATORY DATA ANALYSIS :-</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223592" y="2269290"/>
            <a:ext cx="10321825" cy="29288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400" dirty="0">
                <a:solidFill>
                  <a:srgbClr val="ECECEC"/>
                </a:solidFill>
                <a:highlight>
                  <a:srgbClr val="212121"/>
                </a:highlight>
                <a:latin typeface="Söhne"/>
              </a:rPr>
              <a:t>Understanding the Dataset.</a:t>
            </a:r>
            <a:endParaRPr lang="en-US" sz="2400" dirty="0">
              <a:solidFill>
                <a:srgbClr val="ECECEC"/>
              </a:solidFill>
              <a:highlight>
                <a:srgbClr val="212121"/>
              </a:highlight>
              <a:latin typeface="Söhne"/>
            </a:endParaRPr>
          </a:p>
          <a:p>
            <a:r>
              <a:rPr lang="en-IN" sz="2400" dirty="0">
                <a:solidFill>
                  <a:srgbClr val="ECECEC"/>
                </a:solidFill>
                <a:highlight>
                  <a:srgbClr val="212121"/>
                </a:highlight>
                <a:latin typeface="Söhne"/>
              </a:rPr>
              <a:t>Descriptive Statistics</a:t>
            </a:r>
            <a:r>
              <a:rPr lang="en-US" sz="2400" dirty="0">
                <a:solidFill>
                  <a:srgbClr val="ECECEC"/>
                </a:solidFill>
                <a:highlight>
                  <a:srgbClr val="212121"/>
                </a:highlight>
                <a:latin typeface="Söhne"/>
              </a:rPr>
              <a:t>.</a:t>
            </a:r>
          </a:p>
          <a:p>
            <a:r>
              <a:rPr lang="en-IN" sz="2400" dirty="0">
                <a:solidFill>
                  <a:srgbClr val="ECECEC"/>
                </a:solidFill>
                <a:highlight>
                  <a:srgbClr val="212121"/>
                </a:highlight>
                <a:latin typeface="Söhne"/>
              </a:rPr>
              <a:t>Univariate Analysis.</a:t>
            </a:r>
          </a:p>
          <a:p>
            <a:r>
              <a:rPr lang="en-IN" sz="2400" dirty="0">
                <a:solidFill>
                  <a:srgbClr val="ECECEC"/>
                </a:solidFill>
                <a:highlight>
                  <a:srgbClr val="212121"/>
                </a:highlight>
                <a:latin typeface="Söhne"/>
              </a:rPr>
              <a:t>Bivariate Analysis.</a:t>
            </a:r>
          </a:p>
          <a:p>
            <a:r>
              <a:rPr lang="en-IN" sz="2400" dirty="0">
                <a:solidFill>
                  <a:srgbClr val="ECECEC"/>
                </a:solidFill>
                <a:highlight>
                  <a:srgbClr val="212121"/>
                </a:highlight>
                <a:latin typeface="Söhne"/>
              </a:rPr>
              <a:t>Categorical Variables Analysis</a:t>
            </a:r>
          </a:p>
          <a:p>
            <a:r>
              <a:rPr lang="en-IN" sz="2400" dirty="0">
                <a:solidFill>
                  <a:srgbClr val="ECECEC"/>
                </a:solidFill>
                <a:highlight>
                  <a:srgbClr val="212121"/>
                </a:highlight>
                <a:latin typeface="Söhne"/>
              </a:rPr>
              <a:t>Temporal Analysis</a:t>
            </a:r>
          </a:p>
          <a:p>
            <a:r>
              <a:rPr lang="en-IN" sz="2400" dirty="0">
                <a:solidFill>
                  <a:srgbClr val="ECECEC"/>
                </a:solidFill>
                <a:highlight>
                  <a:srgbClr val="212121"/>
                </a:highlight>
                <a:latin typeface="Söhne"/>
              </a:rPr>
              <a:t>Feature Engineering</a:t>
            </a:r>
          </a:p>
          <a:p>
            <a:r>
              <a:rPr lang="en-IN" sz="2400" dirty="0">
                <a:solidFill>
                  <a:srgbClr val="ECECEC"/>
                </a:solidFill>
                <a:highlight>
                  <a:srgbClr val="212121"/>
                </a:highlight>
                <a:latin typeface="Söhne"/>
              </a:rPr>
              <a:t>Correlation Analysis</a:t>
            </a:r>
          </a:p>
          <a:p>
            <a:r>
              <a:rPr lang="en-IN" sz="2400" dirty="0">
                <a:solidFill>
                  <a:srgbClr val="ECECEC"/>
                </a:solidFill>
                <a:highlight>
                  <a:srgbClr val="212121"/>
                </a:highlight>
                <a:latin typeface="Söhne"/>
              </a:rPr>
              <a:t>Outliers detection</a:t>
            </a:r>
          </a:p>
          <a:p>
            <a:endParaRPr lang="en-IN" sz="2400" dirty="0">
              <a:solidFill>
                <a:srgbClr val="ECECEC"/>
              </a:solidFill>
              <a:highlight>
                <a:srgbClr val="212121"/>
              </a:highlight>
              <a:latin typeface="Söhne"/>
            </a:endParaRPr>
          </a:p>
        </p:txBody>
      </p:sp>
      <p:pic>
        <p:nvPicPr>
          <p:cNvPr id="5" name="Picture 4">
            <a:extLst>
              <a:ext uri="{FF2B5EF4-FFF2-40B4-BE49-F238E27FC236}">
                <a16:creationId xmlns:a16="http://schemas.microsoft.com/office/drawing/2014/main" id="{B170B6C3-7D70-AF07-E071-110B63E8CF1A}"/>
              </a:ext>
            </a:extLst>
          </p:cNvPr>
          <p:cNvPicPr>
            <a:picLocks noChangeAspect="1"/>
          </p:cNvPicPr>
          <p:nvPr/>
        </p:nvPicPr>
        <p:blipFill>
          <a:blip r:embed="rId2"/>
          <a:stretch>
            <a:fillRect/>
          </a:stretch>
        </p:blipFill>
        <p:spPr>
          <a:xfrm>
            <a:off x="4581939" y="2269290"/>
            <a:ext cx="7386469" cy="41734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3454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193776" y="337857"/>
            <a:ext cx="10571998" cy="970450"/>
          </a:xfrm>
        </p:spPr>
        <p:txBody>
          <a:bodyPr/>
          <a:lstStyle/>
          <a:p>
            <a:r>
              <a:rPr lang="en-IN" dirty="0"/>
              <a:t>UNDERSTANDING THE DATASET </a:t>
            </a:r>
            <a:r>
              <a:rPr lang="en-US" dirty="0"/>
              <a:t>:-</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193776" y="2216029"/>
            <a:ext cx="7439477" cy="347552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2400" b="0" i="0" dirty="0">
                <a:solidFill>
                  <a:srgbClr val="ECECEC"/>
                </a:solidFill>
                <a:effectLst/>
                <a:highlight>
                  <a:srgbClr val="212121"/>
                </a:highlight>
                <a:latin typeface="Söhne"/>
              </a:rPr>
              <a:t>Importing the  data sets and necessary libraries inside the Jupiter notebook.</a:t>
            </a:r>
          </a:p>
          <a:p>
            <a:pPr>
              <a:buFont typeface="Courier New" panose="02070309020205020404" pitchFamily="49" charset="0"/>
              <a:buChar char="o"/>
            </a:pPr>
            <a:r>
              <a:rPr lang="en-US" sz="2400" dirty="0">
                <a:solidFill>
                  <a:srgbClr val="ECECEC"/>
                </a:solidFill>
                <a:highlight>
                  <a:srgbClr val="212121"/>
                </a:highlight>
                <a:latin typeface="Söhne"/>
              </a:rPr>
              <a:t>Using 2nd row as headers and checking up for missing values.</a:t>
            </a:r>
          </a:p>
          <a:p>
            <a:pPr>
              <a:buFont typeface="Courier New" panose="02070309020205020404" pitchFamily="49" charset="0"/>
              <a:buChar char="o"/>
            </a:pPr>
            <a:r>
              <a:rPr lang="en-US" sz="2400" dirty="0">
                <a:solidFill>
                  <a:srgbClr val="ECECEC"/>
                </a:solidFill>
                <a:highlight>
                  <a:srgbClr val="212121"/>
                </a:highlight>
                <a:latin typeface="Söhne"/>
              </a:rPr>
              <a:t>Converting mins to seconds and separating </a:t>
            </a:r>
            <a:r>
              <a:rPr lang="en-US" sz="2400" dirty="0" err="1">
                <a:solidFill>
                  <a:srgbClr val="ECECEC"/>
                </a:solidFill>
                <a:highlight>
                  <a:srgbClr val="212121"/>
                </a:highlight>
                <a:latin typeface="Söhne"/>
              </a:rPr>
              <a:t>jobedu</a:t>
            </a:r>
            <a:r>
              <a:rPr lang="en-US" sz="2400" dirty="0">
                <a:solidFill>
                  <a:srgbClr val="ECECEC"/>
                </a:solidFill>
                <a:highlight>
                  <a:srgbClr val="212121"/>
                </a:highlight>
                <a:latin typeface="Söhne"/>
              </a:rPr>
              <a:t> column.</a:t>
            </a:r>
          </a:p>
          <a:p>
            <a:pPr>
              <a:buFont typeface="Courier New" panose="02070309020205020404" pitchFamily="49" charset="0"/>
              <a:buChar char="o"/>
            </a:pPr>
            <a:r>
              <a:rPr lang="en-US" sz="2400" dirty="0">
                <a:solidFill>
                  <a:srgbClr val="ECECEC"/>
                </a:solidFill>
                <a:highlight>
                  <a:srgbClr val="212121"/>
                </a:highlight>
                <a:latin typeface="Söhne"/>
              </a:rPr>
              <a:t>Splitting month &amp; year in 2 different columns to get better insights of data.</a:t>
            </a:r>
          </a:p>
          <a:p>
            <a:pPr marL="457200" indent="-457200">
              <a:buAutoNum type="alphaLcPeriod"/>
            </a:pPr>
            <a:endParaRPr lang="en-US" sz="2400" dirty="0">
              <a:solidFill>
                <a:srgbClr val="ECECEC"/>
              </a:solidFill>
              <a:highlight>
                <a:srgbClr val="212121"/>
              </a:highlight>
              <a:latin typeface="Söhne"/>
            </a:endParaRPr>
          </a:p>
        </p:txBody>
      </p:sp>
      <p:pic>
        <p:nvPicPr>
          <p:cNvPr id="5" name="Picture 4">
            <a:extLst>
              <a:ext uri="{FF2B5EF4-FFF2-40B4-BE49-F238E27FC236}">
                <a16:creationId xmlns:a16="http://schemas.microsoft.com/office/drawing/2014/main" id="{2EC46E6C-EBA3-B5B1-C095-8ABA3B7B7C6E}"/>
              </a:ext>
            </a:extLst>
          </p:cNvPr>
          <p:cNvPicPr>
            <a:picLocks noChangeAspect="1"/>
          </p:cNvPicPr>
          <p:nvPr/>
        </p:nvPicPr>
        <p:blipFill>
          <a:blip r:embed="rId2"/>
          <a:stretch>
            <a:fillRect/>
          </a:stretch>
        </p:blipFill>
        <p:spPr>
          <a:xfrm>
            <a:off x="7885993" y="2216029"/>
            <a:ext cx="4062536" cy="415495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74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303106" y="228527"/>
            <a:ext cx="10571998" cy="970450"/>
          </a:xfrm>
        </p:spPr>
        <p:txBody>
          <a:bodyPr/>
          <a:lstStyle/>
          <a:p>
            <a:r>
              <a:rPr lang="en-IN" dirty="0"/>
              <a:t>DESCRIPTIVE STATISTICS</a:t>
            </a:r>
            <a:r>
              <a:rPr lang="en-US" dirty="0"/>
              <a:t>:-</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193776" y="2216029"/>
            <a:ext cx="7439477" cy="347552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2400" dirty="0">
                <a:solidFill>
                  <a:srgbClr val="ECECEC"/>
                </a:solidFill>
                <a:highlight>
                  <a:srgbClr val="212121"/>
                </a:highlight>
                <a:latin typeface="Söhne"/>
              </a:rPr>
              <a:t>Display count, mean, median, min &amp; max value of numerical columns, to show the overall summary of data.</a:t>
            </a:r>
          </a:p>
          <a:p>
            <a:pPr>
              <a:buFont typeface="Courier New" panose="02070309020205020404" pitchFamily="49" charset="0"/>
              <a:buChar char="o"/>
            </a:pPr>
            <a:r>
              <a:rPr lang="en-US" sz="2400" dirty="0">
                <a:solidFill>
                  <a:srgbClr val="ECECEC"/>
                </a:solidFill>
                <a:highlight>
                  <a:srgbClr val="212121"/>
                </a:highlight>
                <a:latin typeface="Söhne"/>
              </a:rPr>
              <a:t>Mean for duration column was more than that of median, which shows data is positively skewed.</a:t>
            </a:r>
          </a:p>
          <a:p>
            <a:pPr>
              <a:buFont typeface="Courier New" panose="02070309020205020404" pitchFamily="49" charset="0"/>
              <a:buChar char="o"/>
            </a:pPr>
            <a:r>
              <a:rPr lang="en-US" sz="2400" dirty="0">
                <a:solidFill>
                  <a:srgbClr val="ECECEC"/>
                </a:solidFill>
                <a:highlight>
                  <a:srgbClr val="212121"/>
                </a:highlight>
                <a:latin typeface="Söhne"/>
              </a:rPr>
              <a:t>Response </a:t>
            </a:r>
            <a:r>
              <a:rPr lang="en-US" sz="2400" dirty="0" err="1">
                <a:solidFill>
                  <a:srgbClr val="ECECEC"/>
                </a:solidFill>
                <a:highlight>
                  <a:srgbClr val="212121"/>
                </a:highlight>
                <a:latin typeface="Söhne"/>
              </a:rPr>
              <a:t>category,is</a:t>
            </a:r>
            <a:r>
              <a:rPr lang="en-US" sz="2400" dirty="0">
                <a:solidFill>
                  <a:srgbClr val="ECECEC"/>
                </a:solidFill>
                <a:highlight>
                  <a:srgbClr val="212121"/>
                </a:highlight>
                <a:latin typeface="Söhne"/>
              </a:rPr>
              <a:t> chosen as the main target variable because it summarizes total customer behavior.</a:t>
            </a:r>
          </a:p>
          <a:p>
            <a:pPr>
              <a:buFont typeface="Courier New" panose="02070309020205020404" pitchFamily="49" charset="0"/>
              <a:buChar char="o"/>
            </a:pPr>
            <a:r>
              <a:rPr lang="en-US" sz="2400" dirty="0">
                <a:solidFill>
                  <a:srgbClr val="ECECEC"/>
                </a:solidFill>
                <a:highlight>
                  <a:srgbClr val="212121"/>
                </a:highlight>
                <a:latin typeface="Söhne"/>
              </a:rPr>
              <a:t>Univariant analysis showed that there were more negative responses the positive responses.</a:t>
            </a:r>
          </a:p>
          <a:p>
            <a:pPr marL="457200" indent="-457200">
              <a:buAutoNum type="alphaLcPeriod"/>
            </a:pPr>
            <a:endParaRPr lang="en-US" sz="2400" dirty="0">
              <a:solidFill>
                <a:srgbClr val="ECECEC"/>
              </a:solidFill>
              <a:highlight>
                <a:srgbClr val="212121"/>
              </a:highlight>
              <a:latin typeface="Söhne"/>
            </a:endParaRPr>
          </a:p>
        </p:txBody>
      </p:sp>
      <p:pic>
        <p:nvPicPr>
          <p:cNvPr id="6" name="Picture 5">
            <a:extLst>
              <a:ext uri="{FF2B5EF4-FFF2-40B4-BE49-F238E27FC236}">
                <a16:creationId xmlns:a16="http://schemas.microsoft.com/office/drawing/2014/main" id="{901AB1A9-87BA-18FF-AADE-7A207B2209CE}"/>
              </a:ext>
            </a:extLst>
          </p:cNvPr>
          <p:cNvPicPr>
            <a:picLocks noChangeAspect="1"/>
          </p:cNvPicPr>
          <p:nvPr/>
        </p:nvPicPr>
        <p:blipFill>
          <a:blip r:embed="rId2"/>
          <a:stretch>
            <a:fillRect/>
          </a:stretch>
        </p:blipFill>
        <p:spPr>
          <a:xfrm>
            <a:off x="7994073" y="2305481"/>
            <a:ext cx="4017553" cy="396611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0766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193776" y="195995"/>
            <a:ext cx="10571998" cy="970450"/>
          </a:xfrm>
        </p:spPr>
        <p:txBody>
          <a:bodyPr/>
          <a:lstStyle/>
          <a:p>
            <a:r>
              <a:rPr lang="en-IN" dirty="0"/>
              <a:t>UNIVARIATE ANALYSIS</a:t>
            </a:r>
            <a:r>
              <a:rPr lang="en-US" dirty="0"/>
              <a:t>:-</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193776" y="2434690"/>
            <a:ext cx="6614528" cy="347552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2400" dirty="0">
                <a:solidFill>
                  <a:srgbClr val="ECECEC"/>
                </a:solidFill>
                <a:highlight>
                  <a:srgbClr val="212121"/>
                </a:highlight>
                <a:latin typeface="Söhne"/>
              </a:rPr>
              <a:t>To check for the outliers all the numerical data was plotted using box plot  .</a:t>
            </a:r>
          </a:p>
          <a:p>
            <a:pPr>
              <a:buFont typeface="Courier New" panose="02070309020205020404" pitchFamily="49" charset="0"/>
              <a:buChar char="o"/>
            </a:pPr>
            <a:r>
              <a:rPr lang="en-US" sz="2400" dirty="0">
                <a:solidFill>
                  <a:srgbClr val="ECECEC"/>
                </a:solidFill>
                <a:highlight>
                  <a:srgbClr val="212121"/>
                </a:highlight>
                <a:latin typeface="Söhne"/>
              </a:rPr>
              <a:t>Age column has small number of outliers while campaign has highest number of outliers which shows that less number of customers were approached.</a:t>
            </a:r>
          </a:p>
          <a:p>
            <a:pPr marL="0" indent="0">
              <a:buNone/>
            </a:pPr>
            <a:endParaRPr lang="en-US" sz="2400" dirty="0">
              <a:solidFill>
                <a:srgbClr val="ECECEC"/>
              </a:solidFill>
              <a:highlight>
                <a:srgbClr val="212121"/>
              </a:highlight>
              <a:latin typeface="Söhne"/>
            </a:endParaRPr>
          </a:p>
        </p:txBody>
      </p:sp>
      <p:pic>
        <p:nvPicPr>
          <p:cNvPr id="5" name="Picture 4">
            <a:extLst>
              <a:ext uri="{FF2B5EF4-FFF2-40B4-BE49-F238E27FC236}">
                <a16:creationId xmlns:a16="http://schemas.microsoft.com/office/drawing/2014/main" id="{31163D4A-9EB3-7509-FC54-8E57E98F3BFB}"/>
              </a:ext>
            </a:extLst>
          </p:cNvPr>
          <p:cNvPicPr>
            <a:picLocks noChangeAspect="1"/>
          </p:cNvPicPr>
          <p:nvPr/>
        </p:nvPicPr>
        <p:blipFill>
          <a:blip r:embed="rId2"/>
          <a:stretch>
            <a:fillRect/>
          </a:stretch>
        </p:blipFill>
        <p:spPr>
          <a:xfrm>
            <a:off x="7210030" y="2338552"/>
            <a:ext cx="4788194" cy="3899818"/>
          </a:xfrm>
          <a:prstGeom prst="rect">
            <a:avLst/>
          </a:prstGeom>
        </p:spPr>
      </p:pic>
    </p:spTree>
    <p:extLst>
      <p:ext uri="{BB962C8B-B14F-4D97-AF65-F5344CB8AC3E}">
        <p14:creationId xmlns:p14="http://schemas.microsoft.com/office/powerpoint/2010/main" val="394419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193776" y="195995"/>
            <a:ext cx="10571998" cy="970450"/>
          </a:xfrm>
        </p:spPr>
        <p:txBody>
          <a:bodyPr/>
          <a:lstStyle/>
          <a:p>
            <a:r>
              <a:rPr lang="en-IN" dirty="0"/>
              <a:t>UNIVARIATE ANALYSIS</a:t>
            </a:r>
            <a:r>
              <a:rPr lang="en-US" dirty="0"/>
              <a:t>:-</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94384" y="2131746"/>
            <a:ext cx="8075581" cy="353872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2400" dirty="0">
                <a:solidFill>
                  <a:srgbClr val="ECECEC"/>
                </a:solidFill>
                <a:highlight>
                  <a:srgbClr val="212121"/>
                </a:highlight>
                <a:latin typeface="Söhne"/>
              </a:rPr>
              <a:t>To check univariant analysis of categorical values pie charts were used.</a:t>
            </a:r>
          </a:p>
          <a:p>
            <a:pPr>
              <a:buFont typeface="Courier New" panose="02070309020205020404" pitchFamily="49" charset="0"/>
              <a:buChar char="o"/>
            </a:pPr>
            <a:r>
              <a:rPr lang="en-US" sz="2400" dirty="0">
                <a:solidFill>
                  <a:srgbClr val="ECECEC"/>
                </a:solidFill>
                <a:highlight>
                  <a:srgbClr val="212121"/>
                </a:highlight>
                <a:latin typeface="Söhne"/>
              </a:rPr>
              <a:t>Also following insights can be drawn from categorical values:-</a:t>
            </a:r>
          </a:p>
          <a:p>
            <a:pPr>
              <a:buFont typeface="Wingdings" panose="05000000000000000000" pitchFamily="2" charset="2"/>
              <a:buChar char="v"/>
            </a:pPr>
            <a:r>
              <a:rPr lang="en-US" sz="2400" dirty="0">
                <a:solidFill>
                  <a:srgbClr val="ECECEC"/>
                </a:solidFill>
                <a:highlight>
                  <a:srgbClr val="212121"/>
                </a:highlight>
                <a:latin typeface="Söhne"/>
              </a:rPr>
              <a:t>Small %age of customers defaulted.</a:t>
            </a:r>
          </a:p>
          <a:p>
            <a:pPr>
              <a:buFont typeface="Wingdings" panose="05000000000000000000" pitchFamily="2" charset="2"/>
              <a:buChar char="v"/>
            </a:pPr>
            <a:r>
              <a:rPr lang="en-US" sz="2400" dirty="0">
                <a:solidFill>
                  <a:srgbClr val="ECECEC"/>
                </a:solidFill>
                <a:highlight>
                  <a:srgbClr val="212121"/>
                </a:highlight>
                <a:latin typeface="Söhne"/>
              </a:rPr>
              <a:t>Large %age of customers have opted for personal loan &amp; whereas very low opted for housing.</a:t>
            </a:r>
          </a:p>
          <a:p>
            <a:pPr>
              <a:buFont typeface="Wingdings" panose="05000000000000000000" pitchFamily="2" charset="2"/>
              <a:buChar char="v"/>
            </a:pPr>
            <a:r>
              <a:rPr lang="en-US" sz="2400" dirty="0">
                <a:solidFill>
                  <a:srgbClr val="ECECEC"/>
                </a:solidFill>
                <a:highlight>
                  <a:srgbClr val="212121"/>
                </a:highlight>
                <a:latin typeface="Söhne"/>
              </a:rPr>
              <a:t>Large %age of customers were contacted through mobile network.</a:t>
            </a:r>
          </a:p>
          <a:p>
            <a:pPr>
              <a:buFont typeface="Wingdings" panose="05000000000000000000" pitchFamily="2" charset="2"/>
              <a:buChar char="v"/>
            </a:pPr>
            <a:r>
              <a:rPr lang="en-US" sz="2400" dirty="0">
                <a:solidFill>
                  <a:srgbClr val="ECECEC"/>
                </a:solidFill>
                <a:highlight>
                  <a:srgbClr val="212121"/>
                </a:highlight>
                <a:latin typeface="Söhne"/>
              </a:rPr>
              <a:t>Large % age of customers are married.</a:t>
            </a:r>
          </a:p>
          <a:p>
            <a:pPr marL="0" indent="0">
              <a:buNone/>
            </a:pPr>
            <a:endParaRPr lang="en-US" sz="2400" dirty="0">
              <a:solidFill>
                <a:srgbClr val="ECECEC"/>
              </a:solidFill>
              <a:highlight>
                <a:srgbClr val="212121"/>
              </a:highlight>
              <a:latin typeface="Söhne"/>
            </a:endParaRPr>
          </a:p>
        </p:txBody>
      </p:sp>
      <p:pic>
        <p:nvPicPr>
          <p:cNvPr id="5" name="Picture 4">
            <a:extLst>
              <a:ext uri="{FF2B5EF4-FFF2-40B4-BE49-F238E27FC236}">
                <a16:creationId xmlns:a16="http://schemas.microsoft.com/office/drawing/2014/main" id="{1630FD09-41D6-5604-BA21-D0B8B6818416}"/>
              </a:ext>
            </a:extLst>
          </p:cNvPr>
          <p:cNvPicPr>
            <a:picLocks noChangeAspect="1"/>
          </p:cNvPicPr>
          <p:nvPr/>
        </p:nvPicPr>
        <p:blipFill>
          <a:blip r:embed="rId2"/>
          <a:stretch>
            <a:fillRect/>
          </a:stretch>
        </p:blipFill>
        <p:spPr>
          <a:xfrm>
            <a:off x="8402367" y="2489554"/>
            <a:ext cx="3496464" cy="382179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905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965-7742-9A5C-FD2D-666F5F8C2EDA}"/>
              </a:ext>
            </a:extLst>
          </p:cNvPr>
          <p:cNvSpPr>
            <a:spLocks noGrp="1"/>
          </p:cNvSpPr>
          <p:nvPr>
            <p:ph type="title"/>
          </p:nvPr>
        </p:nvSpPr>
        <p:spPr>
          <a:xfrm>
            <a:off x="223593" y="325203"/>
            <a:ext cx="10571998" cy="970450"/>
          </a:xfrm>
        </p:spPr>
        <p:txBody>
          <a:bodyPr/>
          <a:lstStyle/>
          <a:p>
            <a:r>
              <a:rPr lang="en-IN" dirty="0"/>
              <a:t>BIVARIATE ANALYSIS </a:t>
            </a:r>
            <a:r>
              <a:rPr lang="en-US" dirty="0"/>
              <a:t>:-</a:t>
            </a:r>
            <a:endParaRPr lang="en-IN" dirty="0"/>
          </a:p>
        </p:txBody>
      </p:sp>
      <p:sp>
        <p:nvSpPr>
          <p:cNvPr id="3" name="Subtitle 2">
            <a:extLst>
              <a:ext uri="{FF2B5EF4-FFF2-40B4-BE49-F238E27FC236}">
                <a16:creationId xmlns:a16="http://schemas.microsoft.com/office/drawing/2014/main" id="{4A6AB9A1-77E6-277D-9A8C-7F08C5A8E87B}"/>
              </a:ext>
            </a:extLst>
          </p:cNvPr>
          <p:cNvSpPr txBox="1">
            <a:spLocks/>
          </p:cNvSpPr>
          <p:nvPr/>
        </p:nvSpPr>
        <p:spPr>
          <a:xfrm>
            <a:off x="0" y="1754059"/>
            <a:ext cx="8135215" cy="353872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2400" dirty="0">
              <a:solidFill>
                <a:srgbClr val="ECECEC"/>
              </a:solidFill>
              <a:highlight>
                <a:srgbClr val="212121"/>
              </a:highlight>
              <a:latin typeface="Söhne"/>
            </a:endParaRPr>
          </a:p>
          <a:p>
            <a:pPr>
              <a:buFont typeface="Courier New" panose="02070309020205020404" pitchFamily="49" charset="0"/>
              <a:buChar char="o"/>
            </a:pPr>
            <a:r>
              <a:rPr lang="en-US" sz="2400" dirty="0">
                <a:solidFill>
                  <a:srgbClr val="ECECEC"/>
                </a:solidFill>
                <a:highlight>
                  <a:srgbClr val="212121"/>
                </a:highlight>
                <a:latin typeface="Söhne"/>
              </a:rPr>
              <a:t>To check bivariant analysis of categorical values ,bar charts were used. Following insights were observed:-</a:t>
            </a:r>
          </a:p>
          <a:p>
            <a:pPr>
              <a:buFont typeface="Wingdings" panose="05000000000000000000" pitchFamily="2" charset="2"/>
              <a:buChar char="v"/>
            </a:pPr>
            <a:r>
              <a:rPr lang="en-US" sz="2400" dirty="0">
                <a:solidFill>
                  <a:srgbClr val="ECECEC"/>
                </a:solidFill>
                <a:highlight>
                  <a:srgbClr val="212121"/>
                </a:highlight>
                <a:latin typeface="Söhne"/>
              </a:rPr>
              <a:t>Campaign was successful was more in married population.</a:t>
            </a:r>
          </a:p>
          <a:p>
            <a:pPr>
              <a:buFont typeface="Wingdings" panose="05000000000000000000" pitchFamily="2" charset="2"/>
              <a:buChar char="v"/>
            </a:pPr>
            <a:r>
              <a:rPr lang="en-US" sz="2400" dirty="0">
                <a:solidFill>
                  <a:srgbClr val="ECECEC"/>
                </a:solidFill>
                <a:highlight>
                  <a:srgbClr val="212121"/>
                </a:highlight>
                <a:latin typeface="Söhne"/>
              </a:rPr>
              <a:t>Large number of population  in secondary sector was interested.</a:t>
            </a:r>
          </a:p>
          <a:p>
            <a:pPr>
              <a:buFont typeface="Wingdings" panose="05000000000000000000" pitchFamily="2" charset="2"/>
              <a:buChar char="v"/>
            </a:pPr>
            <a:r>
              <a:rPr lang="en-US" sz="2400" dirty="0">
                <a:solidFill>
                  <a:srgbClr val="ECECEC"/>
                </a:solidFill>
                <a:highlight>
                  <a:srgbClr val="212121"/>
                </a:highlight>
                <a:latin typeface="Söhne"/>
              </a:rPr>
              <a:t>Customer segment with management background was more interested.</a:t>
            </a:r>
          </a:p>
          <a:p>
            <a:pPr>
              <a:buFont typeface="Wingdings" panose="05000000000000000000" pitchFamily="2" charset="2"/>
              <a:buChar char="v"/>
            </a:pPr>
            <a:r>
              <a:rPr lang="en-US" sz="2400" dirty="0">
                <a:solidFill>
                  <a:srgbClr val="ECECEC"/>
                </a:solidFill>
                <a:highlight>
                  <a:srgbClr val="212121"/>
                </a:highlight>
                <a:latin typeface="Söhne"/>
              </a:rPr>
              <a:t>Moreover more than half of the population shows negative response overall.</a:t>
            </a:r>
          </a:p>
          <a:p>
            <a:pPr>
              <a:buFont typeface="Courier New" panose="02070309020205020404" pitchFamily="49" charset="0"/>
              <a:buChar char="o"/>
            </a:pPr>
            <a:endParaRPr lang="en-US" sz="2400" dirty="0">
              <a:solidFill>
                <a:srgbClr val="ECECEC"/>
              </a:solidFill>
              <a:highlight>
                <a:srgbClr val="212121"/>
              </a:highlight>
              <a:latin typeface="Söhne"/>
            </a:endParaRPr>
          </a:p>
          <a:p>
            <a:pPr>
              <a:buFont typeface="Courier New" panose="02070309020205020404" pitchFamily="49" charset="0"/>
              <a:buChar char="o"/>
            </a:pPr>
            <a:endParaRPr lang="en-US" sz="2400" dirty="0">
              <a:solidFill>
                <a:srgbClr val="ECECEC"/>
              </a:solidFill>
              <a:highlight>
                <a:srgbClr val="212121"/>
              </a:highlight>
              <a:latin typeface="Söhne"/>
            </a:endParaRPr>
          </a:p>
        </p:txBody>
      </p:sp>
      <p:pic>
        <p:nvPicPr>
          <p:cNvPr id="6" name="Picture 5">
            <a:extLst>
              <a:ext uri="{FF2B5EF4-FFF2-40B4-BE49-F238E27FC236}">
                <a16:creationId xmlns:a16="http://schemas.microsoft.com/office/drawing/2014/main" id="{90F9420A-FE24-F597-E23C-21D9F403FA09}"/>
              </a:ext>
            </a:extLst>
          </p:cNvPr>
          <p:cNvPicPr>
            <a:picLocks noChangeAspect="1"/>
          </p:cNvPicPr>
          <p:nvPr/>
        </p:nvPicPr>
        <p:blipFill>
          <a:blip r:embed="rId2"/>
          <a:stretch>
            <a:fillRect/>
          </a:stretch>
        </p:blipFill>
        <p:spPr>
          <a:xfrm>
            <a:off x="8135215" y="2454965"/>
            <a:ext cx="3736909" cy="369035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12362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182</TotalTime>
  <Words>743</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Century Gothic</vt:lpstr>
      <vt:lpstr>Courier New</vt:lpstr>
      <vt:lpstr>Google Sans</vt:lpstr>
      <vt:lpstr>Söhne</vt:lpstr>
      <vt:lpstr>Wingdings</vt:lpstr>
      <vt:lpstr>Wingdings 2</vt:lpstr>
      <vt:lpstr>Quotable</vt:lpstr>
      <vt:lpstr>CASE STUDY: BANK TELEMARKETING CAMPAIGN</vt:lpstr>
      <vt:lpstr>BUSINESS OBJECTIVES:-</vt:lpstr>
      <vt:lpstr>WHAT IS EXPLORATORY DATA ANALYSIS (EDA)?</vt:lpstr>
      <vt:lpstr>STEPS INVOLVED IN EXPLORATORY DATA ANALYSIS :-</vt:lpstr>
      <vt:lpstr>UNDERSTANDING THE DATASET :-</vt:lpstr>
      <vt:lpstr>DESCRIPTIVE STATISTICS:-</vt:lpstr>
      <vt:lpstr>UNIVARIATE ANALYSIS:-</vt:lpstr>
      <vt:lpstr>UNIVARIATE ANALYSIS:-</vt:lpstr>
      <vt:lpstr>BIVARIATE ANALYSIS :-</vt:lpstr>
      <vt:lpstr>CATEGORICAL VARIABLE ANALYSIS :-</vt:lpstr>
      <vt:lpstr>TEMPORAL ANALYSIS:-</vt:lpstr>
      <vt:lpstr>FEATURE ENGINEERING &amp; CORRELATION:-</vt:lpstr>
      <vt:lpstr>OUTLIER DETECTION:-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BANK TELEMARKETING CAMPAIGN</dc:title>
  <dc:creator>Aneesh sharma</dc:creator>
  <cp:lastModifiedBy>Aneesh sharma</cp:lastModifiedBy>
  <cp:revision>17</cp:revision>
  <dcterms:created xsi:type="dcterms:W3CDTF">2024-05-08T18:53:43Z</dcterms:created>
  <dcterms:modified xsi:type="dcterms:W3CDTF">2024-05-12T11:06:16Z</dcterms:modified>
</cp:coreProperties>
</file>