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4" r:id="rId4"/>
    <p:sldId id="260" r:id="rId5"/>
    <p:sldId id="265" r:id="rId6"/>
    <p:sldId id="268" r:id="rId7"/>
    <p:sldId id="266" r:id="rId8"/>
    <p:sldId id="259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eespmb.org/2019/papers/l01_01.pdf" TargetMode="External" /><Relationship Id="rId2" Type="http://schemas.openxmlformats.org/officeDocument/2006/relationships/hyperlink" Target="https://www.hindawi.com/journals/js/2020/8882378/" TargetMode="Externa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jpeg" /><Relationship Id="rId4" Type="http://schemas.openxmlformats.org/officeDocument/2006/relationships/image" Target="../media/image4.jpe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DBDF-BC1E-41FF-B28D-665530C58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-2195194"/>
            <a:ext cx="9966960" cy="2926080"/>
          </a:xfrm>
        </p:spPr>
        <p:txBody>
          <a:bodyPr>
            <a:normAutofit/>
          </a:bodyPr>
          <a:lstStyle/>
          <a:p>
            <a:r>
              <a:rPr lang="en-US" sz="2800" i="1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Sleep </a:t>
            </a:r>
            <a:r>
              <a:rPr lang="en-US" sz="2800" i="1" dirty="0" err="1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Monitering</a:t>
            </a:r>
            <a:r>
              <a:rPr lang="en-US" sz="2800" i="1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 System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F07214-34CD-D700-8897-0F92C8BAF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87522"/>
              </p:ext>
            </p:extLst>
          </p:nvPr>
        </p:nvGraphicFramePr>
        <p:xfrm>
          <a:off x="3048000" y="2502568"/>
          <a:ext cx="5501651" cy="2242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8769">
                  <a:extLst>
                    <a:ext uri="{9D8B030D-6E8A-4147-A177-3AD203B41FA5}">
                      <a16:colId xmlns:a16="http://schemas.microsoft.com/office/drawing/2014/main" val="1584094237"/>
                    </a:ext>
                  </a:extLst>
                </a:gridCol>
                <a:gridCol w="973506">
                  <a:extLst>
                    <a:ext uri="{9D8B030D-6E8A-4147-A177-3AD203B41FA5}">
                      <a16:colId xmlns:a16="http://schemas.microsoft.com/office/drawing/2014/main" val="2322702353"/>
                    </a:ext>
                  </a:extLst>
                </a:gridCol>
                <a:gridCol w="1268238">
                  <a:extLst>
                    <a:ext uri="{9D8B030D-6E8A-4147-A177-3AD203B41FA5}">
                      <a16:colId xmlns:a16="http://schemas.microsoft.com/office/drawing/2014/main" val="3901661113"/>
                    </a:ext>
                  </a:extLst>
                </a:gridCol>
                <a:gridCol w="1411138">
                  <a:extLst>
                    <a:ext uri="{9D8B030D-6E8A-4147-A177-3AD203B41FA5}">
                      <a16:colId xmlns:a16="http://schemas.microsoft.com/office/drawing/2014/main" val="4161915880"/>
                    </a:ext>
                  </a:extLst>
                </a:gridCol>
              </a:tblGrid>
              <a:tr h="4485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Roll No.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PRN No.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Branch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01153646"/>
                  </a:ext>
                </a:extLst>
              </a:tr>
              <a:tr h="4485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Anushka Bhagwat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224001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22110043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C.S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16594634"/>
                  </a:ext>
                </a:extLst>
              </a:tr>
              <a:tr h="4485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Aneesh Kulkarni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224033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22110220 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C.S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86171816"/>
                  </a:ext>
                </a:extLst>
              </a:tr>
              <a:tr h="4485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Amey Kottawar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213023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22110236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ENTC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98179113"/>
                  </a:ext>
                </a:extLst>
              </a:tr>
              <a:tr h="4485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Himanshu Chaudhari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231014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22110377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IT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2628551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3922BF0-B07B-FCE1-64D3-2E1C1649E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976" y="902062"/>
            <a:ext cx="25683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Lora" pitchFamily="2" charset="0"/>
                <a:cs typeface="Lora" pitchFamily="2" charset="0"/>
              </a:rPr>
              <a:t>Team I Members: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7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F6AD08-ED4D-E9BE-39EE-B3C4344A5822}"/>
              </a:ext>
            </a:extLst>
          </p:cNvPr>
          <p:cNvSpPr txBox="1"/>
          <p:nvPr/>
        </p:nvSpPr>
        <p:spPr>
          <a:xfrm>
            <a:off x="352927" y="360947"/>
            <a:ext cx="10258926" cy="656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solidFill>
                  <a:srgbClr val="FF0000"/>
                </a:solidFill>
                <a:latin typeface="Bookman Old Style" panose="02050604050505020204" pitchFamily="18" charset="0"/>
              </a:rPr>
              <a:t>FUTURE SCOPE: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(</a:t>
            </a:r>
            <a:r>
              <a:rPr lang="en-IN" sz="1800" i="1" dirty="0" err="1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i</a:t>
            </a:r>
            <a:r>
              <a:rPr lang="en-IN" sz="1800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)A portable patient’s sleep quality monitoring system can be proposed through wireless sensors and microcontrollers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(ii)Raspberry Pie can be used in the replacement of Arduino for the independent working of the system, in which results could be shown on a mobile app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i="1" u="sng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CONCLUSION: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The proposed system sensed the patient’s sleep patterns using different sensors, which are cheap and easy to use. These sensors include an accelerometer, a pulse oximeter, and a microphone amplifier. This data transmitted through Arduino to the server for analysis and results with great effects and a small cost. These sensors were operated through the microcontroller. The heartbeat is calculated by placing the finger on it. These recorded values are stored in a computer system. Moreover, the results were shown on the computer screen.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1800" i="1" dirty="0">
              <a:solidFill>
                <a:srgbClr val="FF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endParaRPr lang="en-IN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46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7868BA-9BD0-6232-49AD-3C42B756829F}"/>
              </a:ext>
            </a:extLst>
          </p:cNvPr>
          <p:cNvSpPr txBox="1"/>
          <p:nvPr/>
        </p:nvSpPr>
        <p:spPr>
          <a:xfrm>
            <a:off x="3184357" y="1876926"/>
            <a:ext cx="6096000" cy="2533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mbria" panose="02040503050406030204" pitchFamily="18" charset="0"/>
                <a:ea typeface="Lora" pitchFamily="2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i="1" u="sng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</a:rPr>
              <a:t>References:</a:t>
            </a:r>
            <a:endParaRPr lang="en-IN" sz="1200" i="1" u="sng" dirty="0">
              <a:solidFill>
                <a:srgbClr val="FF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Lora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https://www.hindawi.com/journals/js/2020/8882378/</a:t>
            </a:r>
            <a:endParaRPr lang="en-IN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Lor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https://www.ieeespmb.org/2019/papers/l01_01.pdf</a:t>
            </a:r>
            <a:endParaRPr lang="en-IN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mbria" panose="02040503050406030204" pitchFamily="18" charset="0"/>
                <a:ea typeface="Lora" pitchFamily="2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mbria" panose="02040503050406030204" pitchFamily="18" charset="0"/>
                <a:ea typeface="Lora" pitchFamily="2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2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AABB1-F9B8-438C-ADC3-5AF28A2DE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609" y="1132268"/>
            <a:ext cx="10027883" cy="4768402"/>
          </a:xfrm>
        </p:spPr>
        <p:txBody>
          <a:bodyPr>
            <a:normAutofit lnSpcReduction="10000"/>
          </a:bodyPr>
          <a:lstStyle/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Nowdays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getting good quality sleep is important for every person to get better physical health.</a:t>
            </a:r>
          </a:p>
          <a:p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department of internet of things(IOT) technology supports to build a consistent and cost effective system to monitor the sleep quality of persons.</a:t>
            </a:r>
          </a:p>
          <a:p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effective enough that it can proficiently monitor patient’s sleep using commercial off the shelf (COS) sensors as well as predicts results using intelligent capability.</a:t>
            </a:r>
          </a:p>
          <a:p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system we can easily measure the sleep patterns of patients and can give cost effective system.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D47E04-7479-FB87-1A17-CC094980FAD3}"/>
              </a:ext>
            </a:extLst>
          </p:cNvPr>
          <p:cNvSpPr txBox="1"/>
          <p:nvPr/>
        </p:nvSpPr>
        <p:spPr>
          <a:xfrm>
            <a:off x="1214666" y="668390"/>
            <a:ext cx="49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  <a:latin typeface="Bookman Old Style" panose="02050604050505020204" pitchFamily="18" charset="0"/>
              </a:rPr>
              <a:t>INTRODUCTION:</a:t>
            </a:r>
            <a:endParaRPr lang="en-IN" sz="2000" b="1" i="1" u="sng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4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80E780-97A4-4CAB-52AE-E2BB058066C8}"/>
              </a:ext>
            </a:extLst>
          </p:cNvPr>
          <p:cNvSpPr txBox="1"/>
          <p:nvPr/>
        </p:nvSpPr>
        <p:spPr>
          <a:xfrm>
            <a:off x="617621" y="491917"/>
            <a:ext cx="6096000" cy="230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i="1" u="sng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  <a:cs typeface="Lora" pitchFamily="2" charset="0"/>
              </a:rPr>
              <a:t>Objectives</a:t>
            </a:r>
            <a:r>
              <a:rPr lang="en-IN" sz="2400" b="1" i="1" u="sng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  <a:cs typeface="Lora" pitchFamily="2" charset="0"/>
              </a:rPr>
              <a:t>:</a:t>
            </a:r>
            <a:endParaRPr lang="en-IN" sz="2400" b="1" i="1" u="sng" dirty="0">
              <a:solidFill>
                <a:srgbClr val="FF0000"/>
              </a:solidFill>
              <a:latin typeface="Bookman Old Style" panose="02050604050505020204" pitchFamily="18" charset="0"/>
              <a:ea typeface="Lora" pitchFamily="2" charset="0"/>
              <a:cs typeface="Lora" pitchFamily="2" charset="0"/>
            </a:endParaRP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</a:rPr>
              <a:t>Use sensors to collect data.</a:t>
            </a:r>
            <a:endParaRPr lang="en-IN" sz="1800" i="1" dirty="0">
              <a:solidFill>
                <a:srgbClr val="FF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</a:rPr>
              <a:t>Analyse the data using random forest algorithm.</a:t>
            </a:r>
            <a:endParaRPr lang="en-IN" i="1" dirty="0">
              <a:solidFill>
                <a:srgbClr val="FF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</a:rPr>
              <a:t>Classify the sleep into categories</a:t>
            </a:r>
            <a:r>
              <a:rPr lang="en-IN" sz="3200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</a:rPr>
              <a:t>.</a:t>
            </a:r>
            <a:endParaRPr lang="en-IN" sz="3200" i="1" dirty="0">
              <a:solidFill>
                <a:srgbClr val="FF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r>
              <a:rPr lang="en-IN" sz="3200" dirty="0">
                <a:solidFill>
                  <a:srgbClr val="FF0000"/>
                </a:solidFill>
                <a:effectLst/>
                <a:latin typeface="Lora" pitchFamily="2" charset="0"/>
                <a:ea typeface="Lora" pitchFamily="2" charset="0"/>
                <a:cs typeface="Lora" pitchFamily="2" charset="0"/>
              </a:rPr>
              <a:t> 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F9B5C-23C6-24C8-FC4A-FF3882B67516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6713621" y="1644316"/>
            <a:ext cx="3415164" cy="3122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78E665-8080-D62F-42DF-26CAEA9F32D5}"/>
              </a:ext>
            </a:extLst>
          </p:cNvPr>
          <p:cNvSpPr txBox="1"/>
          <p:nvPr/>
        </p:nvSpPr>
        <p:spPr>
          <a:xfrm>
            <a:off x="617621" y="2186622"/>
            <a:ext cx="6096000" cy="4137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i="1" u="sng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  <a:cs typeface="Lora" pitchFamily="2" charset="0"/>
              </a:rPr>
              <a:t>Work Plan</a:t>
            </a:r>
            <a:r>
              <a:rPr lang="en-IN" sz="1800" b="1" i="1" u="sng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  <a:cs typeface="Lora" pitchFamily="2" charset="0"/>
              </a:rPr>
              <a:t>:</a:t>
            </a:r>
            <a:endParaRPr lang="en-IN" sz="1000" b="1" i="1" u="sng" dirty="0">
              <a:solidFill>
                <a:srgbClr val="FF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</a:rPr>
              <a:t>Research on the topic</a:t>
            </a:r>
            <a:endParaRPr lang="en-IN" sz="1000" i="1" dirty="0">
              <a:solidFill>
                <a:srgbClr val="FF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</a:rPr>
              <a:t>Finalise research papers for reference</a:t>
            </a:r>
            <a:endParaRPr lang="en-IN" sz="1000" i="1" dirty="0">
              <a:solidFill>
                <a:srgbClr val="FF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</a:rPr>
              <a:t>Learn about sensors.</a:t>
            </a:r>
            <a:endParaRPr lang="en-IN" sz="1000" i="1" dirty="0">
              <a:solidFill>
                <a:srgbClr val="FF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</a:rPr>
              <a:t>Study random forest algorithm.</a:t>
            </a:r>
            <a:endParaRPr lang="en-IN" sz="1000" i="1" dirty="0">
              <a:solidFill>
                <a:srgbClr val="FF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</a:rPr>
              <a:t>Define parameters to categorise sleep.</a:t>
            </a:r>
            <a:endParaRPr lang="en-IN" sz="1000" i="1" dirty="0">
              <a:solidFill>
                <a:srgbClr val="FF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</a:rPr>
              <a:t>Compare sensors and choose one that best suits.</a:t>
            </a:r>
            <a:endParaRPr lang="en-IN" sz="1000" i="1" dirty="0">
              <a:solidFill>
                <a:srgbClr val="FF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</a:rPr>
              <a:t>Formulate the budget.</a:t>
            </a:r>
            <a:endParaRPr lang="en-IN" sz="1000" i="1" dirty="0">
              <a:solidFill>
                <a:srgbClr val="FF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</a:rPr>
              <a:t>Learn Arduino mega.</a:t>
            </a:r>
            <a:endParaRPr lang="en-IN" sz="1000" i="1" dirty="0">
              <a:solidFill>
                <a:srgbClr val="FF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</a:rPr>
              <a:t>Implementation of random forest method.</a:t>
            </a:r>
            <a:endParaRPr lang="en-IN" sz="1000" i="1" dirty="0">
              <a:solidFill>
                <a:srgbClr val="FF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</a:rPr>
              <a:t>Prototype building.</a:t>
            </a:r>
            <a:endParaRPr lang="en-IN" sz="1000" i="1" dirty="0">
              <a:solidFill>
                <a:srgbClr val="FF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18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Lora" pitchFamily="2" charset="0"/>
              </a:rPr>
            </a:br>
            <a:r>
              <a:rPr lang="en-IN" sz="18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Lora" pitchFamily="2" charset="0"/>
              </a:rPr>
              <a:t> </a:t>
            </a:r>
            <a:endParaRPr lang="en-IN" sz="1000" i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4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03DC-CDAE-4545-A427-38DA05AC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41" y="326266"/>
            <a:ext cx="9875520" cy="1356360"/>
          </a:xfrm>
        </p:spPr>
        <p:txBody>
          <a:bodyPr>
            <a:normAutofit/>
          </a:bodyPr>
          <a:lstStyle/>
          <a:p>
            <a:r>
              <a:rPr lang="en-US" sz="3200" i="1" u="sng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Hardware used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482B4-68F4-4328-9F05-E4CCA05D83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7539" y="1722335"/>
                <a:ext cx="5991895" cy="4038600"/>
              </a:xfrm>
            </p:spPr>
            <p:txBody>
              <a:bodyPr/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body movement we have used ADXL 345 accelerometer.</a:t>
                </a:r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heartbeat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𝑆𝑃𝑂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level we have used pulse oximeter and heartrate sensor MAX.3010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snoring detection we have used MAX.9814 sensor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microphine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amplifier.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482B4-68F4-4328-9F05-E4CCA05D8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539" y="1722335"/>
                <a:ext cx="5991895" cy="4038600"/>
              </a:xfrm>
              <a:blipFill>
                <a:blip r:embed="rId2"/>
                <a:stretch>
                  <a:fillRect t="-1813" r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EE0B394-2CE2-408A-95D0-11AD7587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989" y="693538"/>
            <a:ext cx="3200903" cy="2188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597369-54E1-4BC7-B03C-77CF00FC0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820" y="4205968"/>
            <a:ext cx="2721735" cy="2041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7A2BBA-E1CF-4347-A5F6-1A7FD3CE5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7086" y="3721769"/>
            <a:ext cx="3831275" cy="218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2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A7211D03-5CFE-9F8B-1B08-9BA5D5EFA4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478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33018-BB2B-3A25-A27F-D8DD3D9C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63" y="2181434"/>
            <a:ext cx="8638673" cy="4069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EF606-65C4-4873-1FBF-2B2E968E1789}"/>
              </a:ext>
            </a:extLst>
          </p:cNvPr>
          <p:cNvSpPr txBox="1"/>
          <p:nvPr/>
        </p:nvSpPr>
        <p:spPr>
          <a:xfrm>
            <a:off x="393032" y="545432"/>
            <a:ext cx="3818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solidFill>
                  <a:srgbClr val="FF0000"/>
                </a:solidFill>
                <a:latin typeface="Bookman Old Style" panose="02050604050505020204" pitchFamily="18" charset="0"/>
              </a:rPr>
              <a:t>CIRCUIT DIAGRAM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50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2A1FB3-BB30-5102-9766-2C7A9164C93E}"/>
              </a:ext>
            </a:extLst>
          </p:cNvPr>
          <p:cNvSpPr txBox="1"/>
          <p:nvPr/>
        </p:nvSpPr>
        <p:spPr>
          <a:xfrm>
            <a:off x="850232" y="842211"/>
            <a:ext cx="723498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u="sng" dirty="0">
                <a:solidFill>
                  <a:srgbClr val="FF0000"/>
                </a:solidFill>
                <a:latin typeface="Bookman Old Style" panose="02050604050505020204" pitchFamily="18" charset="0"/>
              </a:rPr>
              <a:t>Prototype:</a:t>
            </a:r>
          </a:p>
          <a:p>
            <a:endParaRPr lang="en-IN" i="1" u="sng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IN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We have connected the </a:t>
            </a:r>
          </a:p>
          <a:p>
            <a:endParaRPr lang="en-IN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IN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1.Microphone amplifier sensor to the </a:t>
            </a:r>
            <a:r>
              <a:rPr lang="en-IN" i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color</a:t>
            </a:r>
            <a:r>
              <a:rPr lang="en-IN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 of the shirt . This is to record the snoring sound without with more accuracy</a:t>
            </a:r>
          </a:p>
          <a:p>
            <a:endParaRPr lang="en-IN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IN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2.Pulse oximeter sensor to left arm to record SPO2 reading , body temperature and pulse count .</a:t>
            </a:r>
          </a:p>
          <a:p>
            <a:endParaRPr lang="en-IN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IN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3.Accelerometer to right arm to note the movements of the body</a:t>
            </a:r>
          </a:p>
        </p:txBody>
      </p:sp>
    </p:spTree>
    <p:extLst>
      <p:ext uri="{BB962C8B-B14F-4D97-AF65-F5344CB8AC3E}">
        <p14:creationId xmlns:p14="http://schemas.microsoft.com/office/powerpoint/2010/main" val="3458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extBox 2"/>
          <p:cNvSpPr txBox="1"/>
          <p:nvPr/>
        </p:nvSpPr>
        <p:spPr>
          <a:xfrm>
            <a:off x="421690" y="210390"/>
            <a:ext cx="6098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1" u="sng" dirty="0">
                <a:solidFill>
                  <a:schemeClr val="accent1"/>
                </a:solidFill>
                <a:latin typeface="+mj-lt"/>
              </a:rPr>
              <a:t>Design of Proposed System: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58DFFFD-FCE2-BE86-32C3-2086CACF81AA}"/>
              </a:ext>
            </a:extLst>
          </p:cNvPr>
          <p:cNvSpPr txBox="1">
            <a:spLocks/>
          </p:cNvSpPr>
          <p:nvPr/>
        </p:nvSpPr>
        <p:spPr>
          <a:xfrm>
            <a:off x="695996" y="1222310"/>
            <a:ext cx="8596668" cy="493589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Data of patients recorded from sensors, sent to computer.</a:t>
            </a:r>
          </a:p>
          <a:p>
            <a:r>
              <a:rPr lang="en-US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Random forest</a:t>
            </a:r>
          </a:p>
          <a:p>
            <a:r>
              <a:rPr lang="en-US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Data classified to four categories-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rgbClr val="FF0000"/>
                </a:solidFill>
                <a:latin typeface="Bookman Old Style" panose="02050604050505020204" pitchFamily="18" charset="0"/>
                <a:ea typeface="Lora" pitchFamily="2" charset="0"/>
              </a:rPr>
              <a:t>D</a:t>
            </a:r>
            <a:r>
              <a:rPr lang="en-IN" sz="1800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</a:rPr>
              <a:t>eep sleep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rgbClr val="FF0000"/>
                </a:solidFill>
                <a:latin typeface="Bookman Old Style" panose="02050604050505020204" pitchFamily="18" charset="0"/>
                <a:ea typeface="Lora" pitchFamily="2" charset="0"/>
              </a:rPr>
              <a:t>Li</a:t>
            </a:r>
            <a:r>
              <a:rPr lang="en-IN" sz="1800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</a:rPr>
              <a:t>ght sleep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rgbClr val="FF0000"/>
                </a:solidFill>
                <a:latin typeface="Bookman Old Style" panose="02050604050505020204" pitchFamily="18" charset="0"/>
                <a:ea typeface="Lora" pitchFamily="2" charset="0"/>
              </a:rPr>
              <a:t>Rapid eye movement</a:t>
            </a:r>
            <a:r>
              <a:rPr lang="en-IN" sz="1800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rgbClr val="FF0000"/>
                </a:solidFill>
                <a:latin typeface="Bookman Old Style" panose="02050604050505020204" pitchFamily="18" charset="0"/>
                <a:ea typeface="Lora" pitchFamily="2" charset="0"/>
              </a:rPr>
              <a:t>R</a:t>
            </a:r>
            <a:r>
              <a:rPr lang="en-IN" sz="1800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Lora" pitchFamily="2" charset="0"/>
              </a:rPr>
              <a:t>estless sleep.</a:t>
            </a:r>
            <a:endParaRPr lang="en-US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US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Three steps-</a:t>
            </a:r>
          </a:p>
          <a:p>
            <a:pPr marL="514350" indent="-514350">
              <a:buFont typeface="+mj-lt"/>
              <a:buAutoNum type="romanLcPeriod"/>
            </a:pPr>
            <a:r>
              <a:rPr lang="en-US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Transfer of data from sensors to Arduino microcontroller</a:t>
            </a:r>
          </a:p>
          <a:p>
            <a:pPr marL="514350" indent="-514350">
              <a:buFont typeface="+mj-lt"/>
              <a:buAutoNum type="romanLcPeriod"/>
            </a:pPr>
            <a:r>
              <a:rPr lang="en-US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Storing data in file and then using it for training and testing of classifier</a:t>
            </a:r>
          </a:p>
          <a:p>
            <a:pPr marL="514350" indent="-514350">
              <a:buFont typeface="+mj-lt"/>
              <a:buAutoNum type="romanLcPeriod"/>
            </a:pPr>
            <a:r>
              <a:rPr lang="en-US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Collecting patient’s data and analyzing the sleep quality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7B8E3-A3B4-D788-3603-A8A8ABE59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7" r="-347"/>
          <a:stretch/>
        </p:blipFill>
        <p:spPr>
          <a:xfrm>
            <a:off x="6645680" y="1143039"/>
            <a:ext cx="4984846" cy="322438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E88D0D6-B39A-7368-24BA-3E07188075E8}"/>
              </a:ext>
            </a:extLst>
          </p:cNvPr>
          <p:cNvSpPr/>
          <p:nvPr/>
        </p:nvSpPr>
        <p:spPr>
          <a:xfrm>
            <a:off x="10531642" y="1688432"/>
            <a:ext cx="1371600" cy="2133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2862-1AB4-4DA6-B1BF-304BA60F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3" y="364901"/>
            <a:ext cx="9875520" cy="1356360"/>
          </a:xfrm>
        </p:spPr>
        <p:txBody>
          <a:bodyPr>
            <a:normAutofit/>
          </a:bodyPr>
          <a:lstStyle/>
          <a:p>
            <a:r>
              <a:rPr lang="en-US" sz="3200" i="1" u="sng" dirty="0">
                <a:latin typeface="Bookman Old Style" panose="02050604050505020204" pitchFamily="18" charset="0"/>
              </a:rPr>
              <a:t>Implementation</a:t>
            </a:r>
            <a:r>
              <a:rPr lang="en-US" sz="2800" i="1" u="sng" dirty="0">
                <a:latin typeface="Bookman Old Style" panose="02050604050505020204" pitchFamily="18" charset="0"/>
              </a:rPr>
              <a:t>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D797-DCCE-451D-8E2E-EFE91E7D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77" y="1721261"/>
            <a:ext cx="6159321" cy="4038600"/>
          </a:xfrm>
        </p:spPr>
        <p:txBody>
          <a:bodyPr>
            <a:normAutofit/>
          </a:bodyPr>
          <a:lstStyle/>
          <a:p>
            <a:r>
              <a:rPr lang="en-US" sz="24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system contains </a:t>
            </a:r>
            <a:r>
              <a:rPr lang="en-US" sz="2400" i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aurdino</a:t>
            </a:r>
            <a:r>
              <a:rPr lang="en-US" sz="24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mega controller (2560) as a central microcontroller .</a:t>
            </a:r>
          </a:p>
          <a:p>
            <a:r>
              <a:rPr lang="en-US" sz="24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controller takes real time records from sensors and forwards them to random forest model in computer system.</a:t>
            </a:r>
          </a:p>
          <a:p>
            <a:r>
              <a:rPr lang="en-US" sz="24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is based on Main computer that is attached to microcontroller.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9C584-B2D6-44B1-B5F3-5ABEF035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198" y="1685166"/>
            <a:ext cx="5239382" cy="42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1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3C8588-C0F1-E78F-BFE5-D3EEDF92D6F6}"/>
              </a:ext>
            </a:extLst>
          </p:cNvPr>
          <p:cNvSpPr txBox="1"/>
          <p:nvPr/>
        </p:nvSpPr>
        <p:spPr>
          <a:xfrm>
            <a:off x="745958" y="585538"/>
            <a:ext cx="835793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u="sng" dirty="0">
                <a:solidFill>
                  <a:srgbClr val="FF0000"/>
                </a:solidFill>
                <a:latin typeface="Bookman Old Style" panose="02050604050505020204" pitchFamily="18" charset="0"/>
              </a:rPr>
              <a:t>Machine learning model:</a:t>
            </a:r>
          </a:p>
          <a:p>
            <a:endParaRPr lang="en-US" i="1" u="sng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US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Step 1 :- Importing CSV dataset file using pandas</a:t>
            </a:r>
          </a:p>
          <a:p>
            <a:endParaRPr lang="en-US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US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Step 2 :- Plotting the dataset using matplotlib</a:t>
            </a:r>
          </a:p>
          <a:p>
            <a:endParaRPr lang="en-US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US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Step 3 :- Encoding the dataset</a:t>
            </a:r>
          </a:p>
          <a:p>
            <a:endParaRPr lang="en-US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US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Step 4 :Splitting the Dataset Set into Training and Testing Sets ( using SK learn )</a:t>
            </a:r>
          </a:p>
          <a:p>
            <a:endParaRPr lang="en-US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US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Step 5 : Training the model using training set</a:t>
            </a:r>
          </a:p>
          <a:p>
            <a:endParaRPr lang="en-US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US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Step 6 : Testing the model using testing set</a:t>
            </a:r>
          </a:p>
          <a:p>
            <a:endParaRPr lang="en-US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US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Step 7 : Check the accuracy of the model</a:t>
            </a:r>
          </a:p>
          <a:p>
            <a:endParaRPr lang="en-US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US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Step 8 : Improve the model</a:t>
            </a:r>
            <a:endParaRPr lang="en-IN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87075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239</TotalTime>
  <Words>692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Basis</vt:lpstr>
      <vt:lpstr>Sleep Monitering System</vt:lpstr>
      <vt:lpstr>PowerPoint Presentation</vt:lpstr>
      <vt:lpstr>PowerPoint Presentation</vt:lpstr>
      <vt:lpstr>Hardware used : </vt:lpstr>
      <vt:lpstr>PowerPoint Presentation</vt:lpstr>
      <vt:lpstr>PowerPoint Presentation</vt:lpstr>
      <vt:lpstr>PowerPoint Presentation</vt:lpstr>
      <vt:lpstr>Implementation Details: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aneesh kulkarni</cp:lastModifiedBy>
  <cp:revision>10</cp:revision>
  <dcterms:created xsi:type="dcterms:W3CDTF">2022-08-02T01:54:15Z</dcterms:created>
  <dcterms:modified xsi:type="dcterms:W3CDTF">2022-11-05T05:05:08Z</dcterms:modified>
</cp:coreProperties>
</file>