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7D72"/>
    <a:srgbClr val="39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A60FD-74FD-406E-9772-D929B07CCF0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BDBB7A-5CFB-4B89-96CB-E6E9505672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solidFill>
                <a:schemeClr val="tx2">
                  <a:lumMod val="40000"/>
                  <a:lumOff val="60000"/>
                </a:schemeClr>
              </a:solidFill>
            </a:rPr>
            <a:t>Project Overview: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19D6F70E-55ED-4F5A-B5C4-8E5BCB58C8C3}" type="parTrans" cxnId="{E39A4477-39FC-4151-A7DB-16EC77710E53}">
      <dgm:prSet/>
      <dgm:spPr/>
      <dgm:t>
        <a:bodyPr/>
        <a:lstStyle/>
        <a:p>
          <a:endParaRPr lang="en-US"/>
        </a:p>
      </dgm:t>
    </dgm:pt>
    <dgm:pt modelId="{F3A5CA9C-9E1D-45C3-8921-8BE710306D6D}" type="sibTrans" cxnId="{E39A4477-39FC-4151-A7DB-16EC77710E53}">
      <dgm:prSet/>
      <dgm:spPr/>
      <dgm:t>
        <a:bodyPr/>
        <a:lstStyle/>
        <a:p>
          <a:endParaRPr lang="en-US"/>
        </a:p>
      </dgm:t>
    </dgm:pt>
    <dgm:pt modelId="{F5E03E08-894A-4C17-A696-712A39451455}">
      <dgm:prSet custT="1"/>
      <dgm:spPr/>
      <dgm:t>
        <a:bodyPr/>
        <a:lstStyle/>
        <a:p>
          <a:pPr algn="just">
            <a:lnSpc>
              <a:spcPct val="100000"/>
            </a:lnSpc>
            <a:defRPr cap="all"/>
          </a:pPr>
          <a:r>
            <a:rPr lang="en-US" sz="1200" dirty="0">
              <a:solidFill>
                <a:schemeClr val="bg2"/>
              </a:solidFill>
              <a:latin typeface="+mj-lt"/>
            </a:rPr>
            <a:t>This project involved developing an interactive dashboard to analyze patient data from a healthcare facility. The dashboard was designed using Python, Power BI, DAX, and Excel, providing both desktop and mobile views for ease of access and navigation.</a:t>
          </a:r>
        </a:p>
      </dgm:t>
    </dgm:pt>
    <dgm:pt modelId="{80C0A701-3428-4CB1-87E4-A6F068ED41BE}" type="parTrans" cxnId="{91118027-DAFF-49BB-B594-266A7AC3456A}">
      <dgm:prSet/>
      <dgm:spPr/>
      <dgm:t>
        <a:bodyPr/>
        <a:lstStyle/>
        <a:p>
          <a:endParaRPr lang="en-US"/>
        </a:p>
      </dgm:t>
    </dgm:pt>
    <dgm:pt modelId="{70D38FBD-8F62-422F-B942-7BB466F06AFC}" type="sibTrans" cxnId="{91118027-DAFF-49BB-B594-266A7AC3456A}">
      <dgm:prSet/>
      <dgm:spPr/>
      <dgm:t>
        <a:bodyPr/>
        <a:lstStyle/>
        <a:p>
          <a:endParaRPr lang="en-US"/>
        </a:p>
      </dgm:t>
    </dgm:pt>
    <dgm:pt modelId="{527E10A2-BEB9-4BAB-9915-6440B024C9B9}" type="pres">
      <dgm:prSet presAssocID="{98EA60FD-74FD-406E-9772-D929B07CCF0B}" presName="root" presStyleCnt="0">
        <dgm:presLayoutVars>
          <dgm:dir/>
          <dgm:resizeHandles val="exact"/>
        </dgm:presLayoutVars>
      </dgm:prSet>
      <dgm:spPr/>
    </dgm:pt>
    <dgm:pt modelId="{9D31D820-832A-418A-84DD-FF110C748B91}" type="pres">
      <dgm:prSet presAssocID="{54BDBB7A-5CFB-4B89-96CB-E6E950567258}" presName="compNode" presStyleCnt="0"/>
      <dgm:spPr/>
    </dgm:pt>
    <dgm:pt modelId="{5399EFB5-1953-4F2E-AC00-36CBEB26B9B3}" type="pres">
      <dgm:prSet presAssocID="{54BDBB7A-5CFB-4B89-96CB-E6E950567258}" presName="iconBgRect" presStyleLbl="bgShp" presStyleIdx="0" presStyleCnt="2" custLinFactNeighborX="2282" custLinFactNeighborY="23352"/>
      <dgm:spPr/>
    </dgm:pt>
    <dgm:pt modelId="{3A1FDE66-F1F2-4E6A-9D3E-6A2FBD9FB648}" type="pres">
      <dgm:prSet presAssocID="{54BDBB7A-5CFB-4B89-96CB-E6E950567258}" presName="iconRect" presStyleLbl="node1" presStyleIdx="0" presStyleCnt="2" custLinFactNeighborX="3976" custLinFactNeighborY="406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391538BB-67C6-4DDE-BB9C-688F5E649793}" type="pres">
      <dgm:prSet presAssocID="{54BDBB7A-5CFB-4B89-96CB-E6E950567258}" presName="spaceRect" presStyleCnt="0"/>
      <dgm:spPr/>
    </dgm:pt>
    <dgm:pt modelId="{8A8ACED0-6589-4075-9B4E-2F15C241B723}" type="pres">
      <dgm:prSet presAssocID="{54BDBB7A-5CFB-4B89-96CB-E6E950567258}" presName="textRect" presStyleLbl="revTx" presStyleIdx="0" presStyleCnt="2">
        <dgm:presLayoutVars>
          <dgm:chMax val="1"/>
          <dgm:chPref val="1"/>
        </dgm:presLayoutVars>
      </dgm:prSet>
      <dgm:spPr/>
    </dgm:pt>
    <dgm:pt modelId="{F249CCCA-55E8-4F0F-A26B-D1FEBCE52E59}" type="pres">
      <dgm:prSet presAssocID="{F3A5CA9C-9E1D-45C3-8921-8BE710306D6D}" presName="sibTrans" presStyleCnt="0"/>
      <dgm:spPr/>
    </dgm:pt>
    <dgm:pt modelId="{E911B376-FF5A-4151-99A5-60C7245E86E5}" type="pres">
      <dgm:prSet presAssocID="{F5E03E08-894A-4C17-A696-712A39451455}" presName="compNode" presStyleCnt="0"/>
      <dgm:spPr/>
    </dgm:pt>
    <dgm:pt modelId="{B9D8221B-F1E3-4F45-B402-A32FD1A02B72}" type="pres">
      <dgm:prSet presAssocID="{F5E03E08-894A-4C17-A696-712A39451455}" presName="iconBgRect" presStyleLbl="bgShp" presStyleIdx="1" presStyleCnt="2" custLinFactNeighborX="2282" custLinFactNeighborY="23352"/>
      <dgm:spPr/>
    </dgm:pt>
    <dgm:pt modelId="{7BF51EEE-EA8C-4BDE-AB64-AA843333D999}" type="pres">
      <dgm:prSet presAssocID="{F5E03E08-894A-4C17-A696-712A39451455}" presName="iconRect" presStyleLbl="node1" presStyleIdx="1" presStyleCnt="2" custLinFactNeighborX="3976" custLinFactNeighborY="4069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A745D0D-C0CA-40D0-AA0F-8D25A4BB89B8}" type="pres">
      <dgm:prSet presAssocID="{F5E03E08-894A-4C17-A696-712A39451455}" presName="spaceRect" presStyleCnt="0"/>
      <dgm:spPr/>
    </dgm:pt>
    <dgm:pt modelId="{02795C9E-832C-491E-B39A-880FBF926842}" type="pres">
      <dgm:prSet presAssocID="{F5E03E08-894A-4C17-A696-712A39451455}" presName="textRect" presStyleLbl="revTx" presStyleIdx="1" presStyleCnt="2" custScaleX="155723" custLinFactNeighborX="-8035" custLinFactNeighborY="-12972">
        <dgm:presLayoutVars>
          <dgm:chMax val="1"/>
          <dgm:chPref val="1"/>
        </dgm:presLayoutVars>
      </dgm:prSet>
      <dgm:spPr/>
    </dgm:pt>
  </dgm:ptLst>
  <dgm:cxnLst>
    <dgm:cxn modelId="{37956208-A303-40A1-A895-80F08CFA3909}" type="presOf" srcId="{F5E03E08-894A-4C17-A696-712A39451455}" destId="{02795C9E-832C-491E-B39A-880FBF926842}" srcOrd="0" destOrd="0" presId="urn:microsoft.com/office/officeart/2018/5/layout/IconCircleLabelList"/>
    <dgm:cxn modelId="{91118027-DAFF-49BB-B594-266A7AC3456A}" srcId="{98EA60FD-74FD-406E-9772-D929B07CCF0B}" destId="{F5E03E08-894A-4C17-A696-712A39451455}" srcOrd="1" destOrd="0" parTransId="{80C0A701-3428-4CB1-87E4-A6F068ED41BE}" sibTransId="{70D38FBD-8F62-422F-B942-7BB466F06AFC}"/>
    <dgm:cxn modelId="{1A3D104E-70EB-4E4F-A0B5-0AB427DD28FE}" type="presOf" srcId="{98EA60FD-74FD-406E-9772-D929B07CCF0B}" destId="{527E10A2-BEB9-4BAB-9915-6440B024C9B9}" srcOrd="0" destOrd="0" presId="urn:microsoft.com/office/officeart/2018/5/layout/IconCircleLabelList"/>
    <dgm:cxn modelId="{E39A4477-39FC-4151-A7DB-16EC77710E53}" srcId="{98EA60FD-74FD-406E-9772-D929B07CCF0B}" destId="{54BDBB7A-5CFB-4B89-96CB-E6E950567258}" srcOrd="0" destOrd="0" parTransId="{19D6F70E-55ED-4F5A-B5C4-8E5BCB58C8C3}" sibTransId="{F3A5CA9C-9E1D-45C3-8921-8BE710306D6D}"/>
    <dgm:cxn modelId="{DDC431AB-DAA3-4EFB-8A26-D1E0A80CE816}" type="presOf" srcId="{54BDBB7A-5CFB-4B89-96CB-E6E950567258}" destId="{8A8ACED0-6589-4075-9B4E-2F15C241B723}" srcOrd="0" destOrd="0" presId="urn:microsoft.com/office/officeart/2018/5/layout/IconCircleLabelList"/>
    <dgm:cxn modelId="{B919C21F-99B4-4904-84AA-6B8A289DAD86}" type="presParOf" srcId="{527E10A2-BEB9-4BAB-9915-6440B024C9B9}" destId="{9D31D820-832A-418A-84DD-FF110C748B91}" srcOrd="0" destOrd="0" presId="urn:microsoft.com/office/officeart/2018/5/layout/IconCircleLabelList"/>
    <dgm:cxn modelId="{3DAC576C-5CC2-440E-B244-78CD968B2E68}" type="presParOf" srcId="{9D31D820-832A-418A-84DD-FF110C748B91}" destId="{5399EFB5-1953-4F2E-AC00-36CBEB26B9B3}" srcOrd="0" destOrd="0" presId="urn:microsoft.com/office/officeart/2018/5/layout/IconCircleLabelList"/>
    <dgm:cxn modelId="{B0F2AD04-866D-4A78-B879-7626A5412850}" type="presParOf" srcId="{9D31D820-832A-418A-84DD-FF110C748B91}" destId="{3A1FDE66-F1F2-4E6A-9D3E-6A2FBD9FB648}" srcOrd="1" destOrd="0" presId="urn:microsoft.com/office/officeart/2018/5/layout/IconCircleLabelList"/>
    <dgm:cxn modelId="{7C2A28AD-A6B5-4D9C-A830-B30ACFEF98BC}" type="presParOf" srcId="{9D31D820-832A-418A-84DD-FF110C748B91}" destId="{391538BB-67C6-4DDE-BB9C-688F5E649793}" srcOrd="2" destOrd="0" presId="urn:microsoft.com/office/officeart/2018/5/layout/IconCircleLabelList"/>
    <dgm:cxn modelId="{280F2A02-0EDE-41EE-AC07-6573D3CB1F35}" type="presParOf" srcId="{9D31D820-832A-418A-84DD-FF110C748B91}" destId="{8A8ACED0-6589-4075-9B4E-2F15C241B723}" srcOrd="3" destOrd="0" presId="urn:microsoft.com/office/officeart/2018/5/layout/IconCircleLabelList"/>
    <dgm:cxn modelId="{D97DCCA3-634A-4E50-AB74-AC0BAE394216}" type="presParOf" srcId="{527E10A2-BEB9-4BAB-9915-6440B024C9B9}" destId="{F249CCCA-55E8-4F0F-A26B-D1FEBCE52E59}" srcOrd="1" destOrd="0" presId="urn:microsoft.com/office/officeart/2018/5/layout/IconCircleLabelList"/>
    <dgm:cxn modelId="{88F60245-647D-4056-9484-2353ACC1FAD8}" type="presParOf" srcId="{527E10A2-BEB9-4BAB-9915-6440B024C9B9}" destId="{E911B376-FF5A-4151-99A5-60C7245E86E5}" srcOrd="2" destOrd="0" presId="urn:microsoft.com/office/officeart/2018/5/layout/IconCircleLabelList"/>
    <dgm:cxn modelId="{D1DBE098-6A74-46E3-AADA-E679D9606EBC}" type="presParOf" srcId="{E911B376-FF5A-4151-99A5-60C7245E86E5}" destId="{B9D8221B-F1E3-4F45-B402-A32FD1A02B72}" srcOrd="0" destOrd="0" presId="urn:microsoft.com/office/officeart/2018/5/layout/IconCircleLabelList"/>
    <dgm:cxn modelId="{82404541-FBC1-4F67-A538-D97128BAEFCF}" type="presParOf" srcId="{E911B376-FF5A-4151-99A5-60C7245E86E5}" destId="{7BF51EEE-EA8C-4BDE-AB64-AA843333D999}" srcOrd="1" destOrd="0" presId="urn:microsoft.com/office/officeart/2018/5/layout/IconCircleLabelList"/>
    <dgm:cxn modelId="{91CF34E8-0389-42EA-A1C0-A1F0583B5569}" type="presParOf" srcId="{E911B376-FF5A-4151-99A5-60C7245E86E5}" destId="{6A745D0D-C0CA-40D0-AA0F-8D25A4BB89B8}" srcOrd="2" destOrd="0" presId="urn:microsoft.com/office/officeart/2018/5/layout/IconCircleLabelList"/>
    <dgm:cxn modelId="{045FA3F2-002F-4536-9D99-323DECE39C54}" type="presParOf" srcId="{E911B376-FF5A-4151-99A5-60C7245E86E5}" destId="{02795C9E-832C-491E-B39A-880FBF92684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9EFB5-1953-4F2E-AC00-36CBEB26B9B3}">
      <dsp:nvSpPr>
        <dsp:cNvPr id="0" name=""/>
        <dsp:cNvSpPr/>
      </dsp:nvSpPr>
      <dsp:spPr>
        <a:xfrm>
          <a:off x="578774" y="1718191"/>
          <a:ext cx="1612687" cy="1612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FDE66-F1F2-4E6A-9D3E-6A2FBD9FB648}">
      <dsp:nvSpPr>
        <dsp:cNvPr id="0" name=""/>
        <dsp:cNvSpPr/>
      </dsp:nvSpPr>
      <dsp:spPr>
        <a:xfrm>
          <a:off x="922451" y="2061868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ACED0-6589-4075-9B4E-2F15C241B723}">
      <dsp:nvSpPr>
        <dsp:cNvPr id="0" name=""/>
        <dsp:cNvSpPr/>
      </dsp:nvSpPr>
      <dsp:spPr>
        <a:xfrm>
          <a:off x="26441" y="3456597"/>
          <a:ext cx="2643750" cy="851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dirty="0">
              <a:solidFill>
                <a:schemeClr val="tx2">
                  <a:lumMod val="40000"/>
                  <a:lumOff val="60000"/>
                </a:schemeClr>
              </a:solidFill>
            </a:rPr>
            <a:t>Project Overview:</a:t>
          </a:r>
          <a:endParaRPr lang="en-US" sz="24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26441" y="3456597"/>
        <a:ext cx="2643750" cy="851717"/>
      </dsp:txXfrm>
    </dsp:sp>
    <dsp:sp modelId="{B9D8221B-F1E3-4F45-B402-A32FD1A02B72}">
      <dsp:nvSpPr>
        <dsp:cNvPr id="0" name=""/>
        <dsp:cNvSpPr/>
      </dsp:nvSpPr>
      <dsp:spPr>
        <a:xfrm>
          <a:off x="4421769" y="1718191"/>
          <a:ext cx="1612687" cy="1612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51EEE-EA8C-4BDE-AB64-AA843333D999}">
      <dsp:nvSpPr>
        <dsp:cNvPr id="0" name=""/>
        <dsp:cNvSpPr/>
      </dsp:nvSpPr>
      <dsp:spPr>
        <a:xfrm>
          <a:off x="4765445" y="2061868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95C9E-832C-491E-B39A-880FBF926842}">
      <dsp:nvSpPr>
        <dsp:cNvPr id="0" name=""/>
        <dsp:cNvSpPr/>
      </dsp:nvSpPr>
      <dsp:spPr>
        <a:xfrm>
          <a:off x="2920422" y="3346112"/>
          <a:ext cx="4116926" cy="851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solidFill>
                <a:schemeClr val="bg2"/>
              </a:solidFill>
              <a:latin typeface="+mj-lt"/>
            </a:rPr>
            <a:t>This project involved developing an interactive dashboard to analyze patient data from a healthcare facility. The dashboard was designed using Python, Power BI, DAX, and Excel, providing both desktop and mobile views for ease of access and navigation.</a:t>
          </a:r>
        </a:p>
      </dsp:txBody>
      <dsp:txXfrm>
        <a:off x="2920422" y="3346112"/>
        <a:ext cx="4116926" cy="851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4AF9C-01A4-4D82-A584-D044425B60F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7D875-FA99-45DA-850C-464DB0E0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3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7D875-FA99-45DA-850C-464DB0E0C1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102C-2017-459D-98D8-A44ECA8DE4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2AC5-4C84-4088-81E0-EF1FADDE32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102C-2017-459D-98D8-A44ECA8DE4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2AC5-4C84-4088-81E0-EF1FADDE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102C-2017-459D-98D8-A44ECA8DE4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2AC5-4C84-4088-81E0-EF1FADDE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8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102C-2017-459D-98D8-A44ECA8DE4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2AC5-4C84-4088-81E0-EF1FADDE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102C-2017-459D-98D8-A44ECA8DE4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2AC5-4C84-4088-81E0-EF1FADDE32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102C-2017-459D-98D8-A44ECA8DE4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2AC5-4C84-4088-81E0-EF1FADDE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7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102C-2017-459D-98D8-A44ECA8DE4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2AC5-4C84-4088-81E0-EF1FADDE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2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102C-2017-459D-98D8-A44ECA8DE4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2AC5-4C84-4088-81E0-EF1FADDE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1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102C-2017-459D-98D8-A44ECA8DE4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2AC5-4C84-4088-81E0-EF1FADDE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9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09102C-2017-459D-98D8-A44ECA8DE4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352AC5-4C84-4088-81E0-EF1FADDE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1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102C-2017-459D-98D8-A44ECA8DE4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2AC5-4C84-4088-81E0-EF1FADDE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3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09102C-2017-459D-98D8-A44ECA8DE4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352AC5-4C84-4088-81E0-EF1FADDE32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53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s://www.linkedin.com/in/aneesh-mohanan-875916a6/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s://app.powerbi.com/view?r=eyJrIjoiMjE5NzRlNDEtMWNhMC00MDllLWJmNDAtMmZmYWU4NTg0ZDczIiwidCI6ImRmODY3OWNkLWE4MGUtNDVkOC05OWFjLWM4M2VkN2ZmOTVhMCJ9&amp;pageName=9baaad1a860403b8123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eesh-mohanan-875916a6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eesh-mohanan-875916a6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MjE5NzRlNDEtMWNhMC00MDllLWJmNDAtMmZmYWU4NTg0ZDczIiwidCI6ImRmODY3OWNkLWE4MGUtNDVkOC05OWFjLWM4M2VkN2ZmOTVhMCJ9&amp;pageName=9baaad1a860403b81238" TargetMode="External"/><Relationship Id="rId2" Type="http://schemas.openxmlformats.org/officeDocument/2006/relationships/hyperlink" Target="https://aneesh662.github.io/Aneeshkm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linkedin.com/in/aneesh-mohanan-875916a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24EAD-7410-C558-C9EB-6FEB6F110ED3}"/>
              </a:ext>
            </a:extLst>
          </p:cNvPr>
          <p:cNvSpPr/>
          <p:nvPr/>
        </p:nvSpPr>
        <p:spPr>
          <a:xfrm>
            <a:off x="0" y="0"/>
            <a:ext cx="34174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extBox 8">
            <a:extLst>
              <a:ext uri="{FF2B5EF4-FFF2-40B4-BE49-F238E27FC236}">
                <a16:creationId xmlns:a16="http://schemas.microsoft.com/office/drawing/2014/main" id="{759795AF-FE6D-6A9A-D2C3-6DC38F12E4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520301"/>
              </p:ext>
            </p:extLst>
          </p:nvPr>
        </p:nvGraphicFramePr>
        <p:xfrm>
          <a:off x="4611783" y="-768830"/>
          <a:ext cx="7276217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15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EC1FCA75-99E5-B3B1-9055-3664A63F48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83" y="3758827"/>
            <a:ext cx="3422688" cy="19153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487091-59E9-A897-BAB2-865AC07256EB}"/>
              </a:ext>
            </a:extLst>
          </p:cNvPr>
          <p:cNvSpPr txBox="1"/>
          <p:nvPr/>
        </p:nvSpPr>
        <p:spPr>
          <a:xfrm>
            <a:off x="5141534" y="5788099"/>
            <a:ext cx="2668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[Project Dashboard Link]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hlinkClick r:id="rId10"/>
            <a:extLst>
              <a:ext uri="{FF2B5EF4-FFF2-40B4-BE49-F238E27FC236}">
                <a16:creationId xmlns:a16="http://schemas.microsoft.com/office/drawing/2014/main" id="{1E6A46A5-E6B1-4463-B315-5E5695429692}"/>
              </a:ext>
            </a:extLst>
          </p:cNvPr>
          <p:cNvSpPr txBox="1"/>
          <p:nvPr/>
        </p:nvSpPr>
        <p:spPr>
          <a:xfrm>
            <a:off x="1107449" y="5788099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Aneesh Mohanan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MBA | Data Analyst</a:t>
            </a:r>
          </a:p>
        </p:txBody>
      </p:sp>
      <p:pic>
        <p:nvPicPr>
          <p:cNvPr id="42" name="Picture 41" descr="A blue square with white letters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CAB50ED3-AB5D-62A3-F836-558C2523F9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5" y="5832755"/>
            <a:ext cx="310799" cy="3107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12ECA18-188A-5549-517F-CD7AD70307D5}"/>
              </a:ext>
            </a:extLst>
          </p:cNvPr>
          <p:cNvSpPr txBox="1"/>
          <p:nvPr/>
        </p:nvSpPr>
        <p:spPr>
          <a:xfrm>
            <a:off x="1536519" y="411259"/>
            <a:ext cx="4664798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803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</a:pPr>
            <a:r>
              <a:rPr lang="en-US" sz="1200" b="1" cap="all" spc="200" dirty="0">
                <a:solidFill>
                  <a:srgbClr val="FFFFFF"/>
                </a:solidFill>
                <a:effectLst/>
                <a:latin typeface="+mj-lt"/>
              </a:rPr>
              <a:t>Transforming data into actionable insights</a:t>
            </a:r>
            <a:endParaRPr lang="en-US" sz="1200" cap="all" spc="200" dirty="0">
              <a:solidFill>
                <a:srgbClr val="FFFFFF"/>
              </a:solidFill>
              <a:effectLst/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E697E0-49C9-B517-16B2-B39378702419}"/>
              </a:ext>
            </a:extLst>
          </p:cNvPr>
          <p:cNvSpPr txBox="1"/>
          <p:nvPr/>
        </p:nvSpPr>
        <p:spPr>
          <a:xfrm>
            <a:off x="281291" y="516835"/>
            <a:ext cx="3769515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180340" defTabSz="914400">
              <a:lnSpc>
                <a:spcPct val="85000"/>
              </a:lnSpc>
              <a:spcBef>
                <a:spcPct val="0"/>
              </a:spcBef>
              <a:spcAft>
                <a:spcPts val="750"/>
              </a:spcAft>
            </a:pPr>
            <a:r>
              <a:rPr lang="en-US" sz="3600" b="1" spc="-5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Patient Record Data Analysis Dashboard</a:t>
            </a:r>
            <a:endParaRPr lang="en-US" sz="3600" spc="-5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81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58C033-055F-1FB3-5B7E-FD34F54307E7}"/>
              </a:ext>
            </a:extLst>
          </p:cNvPr>
          <p:cNvSpPr txBox="1"/>
          <p:nvPr/>
        </p:nvSpPr>
        <p:spPr>
          <a:xfrm>
            <a:off x="4126307" y="470188"/>
            <a:ext cx="7982564" cy="5571065"/>
          </a:xfrm>
          <a:prstGeom prst="rect">
            <a:avLst/>
          </a:prstGeom>
        </p:spPr>
        <p:txBody>
          <a:bodyPr vert="horz" lIns="0" tIns="45720" rIns="0" bIns="45720" rtlCol="0" anchor="ctr">
            <a:normAutofit lnSpcReduction="10000"/>
          </a:bodyPr>
          <a:lstStyle/>
          <a:p>
            <a:pPr marL="237490" marR="180340" indent="-285750" defTabSz="9144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effectLst/>
              </a:rPr>
              <a:t>Patients by Diseases:</a:t>
            </a:r>
            <a:endParaRPr lang="en-US" sz="1600" dirty="0">
              <a:effectLst/>
            </a:endParaRPr>
          </a:p>
          <a:p>
            <a:pPr marL="742950" marR="180340" lvl="1" indent="-285750" defTabSz="9144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300" dirty="0">
                <a:effectLst/>
              </a:rPr>
              <a:t>Categorized patients based on different diseases, allowing healthcare professionals to track the prevalence of various conditions across the population.</a:t>
            </a:r>
          </a:p>
          <a:p>
            <a:pPr marL="237490" marR="180340" indent="-285750" defTabSz="9144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effectLst/>
              </a:rPr>
              <a:t>Patients by District &amp; Place:</a:t>
            </a:r>
            <a:endParaRPr lang="en-US" sz="1600" dirty="0">
              <a:effectLst/>
            </a:endParaRPr>
          </a:p>
          <a:p>
            <a:pPr marL="742950" marR="180340" lvl="1" indent="-285750" defTabSz="9144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300" dirty="0">
                <a:effectLst/>
              </a:rPr>
              <a:t>Analyzed patient demographics by district and place, providing insights into geographical patterns and enabling targeted healthcare strategies.</a:t>
            </a:r>
          </a:p>
          <a:p>
            <a:pPr marL="237490" marR="180340" indent="-285750" defTabSz="9144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effectLst/>
              </a:rPr>
              <a:t>OP and IP Visits by Month &amp; Year:</a:t>
            </a:r>
            <a:endParaRPr lang="en-US" sz="1600" dirty="0">
              <a:effectLst/>
            </a:endParaRPr>
          </a:p>
          <a:p>
            <a:pPr marL="742950" marR="180340" lvl="1" indent="-285750" defTabSz="9144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300" dirty="0">
                <a:effectLst/>
              </a:rPr>
              <a:t>Visualized outpatient (OP) and inpatient (IP) visits over time, categorized by month and year, to identify trends in healthcare utilization and seasonal variations in patient inflow.</a:t>
            </a:r>
          </a:p>
          <a:p>
            <a:pPr marL="237490" marR="180340" indent="-285750" defTabSz="9144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effectLst/>
              </a:rPr>
              <a:t>Visits by Departments:</a:t>
            </a:r>
            <a:endParaRPr lang="en-US" sz="1600" dirty="0">
              <a:effectLst/>
            </a:endParaRPr>
          </a:p>
          <a:p>
            <a:pPr marL="742950" marR="180340" lvl="1" indent="-285750" defTabSz="9144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300" dirty="0">
                <a:effectLst/>
              </a:rPr>
              <a:t>Monitored patient visits across different departments, helping management assess department workloads and optimize resource allocation.</a:t>
            </a:r>
          </a:p>
          <a:p>
            <a:pPr marL="237490" marR="180340" indent="-285750" defTabSz="9144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effectLst/>
              </a:rPr>
              <a:t>Patient Demographics (Male/Female):</a:t>
            </a:r>
            <a:endParaRPr lang="en-US" sz="1600" dirty="0">
              <a:effectLst/>
            </a:endParaRPr>
          </a:p>
          <a:p>
            <a:pPr marL="742950" marR="180340" lvl="1" indent="-285750" defTabSz="9144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300" dirty="0">
                <a:effectLst/>
              </a:rPr>
              <a:t>Segmented patients based on gender, providing gender-based insights into healthcare needs and treatment outcomes.</a:t>
            </a:r>
          </a:p>
          <a:p>
            <a:pPr marL="237490" marR="180340" indent="-285750" defTabSz="9144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effectLst/>
              </a:rPr>
              <a:t>Doctor Analysis by Patient Visits:</a:t>
            </a:r>
            <a:endParaRPr lang="en-US" sz="1600" dirty="0">
              <a:effectLst/>
            </a:endParaRPr>
          </a:p>
          <a:p>
            <a:pPr marL="742950" marR="180340" lvl="1" indent="-285750" defTabSz="9144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300" dirty="0">
                <a:effectLst/>
              </a:rPr>
              <a:t>Analyzed the number of patients visited by each doctor, categorized by diseases, enabling performance evaluation and resource planning for the healthcare team.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8C198-1CA3-2097-B1FB-77134AA77D3E}"/>
              </a:ext>
            </a:extLst>
          </p:cNvPr>
          <p:cNvSpPr txBox="1"/>
          <p:nvPr/>
        </p:nvSpPr>
        <p:spPr>
          <a:xfrm>
            <a:off x="1031397" y="1477297"/>
            <a:ext cx="2470484" cy="307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marR="180340" algn="just">
              <a:lnSpc>
                <a:spcPts val="15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Features: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erson in a hospital bed with a nurse&#10;&#10;Description automatically generated">
            <a:extLst>
              <a:ext uri="{FF2B5EF4-FFF2-40B4-BE49-F238E27FC236}">
                <a16:creationId xmlns:a16="http://schemas.microsoft.com/office/drawing/2014/main" id="{7E2D9B60-ED8A-6CA7-1CF0-3EE55B0C2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4" y="2163838"/>
            <a:ext cx="3956120" cy="3956120"/>
          </a:xfrm>
          <a:prstGeom prst="rect">
            <a:avLst/>
          </a:prstGeom>
        </p:spPr>
      </p:pic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DDF1E5CB-1CA9-9DD7-1D37-9CB54C81CDCE}"/>
              </a:ext>
            </a:extLst>
          </p:cNvPr>
          <p:cNvSpPr txBox="1"/>
          <p:nvPr/>
        </p:nvSpPr>
        <p:spPr>
          <a:xfrm>
            <a:off x="636395" y="6420489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Aneesh Mohanan</a:t>
            </a:r>
          </a:p>
          <a:p>
            <a:r>
              <a:rPr lang="en-US" sz="1000" dirty="0"/>
              <a:t>MBA | Data Analyst</a:t>
            </a:r>
          </a:p>
        </p:txBody>
      </p:sp>
      <p:pic>
        <p:nvPicPr>
          <p:cNvPr id="11" name="Picture 10" descr="A blue square with white letters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298FEBC-D0CE-FD9E-E429-7D2C252C5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31" y="6465145"/>
            <a:ext cx="310799" cy="31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1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60B5CE-C234-F458-6E52-49F3FE13470A}"/>
              </a:ext>
            </a:extLst>
          </p:cNvPr>
          <p:cNvSpPr txBox="1"/>
          <p:nvPr/>
        </p:nvSpPr>
        <p:spPr>
          <a:xfrm>
            <a:off x="4006151" y="1878930"/>
            <a:ext cx="7613026" cy="310014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R="180340" defTabSz="914400">
              <a:lnSpc>
                <a:spcPct val="90000"/>
              </a:lnSpc>
              <a:spcBef>
                <a:spcPts val="1000"/>
              </a:spcBef>
              <a:spcAft>
                <a:spcPts val="75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sz="1600" b="1" dirty="0">
                <a:effectLst/>
              </a:rPr>
              <a:t>Interactive Dashboard Views:</a:t>
            </a:r>
          </a:p>
          <a:p>
            <a:pPr marR="180340" defTabSz="914400">
              <a:lnSpc>
                <a:spcPct val="90000"/>
              </a:lnSpc>
              <a:spcBef>
                <a:spcPts val="1000"/>
              </a:spcBef>
              <a:spcAft>
                <a:spcPts val="75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sz="1600" b="1" dirty="0">
                <a:effectLst/>
              </a:rPr>
              <a:t>Desktop View:</a:t>
            </a:r>
            <a:r>
              <a:rPr lang="en-US" sz="1600" dirty="0">
                <a:effectLst/>
              </a:rPr>
              <a:t> </a:t>
            </a:r>
            <a:r>
              <a:rPr lang="en-US" sz="1200" dirty="0">
                <a:effectLst/>
              </a:rPr>
              <a:t>Provides a comprehensive overview of all analysis sections, allowing for deep dives into specific metrics such as disease categories, geographic trends, and department visits.</a:t>
            </a:r>
          </a:p>
          <a:p>
            <a:pPr marR="180340" defTabSz="914400">
              <a:lnSpc>
                <a:spcPct val="90000"/>
              </a:lnSpc>
              <a:spcBef>
                <a:spcPts val="1000"/>
              </a:spcBef>
              <a:spcAft>
                <a:spcPts val="75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sz="1400" b="1" dirty="0">
                <a:effectLst/>
              </a:rPr>
              <a:t>Mobile View:</a:t>
            </a:r>
            <a:r>
              <a:rPr lang="en-US" sz="1400" dirty="0">
                <a:effectLst/>
              </a:rPr>
              <a:t> </a:t>
            </a:r>
            <a:r>
              <a:rPr lang="en-US" sz="1200" dirty="0">
                <a:effectLst/>
              </a:rPr>
              <a:t>A streamlined version of the dashboard optimized for mobile devices, ensuring quick access to key data on-the-go.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A1495-C78F-97A0-75F0-72EEB738665F}"/>
              </a:ext>
            </a:extLst>
          </p:cNvPr>
          <p:cNvSpPr txBox="1"/>
          <p:nvPr/>
        </p:nvSpPr>
        <p:spPr>
          <a:xfrm>
            <a:off x="360947" y="226712"/>
            <a:ext cx="11470105" cy="1869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marR="180340" algn="just">
              <a:lnSpc>
                <a:spcPts val="15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200" b="1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Tools and Technologies Used:</a:t>
            </a:r>
            <a:endParaRPr lang="en-US" sz="1200" dirty="0">
              <a:effectLst/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80340" marR="180340" algn="just">
              <a:lnSpc>
                <a:spcPts val="15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Python:</a:t>
            </a:r>
            <a:r>
              <a:rPr lang="en-US" sz="1200" dirty="0">
                <a:solidFill>
                  <a:schemeClr val="accent1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Used for data cleaning and preprocessing, employing libraries like Pandas and Matplotlib for initial analysis and visualization.</a:t>
            </a:r>
          </a:p>
          <a:p>
            <a:pPr marL="180340" marR="180340" algn="just">
              <a:lnSpc>
                <a:spcPts val="15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Power BI:</a:t>
            </a:r>
            <a:r>
              <a:rPr lang="en-US" sz="1200" dirty="0">
                <a:solidFill>
                  <a:schemeClr val="accent1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Created interactive visualizations and dashboards, making it easy for users to explore patient data.</a:t>
            </a:r>
          </a:p>
          <a:p>
            <a:pPr marL="180340" marR="180340" algn="just">
              <a:lnSpc>
                <a:spcPts val="15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DAX:</a:t>
            </a:r>
            <a:r>
              <a:rPr lang="en-US" sz="1200" dirty="0">
                <a:solidFill>
                  <a:schemeClr val="accent1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Implemented dynamic calculations and measures in Power BI to provide real-time insights and actionable data.</a:t>
            </a:r>
          </a:p>
          <a:p>
            <a:pPr marL="180340" marR="180340" algn="just">
              <a:lnSpc>
                <a:spcPts val="15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Excel:</a:t>
            </a:r>
            <a:r>
              <a:rPr lang="en-US" sz="1200" dirty="0">
                <a:solidFill>
                  <a:schemeClr val="accent1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Assisted with initial data organization, ensuring smooth integration into the Power BI dashboard.</a:t>
            </a:r>
          </a:p>
        </p:txBody>
      </p:sp>
      <p:pic>
        <p:nvPicPr>
          <p:cNvPr id="9" name="Picture 8" descr="A person in blue scrubs holding a tablet&#10;&#10;Description automatically generated">
            <a:extLst>
              <a:ext uri="{FF2B5EF4-FFF2-40B4-BE49-F238E27FC236}">
                <a16:creationId xmlns:a16="http://schemas.microsoft.com/office/drawing/2014/main" id="{F70D870C-532E-1330-A39D-E77562375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5779" y="1422447"/>
            <a:ext cx="4761930" cy="4761930"/>
          </a:xfrm>
          <a:prstGeom prst="rect">
            <a:avLst/>
          </a:prstGeom>
        </p:spPr>
      </p:pic>
      <p:sp>
        <p:nvSpPr>
          <p:cNvPr id="13" name="TextBox 12">
            <a:hlinkClick r:id="rId3"/>
            <a:extLst>
              <a:ext uri="{FF2B5EF4-FFF2-40B4-BE49-F238E27FC236}">
                <a16:creationId xmlns:a16="http://schemas.microsoft.com/office/drawing/2014/main" id="{2290E5C1-E5E0-B927-2317-B70173B111CE}"/>
              </a:ext>
            </a:extLst>
          </p:cNvPr>
          <p:cNvSpPr txBox="1"/>
          <p:nvPr/>
        </p:nvSpPr>
        <p:spPr>
          <a:xfrm>
            <a:off x="608411" y="6431233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Aneesh Mohanan</a:t>
            </a:r>
          </a:p>
          <a:p>
            <a:r>
              <a:rPr lang="en-US" sz="1000" dirty="0"/>
              <a:t>MBA | Data Analyst</a:t>
            </a:r>
          </a:p>
        </p:txBody>
      </p:sp>
      <p:pic>
        <p:nvPicPr>
          <p:cNvPr id="15" name="Picture 14" descr="A blue square with white letters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2A9109E-70E3-3823-BA0D-1362E84B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7" y="6475889"/>
            <a:ext cx="310799" cy="310799"/>
          </a:xfrm>
          <a:prstGeom prst="rect">
            <a:avLst/>
          </a:prstGeom>
        </p:spPr>
      </p:pic>
      <p:pic>
        <p:nvPicPr>
          <p:cNvPr id="25" name="Picture 24" descr="A close-up of a doctor&#10;&#10;Description automatically generated">
            <a:extLst>
              <a:ext uri="{FF2B5EF4-FFF2-40B4-BE49-F238E27FC236}">
                <a16:creationId xmlns:a16="http://schemas.microsoft.com/office/drawing/2014/main" id="{ABC7CE13-1407-4F28-D982-5B19D2FD8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185" y="4114568"/>
            <a:ext cx="1487822" cy="26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59BC27-B933-8A4B-9A97-4F8A5D206F05}"/>
              </a:ext>
            </a:extLst>
          </p:cNvPr>
          <p:cNvSpPr txBox="1"/>
          <p:nvPr/>
        </p:nvSpPr>
        <p:spPr>
          <a:xfrm>
            <a:off x="7677494" y="3578084"/>
            <a:ext cx="4520726" cy="263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1803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</a:pPr>
            <a:r>
              <a:rPr lang="en-US" sz="1300" b="1" cap="all" spc="200" dirty="0">
                <a:effectLst/>
                <a:latin typeface="+mj-lt"/>
              </a:rPr>
              <a:t>Conclusion:</a:t>
            </a:r>
            <a:endParaRPr lang="en-US" sz="1300" cap="all" spc="200" dirty="0">
              <a:effectLst/>
              <a:latin typeface="+mj-lt"/>
            </a:endParaRPr>
          </a:p>
          <a:p>
            <a:pPr marR="1803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</a:pPr>
            <a:r>
              <a:rPr lang="en-US" sz="1300" cap="all" spc="200" dirty="0">
                <a:effectLst/>
                <a:latin typeface="+mj-lt"/>
              </a:rPr>
              <a:t>This project demonstrates my ability to handle large datasets, conduct in-depth analyses, and create dynamic, user-friendly dashboards using a combination of Python, Power BI, DAX, and Excel. The dashboard not only provides critical insights for healthcare management but also enables data-driven decision-making at multiple levels.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89B13-53BE-FFB0-6C5D-EEA3A985D71C}"/>
              </a:ext>
            </a:extLst>
          </p:cNvPr>
          <p:cNvSpPr txBox="1"/>
          <p:nvPr/>
        </p:nvSpPr>
        <p:spPr>
          <a:xfrm>
            <a:off x="435869" y="2930878"/>
            <a:ext cx="11550318" cy="698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marR="180340" algn="just">
              <a:lnSpc>
                <a:spcPts val="15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b="1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Portfolio:</a:t>
            </a:r>
            <a:endParaRPr lang="en-US" dirty="0">
              <a:effectLst/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80340" marR="180340" algn="just">
              <a:lnSpc>
                <a:spcPts val="15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Check out my portfolio for more projects like this: </a:t>
            </a:r>
            <a:r>
              <a:rPr lang="en-US" b="1" dirty="0">
                <a:solidFill>
                  <a:schemeClr val="accent1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[Portfolio Link]</a:t>
            </a:r>
            <a:endParaRPr lang="en-US" b="1" dirty="0">
              <a:solidFill>
                <a:schemeClr val="accent1"/>
              </a:solidFill>
              <a:effectLst/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3D598-5FBA-FA05-ECD5-0B26F661E0F3}"/>
              </a:ext>
            </a:extLst>
          </p:cNvPr>
          <p:cNvSpPr txBox="1"/>
          <p:nvPr/>
        </p:nvSpPr>
        <p:spPr>
          <a:xfrm>
            <a:off x="435869" y="1127061"/>
            <a:ext cx="7858386" cy="697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marR="180340" algn="just">
              <a:lnSpc>
                <a:spcPts val="15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b="1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Project:</a:t>
            </a:r>
          </a:p>
          <a:p>
            <a:pPr marL="180340" marR="180340" algn="just">
              <a:lnSpc>
                <a:spcPts val="15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800" spc="-50" dirty="0">
                <a:effectLst/>
                <a:latin typeface="+mj-lt"/>
                <a:ea typeface="+mj-ea"/>
                <a:cs typeface="+mj-cs"/>
              </a:rPr>
              <a:t>Patient Record Data Analysis Dashboard  </a:t>
            </a:r>
            <a:r>
              <a:rPr lang="en-US" b="1" dirty="0">
                <a:solidFill>
                  <a:schemeClr val="accent1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[Project Dashboard Link]</a:t>
            </a:r>
            <a:endParaRPr lang="en-US" b="1" dirty="0">
              <a:solidFill>
                <a:schemeClr val="accent1"/>
              </a:solidFill>
              <a:effectLst/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hlinkClick r:id="rId4"/>
            <a:extLst>
              <a:ext uri="{FF2B5EF4-FFF2-40B4-BE49-F238E27FC236}">
                <a16:creationId xmlns:a16="http://schemas.microsoft.com/office/drawing/2014/main" id="{F78CFD80-7C7B-578B-7554-0B1DC90F8331}"/>
              </a:ext>
            </a:extLst>
          </p:cNvPr>
          <p:cNvSpPr txBox="1"/>
          <p:nvPr/>
        </p:nvSpPr>
        <p:spPr>
          <a:xfrm>
            <a:off x="3685866" y="4723381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Aneesh Mohanan</a:t>
            </a:r>
          </a:p>
          <a:p>
            <a:r>
              <a:rPr lang="en-US" sz="1000" dirty="0"/>
              <a:t>MBA | Data Analyst</a:t>
            </a:r>
          </a:p>
        </p:txBody>
      </p:sp>
      <p:pic>
        <p:nvPicPr>
          <p:cNvPr id="17" name="Picture 16" descr="A blue square with white letters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E8DAB1B1-3974-A58C-B766-D08CFC8DE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402" y="4768037"/>
            <a:ext cx="310799" cy="31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089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477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Aneesh Mohanan</dc:creator>
  <cp:lastModifiedBy>Aneesh Mohanan</cp:lastModifiedBy>
  <cp:revision>11</cp:revision>
  <dcterms:created xsi:type="dcterms:W3CDTF">2024-10-24T11:41:30Z</dcterms:created>
  <dcterms:modified xsi:type="dcterms:W3CDTF">2024-10-25T12:41:40Z</dcterms:modified>
</cp:coreProperties>
</file>